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8" r:id="rId2"/>
    <p:sldId id="265" r:id="rId3"/>
    <p:sldId id="264" r:id="rId4"/>
    <p:sldId id="257" r:id="rId5"/>
    <p:sldId id="259" r:id="rId6"/>
    <p:sldId id="260" r:id="rId7"/>
    <p:sldId id="261" r:id="rId8"/>
    <p:sldId id="263" r:id="rId9"/>
    <p:sldId id="262" r:id="rId10"/>
    <p:sldId id="274" r:id="rId11"/>
    <p:sldId id="275" r:id="rId12"/>
    <p:sldId id="276" r:id="rId13"/>
    <p:sldId id="277" r:id="rId14"/>
    <p:sldId id="278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090"/>
    <a:srgbClr val="2161B0"/>
    <a:srgbClr val="203ED2"/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8" autoAdjust="0"/>
    <p:restoredTop sz="88435" autoAdjust="0"/>
  </p:normalViewPr>
  <p:slideViewPr>
    <p:cSldViewPr snapToGrid="0" snapToObjects="1">
      <p:cViewPr varScale="1">
        <p:scale>
          <a:sx n="112" d="100"/>
          <a:sy n="112" d="100"/>
        </p:scale>
        <p:origin x="260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4630A-564C-4BF3-8B5D-6BC08E42B7B1}" type="datetimeFigureOut">
              <a:rPr lang="en-US" smtClean="0"/>
              <a:pPr/>
              <a:t>5/15/20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8C709-B9E5-4C1C-B09C-C0EEF0A92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2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Received May 14, 2020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55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7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28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24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68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15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Ejemplos bíblicos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Moisés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Bernabé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Pablo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62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C709-B9E5-4C1C-B09C-C0EEF0A9216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43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719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184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242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24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067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17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474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61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753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074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915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06476-95E1-784B-B666-BB034F48A820}" type="datetimeFigureOut">
              <a:rPr lang="es-ES" smtClean="0"/>
              <a:pPr/>
              <a:t>15/5/20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8871-C3EF-6E44-920B-25248A7D53E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88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t="8854" r="2888" b="9340"/>
          <a:stretch/>
        </p:blipFill>
        <p:spPr>
          <a:xfrm>
            <a:off x="0" y="267280"/>
            <a:ext cx="7651261" cy="452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03551"/>
      </p:ext>
    </p:extLst>
  </p:cSld>
  <p:clrMapOvr>
    <a:masterClrMapping/>
  </p:clrMapOvr>
  <p:transition advClick="0" advTm="2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98764" y="1011519"/>
            <a:ext cx="75755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Наставничество</a:t>
            </a:r>
            <a:r>
              <a:rPr lang="en-US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взрослых учащихся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64826" y="4204337"/>
            <a:ext cx="4052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Bliss Pro ExtraLight" panose="02000506040000020004" pitchFamily="2" charset="0"/>
                <a:cs typeface="Arial" panose="020B0604020202020204" pitchFamily="34" charset="0"/>
              </a:rPr>
              <a:t>НАСТАВНИЧЕСТВО – УРОК </a:t>
            </a:r>
            <a:r>
              <a:rPr lang="en-US" sz="2200" dirty="0">
                <a:latin typeface="Bliss Pro ExtraLight" panose="02000506040000020004" pitchFamily="2" charset="0"/>
                <a:cs typeface="Arial" panose="020B0604020202020204" pitchFamily="34" charset="0"/>
              </a:rPr>
              <a:t>2</a:t>
            </a:r>
            <a:endParaRPr lang="es-ES" sz="2200" dirty="0">
              <a:latin typeface="Bliss Pro ExtraLight" panose="0200050604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165976"/>
      </p:ext>
    </p:extLst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999" y="19803"/>
            <a:ext cx="8229600" cy="6894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ПЕДАГОГИКА</a:t>
            </a:r>
            <a: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АНДРАГОГИКА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7999" y="1838130"/>
            <a:ext cx="4964023" cy="16259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aseline="30000" dirty="0"/>
              <a:t>Наука и искусство</a:t>
            </a:r>
            <a:r>
              <a:rPr lang="es-EC" sz="3000" baseline="30000" dirty="0"/>
              <a:t> </a:t>
            </a:r>
            <a:endParaRPr lang="ru-RU" sz="3000" baseline="30000" dirty="0"/>
          </a:p>
          <a:p>
            <a:pPr algn="ctr">
              <a:buNone/>
            </a:pPr>
            <a:r>
              <a:rPr lang="ru-RU" sz="3000" b="1" u="sng" dirty="0">
                <a:solidFill>
                  <a:srgbClr val="142D6A"/>
                </a:solidFill>
              </a:rPr>
              <a:t>ОБУЧЕНИЯ</a:t>
            </a:r>
            <a:r>
              <a:rPr lang="es-ES_tradnl" sz="3000" b="1" u="sng" dirty="0">
                <a:solidFill>
                  <a:srgbClr val="142D6A"/>
                </a:solidFill>
              </a:rPr>
              <a:t> </a:t>
            </a:r>
          </a:p>
          <a:p>
            <a:pPr algn="ctr">
              <a:buNone/>
            </a:pPr>
            <a:r>
              <a:rPr lang="ru-RU" sz="3000" b="1" u="sng" dirty="0">
                <a:solidFill>
                  <a:srgbClr val="142D6A"/>
                </a:solidFill>
              </a:rPr>
              <a:t>ДЕТЕЙ</a:t>
            </a:r>
            <a:endParaRPr lang="es-ES" sz="3000" dirty="0"/>
          </a:p>
        </p:txBody>
      </p:sp>
      <p:sp>
        <p:nvSpPr>
          <p:cNvPr id="5" name="Rectángulo 2"/>
          <p:cNvSpPr>
            <a:spLocks noChangeArrowheads="1"/>
          </p:cNvSpPr>
          <p:nvPr/>
        </p:nvSpPr>
        <p:spPr bwMode="auto">
          <a:xfrm>
            <a:off x="815798" y="1253930"/>
            <a:ext cx="3168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142D6A"/>
                </a:solidFill>
              </a:rPr>
              <a:t>Педагогика</a:t>
            </a:r>
            <a:r>
              <a:rPr lang="es-ES_tradnl" sz="3200" b="1" dirty="0">
                <a:solidFill>
                  <a:srgbClr val="142D6A"/>
                </a:solidFill>
              </a:rPr>
              <a:t>:</a:t>
            </a:r>
            <a:endParaRPr lang="es-ES" sz="3200" dirty="0"/>
          </a:p>
        </p:txBody>
      </p:sp>
      <p:sp>
        <p:nvSpPr>
          <p:cNvPr id="6" name="Rectángulo 2"/>
          <p:cNvSpPr>
            <a:spLocks noChangeArrowheads="1"/>
          </p:cNvSpPr>
          <p:nvPr/>
        </p:nvSpPr>
        <p:spPr bwMode="auto">
          <a:xfrm>
            <a:off x="914400" y="3616370"/>
            <a:ext cx="3168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err="1">
                <a:solidFill>
                  <a:srgbClr val="142D6A"/>
                </a:solidFill>
              </a:rPr>
              <a:t>Андрагогика</a:t>
            </a:r>
            <a:r>
              <a:rPr lang="es-ES_tradnl" sz="3200" b="1" dirty="0">
                <a:solidFill>
                  <a:srgbClr val="142D6A"/>
                </a:solidFill>
              </a:rPr>
              <a:t>:</a:t>
            </a:r>
            <a:endParaRPr lang="es-ES" sz="32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07999" y="4352889"/>
            <a:ext cx="5288952" cy="1627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000" baseline="30000" dirty="0"/>
              <a:t>Наука и искусство</a:t>
            </a:r>
            <a:r>
              <a:rPr lang="es-EC" sz="3000" baseline="30000" dirty="0"/>
              <a:t> </a:t>
            </a:r>
            <a:r>
              <a:rPr kumimoji="0" lang="ru-RU" sz="3000" b="1" i="0" u="sng" strike="noStrike" kern="1200" cap="none" spc="0" normalizeH="0" baseline="0" noProof="0" dirty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ПОМОЩИ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3000" b="1" i="0" u="sng" strike="noStrike" kern="1200" cap="none" spc="0" normalizeH="0" baseline="0" noProof="0" dirty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ВЗРОСЛЫМ В</a:t>
            </a:r>
            <a:r>
              <a:rPr kumimoji="0" lang="es-ES_tradnl" sz="3000" b="1" i="0" u="sng" strike="noStrike" kern="1200" cap="none" spc="0" normalizeH="0" noProof="0" dirty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000" b="1" i="0" u="sng" strike="noStrike" kern="1200" cap="none" spc="0" normalizeH="0" baseline="0" noProof="0" dirty="0">
                <a:ln>
                  <a:noFill/>
                </a:ln>
                <a:solidFill>
                  <a:srgbClr val="142D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ОБУЧЕНИИ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n 1" descr="MC900297133.WMF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438" y="1568023"/>
            <a:ext cx="3092161" cy="391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49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allAtOnce"/>
      <p:bldP spid="6" grpId="0" build="allAtOnce"/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95390" y="36261"/>
            <a:ext cx="8353221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ХАРАКТЕРИСТИКИ ВЗРОСЛЫХ УЧАЩИХСЯ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ángulo 1"/>
          <p:cNvSpPr>
            <a:spLocks noChangeArrowheads="1"/>
          </p:cNvSpPr>
          <p:nvPr/>
        </p:nvSpPr>
        <p:spPr bwMode="auto">
          <a:xfrm>
            <a:off x="278968" y="1416424"/>
            <a:ext cx="886503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Они</a:t>
            </a:r>
            <a:r>
              <a:rPr lang="es-ES_tradnl" sz="2400" dirty="0">
                <a:ea typeface="ＭＳ Ｐゴシック" charset="0"/>
                <a:cs typeface="ＭＳ Ｐゴシック" charset="0"/>
              </a:rPr>
              <a:t> </a:t>
            </a:r>
            <a:r>
              <a:rPr lang="ru-RU" sz="2400" b="1" u="sng" dirty="0">
                <a:solidFill>
                  <a:srgbClr val="142D6A"/>
                </a:solidFill>
              </a:rPr>
              <a:t>САМОСТОЯТЕЛЬНЫЕ</a:t>
            </a:r>
            <a:r>
              <a:rPr lang="es-ES_tradnl" sz="2400" dirty="0"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2400" dirty="0"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Они принимают </a:t>
            </a:r>
            <a:r>
              <a:rPr lang="ru-RU" sz="2400" b="1" u="sng" dirty="0">
                <a:solidFill>
                  <a:srgbClr val="142D6A"/>
                </a:solidFill>
              </a:rPr>
              <a:t>РЕШЕНИЯ</a:t>
            </a:r>
            <a:r>
              <a:rPr lang="ru-RU" sz="2400" dirty="0">
                <a:ea typeface="ＭＳ Ｐゴシック" charset="0"/>
                <a:cs typeface="ＭＳ Ｐゴシック" charset="0"/>
              </a:rPr>
              <a:t> и берут на себя ответственность за них</a:t>
            </a:r>
            <a:r>
              <a:rPr lang="es-ES_tradnl" sz="2400" dirty="0"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Они приносят свой </a:t>
            </a:r>
            <a:r>
              <a:rPr lang="ru-RU" sz="2400" b="1" u="sng" dirty="0">
                <a:solidFill>
                  <a:srgbClr val="142D6A"/>
                </a:solidFill>
              </a:rPr>
              <a:t>ОПЫТ</a:t>
            </a:r>
            <a:r>
              <a:rPr lang="ru-RU" sz="2400" dirty="0">
                <a:ea typeface="ＭＳ Ｐゴシック" charset="0"/>
                <a:cs typeface="ＭＳ Ｐゴシック" charset="0"/>
              </a:rPr>
              <a:t> в процесс обучения</a:t>
            </a:r>
            <a:r>
              <a:rPr lang="es-ES_tradnl" sz="2400" dirty="0"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2400" dirty="0"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Они </a:t>
            </a:r>
            <a:r>
              <a:rPr lang="ru-RU" sz="2400" b="1" u="sng" dirty="0">
                <a:solidFill>
                  <a:srgbClr val="142D6A"/>
                </a:solidFill>
              </a:rPr>
              <a:t>ОРИЕНТИРОВАНЫ</a:t>
            </a:r>
            <a:r>
              <a:rPr lang="es-ES_tradnl" sz="2400" dirty="0">
                <a:ea typeface="ＭＳ Ｐゴシック" charset="0"/>
                <a:cs typeface="ＭＳ Ｐゴシック" charset="0"/>
              </a:rPr>
              <a:t> </a:t>
            </a:r>
            <a:r>
              <a:rPr lang="ru-RU" sz="2400" dirty="0"/>
              <a:t>проблемы, которые хотят решить</a:t>
            </a:r>
            <a:r>
              <a:rPr lang="es-ES_tradnl" sz="2400" dirty="0"/>
              <a:t>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s-ES_tradnl" sz="2400" dirty="0"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Они </a:t>
            </a:r>
            <a:r>
              <a:rPr lang="ru-RU" sz="2400" b="1" u="sng" dirty="0">
                <a:solidFill>
                  <a:srgbClr val="142D6A"/>
                </a:solidFill>
              </a:rPr>
              <a:t>САМОМОТИВИРОВАНЫ</a:t>
            </a:r>
            <a:r>
              <a:rPr lang="es-ES_tradnl" sz="2400" dirty="0"/>
              <a:t>, </a:t>
            </a:r>
            <a:r>
              <a:rPr lang="ru-RU" sz="2400" dirty="0"/>
              <a:t>и готовы</a:t>
            </a:r>
            <a:r>
              <a:rPr lang="es-ES_tradnl" sz="2400" dirty="0"/>
              <a:t> </a:t>
            </a:r>
            <a:r>
              <a:rPr lang="ru-RU" sz="2400" dirty="0"/>
              <a:t>учиться</a:t>
            </a:r>
            <a:r>
              <a:rPr lang="es-ES_tradnl" sz="2400" dirty="0"/>
              <a:t>.</a:t>
            </a:r>
            <a:endParaRPr lang="ru-RU" sz="2400" dirty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>
                <a:ea typeface="ＭＳ Ｐゴシック" charset="0"/>
                <a:cs typeface="ＭＳ Ｐゴシック" charset="0"/>
              </a:rPr>
              <a:t>Им необходимо </a:t>
            </a:r>
            <a:r>
              <a:rPr lang="ru-RU" sz="2400" b="1" u="sng" dirty="0">
                <a:solidFill>
                  <a:srgbClr val="142D6A"/>
                </a:solidFill>
              </a:rPr>
              <a:t>НЕЗАМЕДЛИТЕЛЬНОЕ ПРИМЕНЕНИЕ</a:t>
            </a:r>
            <a:r>
              <a:rPr lang="ru-RU" sz="2400" dirty="0">
                <a:ea typeface="ＭＳ Ｐゴシック" charset="0"/>
                <a:cs typeface="ＭＳ Ｐゴシック" charset="0"/>
              </a:rPr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537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566334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СТИЛИ ОБУЧЕНИЯ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ángulo 2"/>
          <p:cNvSpPr>
            <a:spLocks noChangeArrowheads="1"/>
          </p:cNvSpPr>
          <p:nvPr/>
        </p:nvSpPr>
        <p:spPr bwMode="auto">
          <a:xfrm>
            <a:off x="815798" y="1322428"/>
            <a:ext cx="22683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142D6A"/>
                </a:solidFill>
              </a:rPr>
              <a:t>1. </a:t>
            </a:r>
            <a:r>
              <a:rPr lang="ru-RU" sz="2800" b="1" u="sng" dirty="0">
                <a:solidFill>
                  <a:srgbClr val="142D6A"/>
                </a:solidFill>
              </a:rPr>
              <a:t>АУДИАЛ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ángulo 2"/>
          <p:cNvSpPr>
            <a:spLocks noChangeArrowheads="1"/>
          </p:cNvSpPr>
          <p:nvPr/>
        </p:nvSpPr>
        <p:spPr bwMode="auto">
          <a:xfrm>
            <a:off x="813518" y="4136452"/>
            <a:ext cx="25707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2800" b="1" dirty="0">
                <a:solidFill>
                  <a:srgbClr val="142D6A"/>
                </a:solidFill>
              </a:rPr>
              <a:t>2. </a:t>
            </a:r>
            <a:r>
              <a:rPr lang="ru-RU" sz="2800" b="1" u="sng" dirty="0">
                <a:solidFill>
                  <a:srgbClr val="142D6A"/>
                </a:solidFill>
              </a:rPr>
              <a:t>ВИЗУАЛ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ángulo 2"/>
          <p:cNvSpPr>
            <a:spLocks noChangeArrowheads="1"/>
          </p:cNvSpPr>
          <p:nvPr/>
        </p:nvSpPr>
        <p:spPr bwMode="auto">
          <a:xfrm>
            <a:off x="3612490" y="1329095"/>
            <a:ext cx="3801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2800" b="1" dirty="0">
                <a:solidFill>
                  <a:srgbClr val="142D6A"/>
                </a:solidFill>
              </a:rPr>
              <a:t>3. </a:t>
            </a:r>
            <a:r>
              <a:rPr lang="ru-RU" sz="2800" b="1" u="sng" dirty="0">
                <a:solidFill>
                  <a:srgbClr val="142D6A"/>
                </a:solidFill>
              </a:rPr>
              <a:t>КИНЕСТЕТИК</a:t>
            </a:r>
            <a:endParaRPr lang="es-ES_tradnl" sz="2800" u="sng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ángulo 2"/>
          <p:cNvSpPr>
            <a:spLocks noChangeArrowheads="1"/>
          </p:cNvSpPr>
          <p:nvPr/>
        </p:nvSpPr>
        <p:spPr bwMode="auto">
          <a:xfrm>
            <a:off x="3612490" y="4118874"/>
            <a:ext cx="49890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s-ES_tradnl" sz="2800" b="1" dirty="0">
                <a:solidFill>
                  <a:srgbClr val="142D6A"/>
                </a:solidFill>
              </a:rPr>
              <a:t>4. </a:t>
            </a:r>
            <a:r>
              <a:rPr lang="ru-RU" sz="2800" b="1" u="sng" dirty="0">
                <a:solidFill>
                  <a:srgbClr val="142D6A"/>
                </a:solidFill>
              </a:rPr>
              <a:t>ЗАВИСЯЩИЙ ОТ СРЕДЫ </a:t>
            </a:r>
            <a:endParaRPr lang="es-ES_tradnl" sz="2800" u="sng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52" name="Picture 4" descr="C:\Users\Red Multiplicacion\Downloads\MC900240389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52157" y="4855140"/>
            <a:ext cx="2154356" cy="1455135"/>
          </a:xfrm>
          <a:prstGeom prst="rect">
            <a:avLst/>
          </a:prstGeom>
          <a:noFill/>
        </p:spPr>
      </p:pic>
      <p:pic>
        <p:nvPicPr>
          <p:cNvPr id="2056" name="Picture 8" descr="C:\Users\Red Multiplicacion\Downloads\MC900332496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358459" y="2131088"/>
            <a:ext cx="2424853" cy="1645670"/>
          </a:xfrm>
          <a:prstGeom prst="rect">
            <a:avLst/>
          </a:prstGeom>
          <a:noFill/>
        </p:spPr>
      </p:pic>
      <p:pic>
        <p:nvPicPr>
          <p:cNvPr id="2057" name="Picture 9" descr="C:\Users\Red Multiplicacion\Downloads\MC900324348.WMF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25946" y="2061070"/>
            <a:ext cx="766762" cy="1838325"/>
          </a:xfrm>
          <a:prstGeom prst="rect">
            <a:avLst/>
          </a:prstGeom>
          <a:noFill/>
        </p:spPr>
      </p:pic>
      <p:pic>
        <p:nvPicPr>
          <p:cNvPr id="2058" name="Picture 10" descr="C:\Users\Red Multiplicacion\Downloads\MC900332534.WMF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49867" y="4885912"/>
            <a:ext cx="1800225" cy="1463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297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0" y="-27245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ТРУДНОСТИ, С КОТОРЫМИ СТАЛКИВАЮТСЯ</a:t>
            </a:r>
          </a:p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ОРГАНИЗАТОРЫ ЦЕРКВЕЙ</a:t>
            </a:r>
            <a:endParaRPr lang="es-E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ángulo 1"/>
          <p:cNvSpPr>
            <a:spLocks noChangeArrowheads="1"/>
          </p:cNvSpPr>
          <p:nvPr/>
        </p:nvSpPr>
        <p:spPr bwMode="auto">
          <a:xfrm>
            <a:off x="203069" y="1757384"/>
            <a:ext cx="7546084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700" dirty="0">
                <a:ea typeface="ＭＳ Ｐゴシック" charset="0"/>
                <a:cs typeface="ＭＳ Ｐゴシック" charset="0"/>
              </a:rPr>
              <a:t>1. </a:t>
            </a:r>
            <a:r>
              <a:rPr lang="ru-RU" sz="2700" b="1" u="sng" dirty="0">
                <a:solidFill>
                  <a:srgbClr val="142D6A"/>
                </a:solidFill>
              </a:rPr>
              <a:t>БАЛАНС</a:t>
            </a:r>
            <a:r>
              <a:rPr lang="ru-RU" sz="2700" dirty="0">
                <a:solidFill>
                  <a:srgbClr val="142D6A"/>
                </a:solidFill>
              </a:rPr>
              <a:t> </a:t>
            </a:r>
            <a:r>
              <a:rPr lang="ru-RU" sz="2700" dirty="0">
                <a:ea typeface="ＭＳ Ｐゴシック" charset="0"/>
              </a:rPr>
              <a:t>между существующими сферами </a:t>
            </a:r>
            <a:br>
              <a:rPr lang="ru-RU" sz="2700" dirty="0">
                <a:ea typeface="ＭＳ Ｐゴシック" charset="0"/>
              </a:rPr>
            </a:br>
            <a:r>
              <a:rPr lang="ru-RU" sz="2700" dirty="0">
                <a:ea typeface="ＭＳ Ｐゴシック" charset="0"/>
              </a:rPr>
              <a:t>    ответственности</a:t>
            </a:r>
            <a:r>
              <a:rPr lang="ru-RU" sz="2700" dirty="0"/>
              <a:t>.</a:t>
            </a:r>
            <a:endParaRPr lang="es-ES_tradnl" sz="2700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ru-RU" sz="2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ru-RU" sz="2700" dirty="0">
                <a:latin typeface="Arial" charset="0"/>
                <a:ea typeface="ＭＳ Ｐゴシック" charset="0"/>
                <a:cs typeface="ＭＳ Ｐゴシック" charset="0"/>
              </a:rPr>
              <a:t>2. Управление </a:t>
            </a:r>
            <a:r>
              <a:rPr lang="ru-RU" sz="2700" b="1" u="sng" dirty="0">
                <a:solidFill>
                  <a:srgbClr val="142D6A"/>
                </a:solidFill>
              </a:rPr>
              <a:t>ФИНАНСАМИ</a:t>
            </a:r>
            <a:r>
              <a:rPr lang="ru-RU" sz="2700" dirty="0"/>
              <a:t>.</a:t>
            </a:r>
            <a:endParaRPr lang="es-ES_tradnl" sz="2700" dirty="0"/>
          </a:p>
          <a:p>
            <a:pPr marL="514350" indent="-514350">
              <a:buFont typeface="+mj-lt"/>
              <a:buAutoNum type="arabicPeriod"/>
              <a:defRPr/>
            </a:pPr>
            <a:endParaRPr lang="es-ES_tradnl" sz="2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ru-RU" sz="2700" dirty="0">
                <a:latin typeface="Arial" charset="0"/>
                <a:ea typeface="ＭＳ Ｐゴシック" charset="0"/>
                <a:cs typeface="ＭＳ Ｐゴシック" charset="0"/>
              </a:rPr>
              <a:t>3. Достижение </a:t>
            </a:r>
            <a:r>
              <a:rPr lang="ru-RU" sz="2700" b="1" u="sng" dirty="0">
                <a:solidFill>
                  <a:srgbClr val="142D6A"/>
                </a:solidFill>
              </a:rPr>
              <a:t>УВЕРЕННОСТИ</a:t>
            </a:r>
            <a:r>
              <a:rPr lang="ru-RU" sz="2700" dirty="0"/>
              <a:t>.</a:t>
            </a:r>
            <a:endParaRPr lang="es-ES_tradnl" sz="2700" b="1" u="sng" dirty="0">
              <a:solidFill>
                <a:srgbClr val="142D6A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ru-RU" sz="2700" dirty="0">
                <a:latin typeface="Arial" charset="0"/>
                <a:ea typeface="ＭＳ Ｐゴシック" charset="0"/>
                <a:cs typeface="ＭＳ Ｐゴシック" charset="0"/>
              </a:rPr>
              <a:t>4. Развитие системы </a:t>
            </a:r>
            <a:r>
              <a:rPr lang="ru-RU" sz="2700" b="1" u="sng" dirty="0">
                <a:solidFill>
                  <a:srgbClr val="142D6A"/>
                </a:solidFill>
              </a:rPr>
              <a:t>ПОДДЕРЖКИ</a:t>
            </a:r>
            <a:r>
              <a:rPr lang="ru-RU" sz="2700" dirty="0"/>
              <a:t>.</a:t>
            </a:r>
            <a:endParaRPr lang="es-ES_tradnl" sz="2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s-ES_tradnl" sz="27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 descr="C:\Users\Red Multiplicacion\Downloads\MC90033249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79026" y="2145340"/>
            <a:ext cx="2060313" cy="3307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36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81050" y="1011519"/>
            <a:ext cx="79267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Наставнические взаимоотношения </a:t>
            </a:r>
            <a:endParaRPr lang="es-ES" sz="6600" b="1" dirty="0">
              <a:solidFill>
                <a:srgbClr val="1D27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19770" y="3500365"/>
            <a:ext cx="4052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Bliss Pro" panose="02000506050000020004" pitchFamily="2" charset="0"/>
                <a:cs typeface="Arial" panose="020B0604020202020204" pitchFamily="34" charset="0"/>
              </a:rPr>
              <a:t>НАСТАВНИЧЕСТВО – УРОК 3</a:t>
            </a:r>
            <a:endParaRPr lang="es-ES" sz="2200" dirty="0">
              <a:latin typeface="Bliss Pro" panose="0200050605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82033"/>
      </p:ext>
    </p:extLst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-1"/>
            <a:ext cx="82296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КАЧЕСТВА ХОРОШЕГО НАСТАВНИКА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184150" y="1628775"/>
            <a:ext cx="8959850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dirty="0"/>
              <a:t>1. Он –</a:t>
            </a:r>
            <a:r>
              <a:rPr lang="es-ES_tradnl" sz="2500" dirty="0"/>
              <a:t> </a:t>
            </a:r>
            <a:r>
              <a:rPr lang="ru-RU" sz="2500" dirty="0"/>
              <a:t>хороший</a:t>
            </a:r>
            <a:r>
              <a:rPr lang="es-ES_tradnl" sz="2500" dirty="0"/>
              <a:t> </a:t>
            </a:r>
            <a:r>
              <a:rPr lang="ru-RU" sz="2500" b="1" u="sng" dirty="0">
                <a:solidFill>
                  <a:srgbClr val="142D6A"/>
                </a:solidFill>
              </a:rPr>
              <a:t>СЛУШАТЕЛЬ</a:t>
            </a:r>
            <a:r>
              <a:rPr lang="es-ES_tradnl" sz="2500" dirty="0"/>
              <a:t>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dirty="0"/>
          </a:p>
          <a:p>
            <a:r>
              <a:rPr lang="ru-RU" sz="2500" dirty="0"/>
              <a:t>2. Он</a:t>
            </a:r>
            <a:r>
              <a:rPr lang="es-ES_tradnl" sz="2500" dirty="0"/>
              <a:t> </a:t>
            </a:r>
            <a:r>
              <a:rPr lang="ru-RU" sz="2500" dirty="0"/>
              <a:t>имеет дело с «</a:t>
            </a:r>
            <a:r>
              <a:rPr lang="ru-RU" sz="2500" b="1" u="sng" dirty="0">
                <a:solidFill>
                  <a:srgbClr val="142D6A"/>
                </a:solidFill>
              </a:rPr>
              <a:t>РЕАЛЬНЫМИ</a:t>
            </a:r>
            <a:r>
              <a:rPr lang="ru-RU" sz="2500" dirty="0"/>
              <a:t>» ситуациями  жизни</a:t>
            </a:r>
            <a:r>
              <a:rPr lang="es-ES_tradnl" sz="2500" dirty="0"/>
              <a:t>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dirty="0"/>
          </a:p>
          <a:p>
            <a:r>
              <a:rPr lang="ru-RU" sz="2500" dirty="0"/>
              <a:t>3. Он</a:t>
            </a:r>
            <a:r>
              <a:rPr lang="es-ES_tradnl" sz="2500" dirty="0"/>
              <a:t> </a:t>
            </a:r>
            <a:r>
              <a:rPr lang="ru-RU" sz="2500" dirty="0"/>
              <a:t>подобен</a:t>
            </a:r>
            <a:r>
              <a:rPr lang="es-ES_tradnl" sz="2500" dirty="0"/>
              <a:t> </a:t>
            </a:r>
            <a:r>
              <a:rPr lang="ru-RU" sz="2500" b="1" u="sng" dirty="0">
                <a:solidFill>
                  <a:srgbClr val="142D6A"/>
                </a:solidFill>
              </a:rPr>
              <a:t>АКУШЕРКАМ</a:t>
            </a:r>
            <a:r>
              <a:rPr lang="es-ES_tradnl" sz="2500" dirty="0"/>
              <a:t>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dirty="0"/>
          </a:p>
          <a:p>
            <a:r>
              <a:rPr lang="ru-RU" sz="2500" dirty="0"/>
              <a:t>4. Он</a:t>
            </a:r>
            <a:r>
              <a:rPr lang="es-ES_tradnl" sz="2500" dirty="0"/>
              <a:t> </a:t>
            </a:r>
            <a:r>
              <a:rPr lang="ru-RU" sz="2500" dirty="0"/>
              <a:t>помогает наставляемому увидеть </a:t>
            </a:r>
            <a:r>
              <a:rPr lang="ru-RU" sz="2500" b="1" u="sng" dirty="0">
                <a:solidFill>
                  <a:srgbClr val="142D6A"/>
                </a:solidFill>
              </a:rPr>
              <a:t>ВОЗМОЖНОСТИ</a:t>
            </a:r>
            <a:r>
              <a:rPr lang="ru-RU" sz="2500" dirty="0"/>
              <a:t>. </a:t>
            </a:r>
            <a:endParaRPr lang="es-ES_tradnl" sz="2500" dirty="0"/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dirty="0"/>
          </a:p>
          <a:p>
            <a:r>
              <a:rPr lang="ru-RU" sz="2500" dirty="0"/>
              <a:t>5. Он</a:t>
            </a:r>
            <a:r>
              <a:rPr lang="es-ES_tradnl" sz="2500" dirty="0"/>
              <a:t> </a:t>
            </a:r>
            <a:r>
              <a:rPr lang="ru-RU" sz="2500" b="1" u="sng" dirty="0">
                <a:solidFill>
                  <a:srgbClr val="142D6A"/>
                </a:solidFill>
              </a:rPr>
              <a:t>ВДОХНОВЛЯЕТ</a:t>
            </a:r>
            <a:r>
              <a:rPr lang="es-ES_tradnl" sz="2500" dirty="0"/>
              <a:t>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dirty="0"/>
          </a:p>
          <a:p>
            <a:r>
              <a:rPr lang="ru-RU" sz="2500" dirty="0"/>
              <a:t>6. Он мыслит </a:t>
            </a:r>
            <a:r>
              <a:rPr lang="ru-RU" sz="2500" b="1" u="sng" dirty="0">
                <a:solidFill>
                  <a:srgbClr val="142D6A"/>
                </a:solidFill>
              </a:rPr>
              <a:t>АНАЛИТИЧЕСКИ</a:t>
            </a:r>
            <a:r>
              <a:rPr lang="es-ES_tradnl" sz="2500" dirty="0"/>
              <a:t>.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s-ES_tradnl" sz="2500" b="1" u="sng" dirty="0">
              <a:solidFill>
                <a:srgbClr val="142D6A"/>
              </a:solidFill>
            </a:endParaRPr>
          </a:p>
          <a:p>
            <a:r>
              <a:rPr lang="ru-RU" sz="2500" dirty="0"/>
              <a:t>7. Он</a:t>
            </a:r>
            <a:r>
              <a:rPr lang="es-ES_tradnl" sz="2500" dirty="0"/>
              <a:t> </a:t>
            </a:r>
            <a:r>
              <a:rPr lang="ru-RU" sz="2500" b="1" u="sng" dirty="0">
                <a:solidFill>
                  <a:srgbClr val="142D6A"/>
                </a:solidFill>
              </a:rPr>
              <a:t>НАПРАВЛЯЕТ</a:t>
            </a:r>
            <a:r>
              <a:rPr lang="es-ES_tradnl" sz="2500" dirty="0"/>
              <a:t>.</a:t>
            </a:r>
            <a:endParaRPr lang="es-ES" sz="2500" dirty="0"/>
          </a:p>
        </p:txBody>
      </p:sp>
      <p:pic>
        <p:nvPicPr>
          <p:cNvPr id="4" name="Imagen 2" descr="MC900324352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4385" y="4515763"/>
            <a:ext cx="1727457" cy="211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82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457200" y="0"/>
            <a:ext cx="82296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КАЧЕСТВА ПЛОХОГО НАСТАВНИКА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ángulo 1"/>
          <p:cNvSpPr>
            <a:spLocks noChangeArrowheads="1"/>
          </p:cNvSpPr>
          <p:nvPr/>
        </p:nvSpPr>
        <p:spPr bwMode="auto">
          <a:xfrm>
            <a:off x="142347" y="1665816"/>
            <a:ext cx="7831137" cy="435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1. Спешит дать </a:t>
            </a:r>
            <a:r>
              <a:rPr lang="ru-RU" sz="2800" b="1" u="sng" dirty="0">
                <a:solidFill>
                  <a:srgbClr val="142D6A"/>
                </a:solidFill>
              </a:rPr>
              <a:t>СОВЕТ</a:t>
            </a:r>
            <a:r>
              <a:rPr lang="es-ES_tradnl" sz="2800" dirty="0"/>
              <a:t>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2. </a:t>
            </a:r>
            <a:r>
              <a:rPr lang="ru-RU" sz="2800" b="1" u="sng" dirty="0">
                <a:solidFill>
                  <a:srgbClr val="142D6A"/>
                </a:solidFill>
              </a:rPr>
              <a:t>КРИТИКУЕТ</a:t>
            </a:r>
            <a:r>
              <a:rPr lang="en-US" sz="2800" b="1" u="sng" dirty="0">
                <a:solidFill>
                  <a:srgbClr val="142D6A"/>
                </a:solidFill>
              </a:rPr>
              <a:t>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3. </a:t>
            </a:r>
            <a:r>
              <a:rPr lang="ru-RU" sz="2800" b="1" u="sng" dirty="0">
                <a:solidFill>
                  <a:srgbClr val="142D6A"/>
                </a:solidFill>
              </a:rPr>
              <a:t>ВЫРУЧАЕТ</a:t>
            </a:r>
            <a:r>
              <a:rPr lang="ru-RU" sz="2800" dirty="0"/>
              <a:t> слишком часто.</a:t>
            </a:r>
            <a:r>
              <a:rPr lang="it-IT" sz="2800" b="1" u="sng" dirty="0">
                <a:solidFill>
                  <a:srgbClr val="142D6A"/>
                </a:solidFill>
              </a:rPr>
              <a:t> 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it-IT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4. </a:t>
            </a:r>
            <a:r>
              <a:rPr lang="ru-RU" sz="2800" b="1" u="sng" dirty="0">
                <a:solidFill>
                  <a:srgbClr val="142D6A"/>
                </a:solidFill>
              </a:rPr>
              <a:t>ПОДДЕРЖИВАЕТ</a:t>
            </a:r>
            <a:r>
              <a:rPr lang="ru-RU" sz="2800" dirty="0"/>
              <a:t>, когда не нужно</a:t>
            </a:r>
            <a:r>
              <a:rPr lang="it-IT" sz="2800" dirty="0"/>
              <a:t>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it-IT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5. Строит ненужные </a:t>
            </a:r>
            <a:r>
              <a:rPr lang="ru-RU" sz="2800" b="1" u="sng" dirty="0">
                <a:solidFill>
                  <a:srgbClr val="142D6A"/>
                </a:solidFill>
              </a:rPr>
              <a:t>БАРЬЕРЫ</a:t>
            </a:r>
            <a:r>
              <a:rPr lang="es-ES_tradnl" sz="2800" dirty="0"/>
              <a:t>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6. </a:t>
            </a:r>
            <a:r>
              <a:rPr lang="ru-RU" sz="2800" b="1" u="sng" dirty="0">
                <a:solidFill>
                  <a:srgbClr val="142D6A"/>
                </a:solidFill>
              </a:rPr>
              <a:t>ПРЕНЕБРЕГАЕТ</a:t>
            </a:r>
            <a:r>
              <a:rPr lang="ru-RU" sz="2800" dirty="0"/>
              <a:t> идеями наставляемого.</a:t>
            </a:r>
            <a:endParaRPr lang="es-ES_tradnl" sz="2800" b="1" u="sng" dirty="0">
              <a:solidFill>
                <a:srgbClr val="142D6A"/>
              </a:solidFill>
            </a:endParaRPr>
          </a:p>
        </p:txBody>
      </p:sp>
      <p:pic>
        <p:nvPicPr>
          <p:cNvPr id="1029" name="Picture 5" descr="C:\Users\Red Multiplicacion\Downloads\MC900300944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72664" y="2050806"/>
            <a:ext cx="3164935" cy="1934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697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7644" y="0"/>
            <a:ext cx="8748712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itchFamily="34" charset="0"/>
              </a:rPr>
              <a:t>КАЧЕСТВА ХОРОШЕГО НАСТАВЛЯЕМОГО</a:t>
            </a:r>
            <a:endParaRPr kumimoji="0" lang="es-ES_tradnl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146846" y="1587498"/>
            <a:ext cx="7998088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800" dirty="0"/>
              <a:t>1. Он –</a:t>
            </a:r>
            <a:r>
              <a:rPr lang="es-ES_tradnl" sz="2800" dirty="0"/>
              <a:t> </a:t>
            </a:r>
            <a:r>
              <a:rPr lang="ru-RU" sz="2800" dirty="0"/>
              <a:t>берет на себя </a:t>
            </a:r>
            <a:r>
              <a:rPr lang="ru-RU" sz="2800" b="1" u="sng" dirty="0">
                <a:solidFill>
                  <a:srgbClr val="142D6A"/>
                </a:solidFill>
              </a:rPr>
              <a:t>ОТВЕТСТВЕННОСТЬ</a:t>
            </a:r>
            <a:r>
              <a:rPr lang="ru-RU" sz="2800" dirty="0"/>
              <a:t> за</a:t>
            </a:r>
            <a:br>
              <a:rPr lang="ru-RU" sz="2800" dirty="0"/>
            </a:br>
            <a:r>
              <a:rPr lang="ru-RU" sz="2800" dirty="0"/>
              <a:t>    свое </a:t>
            </a:r>
            <a:r>
              <a:rPr lang="ru-RU" sz="2800" b="1" u="sng" dirty="0">
                <a:solidFill>
                  <a:srgbClr val="142D6A"/>
                </a:solidFill>
              </a:rPr>
              <a:t>ОБУЧЕНИЕ</a:t>
            </a:r>
            <a:r>
              <a:rPr lang="es-ES_tradnl" sz="2800" dirty="0"/>
              <a:t>.</a:t>
            </a:r>
          </a:p>
          <a:p>
            <a:pPr marL="514350" indent="-514350">
              <a:lnSpc>
                <a:spcPct val="120000"/>
              </a:lnSpc>
              <a:buFont typeface="Calibri" pitchFamily="34" charset="0"/>
              <a:buAutoNum type="arabicPeriod"/>
            </a:pPr>
            <a:endParaRPr lang="es-ES_tradnl" sz="2800" dirty="0"/>
          </a:p>
          <a:p>
            <a:r>
              <a:rPr lang="ru-RU" sz="2800" dirty="0"/>
              <a:t>2. Он –</a:t>
            </a:r>
            <a:r>
              <a:rPr lang="es-ES_tradnl" sz="2800" dirty="0"/>
              <a:t> </a:t>
            </a:r>
            <a:r>
              <a:rPr lang="ru-RU" sz="2800" b="1" u="sng" dirty="0">
                <a:solidFill>
                  <a:srgbClr val="142D6A"/>
                </a:solidFill>
              </a:rPr>
              <a:t>АКТИВНЫЙ СЛУШАТЕЛЬ</a:t>
            </a:r>
            <a:r>
              <a:rPr lang="cs-CZ" sz="2800" dirty="0"/>
              <a:t>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dirty="0"/>
          </a:p>
          <a:p>
            <a:r>
              <a:rPr lang="ru-RU" sz="2800" dirty="0"/>
              <a:t>3. Он – </a:t>
            </a:r>
            <a:r>
              <a:rPr lang="ru-RU" sz="2800" b="1" u="sng" dirty="0">
                <a:solidFill>
                  <a:srgbClr val="142D6A"/>
                </a:solidFill>
              </a:rPr>
              <a:t>ИНИЦИАТИВНЫЙ</a:t>
            </a:r>
            <a:r>
              <a:rPr lang="ru-RU" sz="2800" dirty="0"/>
              <a:t> учащийся.</a:t>
            </a:r>
            <a:endParaRPr lang="es-ES_tradnl" sz="2800" b="1" u="sng" dirty="0">
              <a:solidFill>
                <a:srgbClr val="142D6A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b="1" u="sng" dirty="0">
              <a:solidFill>
                <a:srgbClr val="142D6A"/>
              </a:solidFill>
            </a:endParaRPr>
          </a:p>
          <a:p>
            <a:r>
              <a:rPr lang="ru-RU" sz="2800" dirty="0"/>
              <a:t>4. Он –</a:t>
            </a:r>
            <a:r>
              <a:rPr lang="es-ES_tradnl" sz="2800" dirty="0"/>
              <a:t> </a:t>
            </a:r>
            <a:r>
              <a:rPr lang="ru-RU" sz="2800" dirty="0"/>
              <a:t>учится всю </a:t>
            </a:r>
            <a:r>
              <a:rPr lang="ru-RU" sz="2800" b="1" u="sng" dirty="0">
                <a:solidFill>
                  <a:srgbClr val="142D6A"/>
                </a:solidFill>
              </a:rPr>
              <a:t>ЖИЗНЬ</a:t>
            </a:r>
            <a:r>
              <a:rPr lang="es-ES_tradnl" sz="2800" dirty="0"/>
              <a:t>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s-ES_tradnl" sz="2800" b="1" u="sng" dirty="0">
              <a:solidFill>
                <a:srgbClr val="142D6A"/>
              </a:solidFill>
            </a:endParaRPr>
          </a:p>
          <a:p>
            <a:r>
              <a:rPr lang="ru-RU" sz="2800" dirty="0"/>
              <a:t>5. Он –</a:t>
            </a:r>
            <a:r>
              <a:rPr lang="es-ES_tradnl" sz="2800" dirty="0"/>
              <a:t> </a:t>
            </a:r>
            <a:r>
              <a:rPr lang="ru-RU" sz="2800" b="1" u="sng" dirty="0">
                <a:solidFill>
                  <a:srgbClr val="142D6A"/>
                </a:solidFill>
              </a:rPr>
              <a:t>ОТКРОВЕНЕН</a:t>
            </a:r>
            <a:r>
              <a:rPr lang="es-ES_tradnl" sz="2800" dirty="0"/>
              <a:t>.</a:t>
            </a:r>
          </a:p>
        </p:txBody>
      </p:sp>
      <p:pic>
        <p:nvPicPr>
          <p:cNvPr id="2050" name="Picture 2" descr="C:\Users\Red Multiplicacion\Downloads\MC900318560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03832" y="2281847"/>
            <a:ext cx="2642524" cy="2115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548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97644" y="-1"/>
            <a:ext cx="8748712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cs typeface="Arial" pitchFamily="34" charset="0"/>
              </a:rPr>
              <a:t>КАЧЕСТВА ПЛОХОГО НАСТАВЛЯЕМОГО</a:t>
            </a:r>
            <a:endParaRPr lang="es-ES_tradnl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146845" y="1649414"/>
            <a:ext cx="8766969" cy="445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600" dirty="0"/>
              <a:t>1. Они </a:t>
            </a:r>
            <a:r>
              <a:rPr lang="ru-RU" sz="2600" b="1" u="sng" dirty="0">
                <a:solidFill>
                  <a:srgbClr val="142D6A"/>
                </a:solidFill>
              </a:rPr>
              <a:t>СВЕРХЗАВИСИМЫ</a:t>
            </a:r>
            <a:r>
              <a:rPr lang="ru-RU" sz="2600" dirty="0"/>
              <a:t> от ответов наставника.</a:t>
            </a: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ru-RU" sz="2600" dirty="0"/>
          </a:p>
          <a:p>
            <a:pPr>
              <a:lnSpc>
                <a:spcPct val="110000"/>
              </a:lnSpc>
            </a:pPr>
            <a:r>
              <a:rPr lang="ru-RU" sz="2600" dirty="0"/>
              <a:t>2. Они не берут на себя </a:t>
            </a:r>
            <a:r>
              <a:rPr lang="ru-RU" sz="2600" b="1" u="sng" dirty="0">
                <a:solidFill>
                  <a:srgbClr val="142D6A"/>
                </a:solidFill>
              </a:rPr>
              <a:t>ИНИЦИАТИВУ</a:t>
            </a:r>
            <a:r>
              <a:rPr lang="ru-RU" sz="2600" dirty="0"/>
              <a:t> в нахождении новых сфер, о которых нужно поговорить.</a:t>
            </a: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>
              <a:lnSpc>
                <a:spcPct val="110000"/>
              </a:lnSpc>
            </a:pPr>
            <a:r>
              <a:rPr lang="ru-RU" sz="2600" dirty="0"/>
              <a:t>3. Они </a:t>
            </a:r>
            <a:r>
              <a:rPr lang="ru-RU" sz="2600" b="1" u="sng" dirty="0">
                <a:solidFill>
                  <a:srgbClr val="142D6A"/>
                </a:solidFill>
              </a:rPr>
              <a:t>ПРЕНЕБРЕГАЮТ</a:t>
            </a:r>
            <a:r>
              <a:rPr lang="ru-RU" sz="2600" dirty="0"/>
              <a:t> тем, что говорят или советуют наставники.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" sz="2600" dirty="0"/>
          </a:p>
          <a:p>
            <a:pPr>
              <a:lnSpc>
                <a:spcPct val="110000"/>
              </a:lnSpc>
            </a:pPr>
            <a:r>
              <a:rPr lang="ru-RU" sz="2600" dirty="0"/>
              <a:t>4. Они не могут </a:t>
            </a:r>
            <a:r>
              <a:rPr lang="ru-RU" sz="2600" b="1" u="sng" dirty="0">
                <a:solidFill>
                  <a:srgbClr val="142D6A"/>
                </a:solidFill>
              </a:rPr>
              <a:t>ПРОАНАЛИЗИРОВАТЬ</a:t>
            </a:r>
            <a:r>
              <a:rPr lang="ru-RU" sz="2600" dirty="0"/>
              <a:t> существующую ситуацию</a:t>
            </a:r>
            <a:r>
              <a:rPr lang="es-ES_tradnl" sz="2600" dirty="0"/>
              <a:t>.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360902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98764" y="870829"/>
            <a:ext cx="75755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такое наставничество</a:t>
            </a:r>
            <a:r>
              <a:rPr lang="es-ES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64826" y="3228945"/>
            <a:ext cx="4052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Bliss Pro" panose="02000506050000020004" pitchFamily="2" charset="0"/>
              </a:rPr>
              <a:t>НАСТАВНИЧЕСТВО – УРОК 1</a:t>
            </a:r>
            <a:endParaRPr lang="es-ES" sz="2200" dirty="0">
              <a:latin typeface="Bliss Pro" panose="020005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5944"/>
      </p:ext>
    </p:extLst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ЧТО МОЖНО И ЧЕГО НЕЛЬЗЯ</a:t>
            </a:r>
            <a:r>
              <a:rPr lang="es-ES_tradnl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</a:t>
            </a:r>
            <a:r>
              <a:rPr lang="es-ES_tradnl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НАСТАВНИЧЕСТВЕ</a:t>
            </a:r>
            <a:endParaRPr lang="es-ES_tradnl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Rectángulo 3"/>
          <p:cNvSpPr>
            <a:spLocks noChangeArrowheads="1"/>
          </p:cNvSpPr>
          <p:nvPr/>
        </p:nvSpPr>
        <p:spPr bwMode="auto">
          <a:xfrm>
            <a:off x="164117" y="1643476"/>
            <a:ext cx="8048549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</a:pPr>
            <a:r>
              <a:rPr lang="es-ES_tradnl" sz="2600" dirty="0"/>
              <a:t>1. </a:t>
            </a:r>
            <a:r>
              <a:rPr lang="ru-RU" sz="2600" b="1" u="sng" dirty="0">
                <a:solidFill>
                  <a:srgbClr val="142D6A"/>
                </a:solidFill>
              </a:rPr>
              <a:t>ЦЕНИТЕ</a:t>
            </a:r>
            <a:r>
              <a:rPr lang="ru-RU" sz="2600" dirty="0"/>
              <a:t>: не обесценивайте.</a:t>
            </a:r>
            <a:endParaRPr lang="es-ES_tradnl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/>
              <a:t>2. </a:t>
            </a:r>
            <a:r>
              <a:rPr lang="ru-RU" sz="2600" dirty="0"/>
              <a:t>Будьте </a:t>
            </a:r>
            <a:r>
              <a:rPr lang="ru-RU" sz="2600" b="1" u="sng" dirty="0">
                <a:solidFill>
                  <a:srgbClr val="142D6A"/>
                </a:solidFill>
              </a:rPr>
              <a:t>ПРИМЕРОМ</a:t>
            </a:r>
            <a:r>
              <a:rPr lang="ru-RU" sz="2600" dirty="0"/>
              <a:t>: не вмешивайтесь.</a:t>
            </a:r>
            <a:endParaRPr lang="es-EC" sz="2600" dirty="0"/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C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/>
              <a:t>3. </a:t>
            </a:r>
            <a:r>
              <a:rPr lang="ru-RU" sz="2600" b="1" u="sng" dirty="0">
                <a:solidFill>
                  <a:srgbClr val="142D6A"/>
                </a:solidFill>
              </a:rPr>
              <a:t>ОБОДРЯТЬ</a:t>
            </a:r>
            <a:r>
              <a:rPr lang="ru-RU" sz="2600" dirty="0"/>
              <a:t>: не разочаровывать</a:t>
            </a:r>
            <a:r>
              <a:rPr lang="es-EC" sz="2600" dirty="0"/>
              <a:t>. </a:t>
            </a:r>
          </a:p>
          <a:p>
            <a:pPr marL="514350" indent="-514350">
              <a:lnSpc>
                <a:spcPct val="110000"/>
              </a:lnSpc>
            </a:pPr>
            <a:endParaRPr lang="es-EC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/>
              <a:t>4. </a:t>
            </a:r>
            <a:r>
              <a:rPr lang="ru-RU" sz="2600" b="1" u="sng" dirty="0">
                <a:solidFill>
                  <a:srgbClr val="142D6A"/>
                </a:solidFill>
              </a:rPr>
              <a:t>БУДЬТЕ</a:t>
            </a:r>
            <a:r>
              <a:rPr lang="es-EC" sz="2600" b="1" u="sng" dirty="0">
                <a:solidFill>
                  <a:srgbClr val="142D6A"/>
                </a:solidFill>
              </a:rPr>
              <a:t> </a:t>
            </a:r>
            <a:r>
              <a:rPr lang="ru-RU" sz="2600" b="1" u="sng" dirty="0">
                <a:solidFill>
                  <a:srgbClr val="142D6A"/>
                </a:solidFill>
              </a:rPr>
              <a:t>СМИРЕННЫМИ</a:t>
            </a:r>
            <a:r>
              <a:rPr lang="es-EC" sz="2600" dirty="0"/>
              <a:t>:</a:t>
            </a:r>
            <a:r>
              <a:rPr lang="ru-RU" sz="2600" dirty="0"/>
              <a:t> не</a:t>
            </a:r>
            <a:r>
              <a:rPr lang="es-EC" sz="2600" dirty="0"/>
              <a:t> </a:t>
            </a:r>
            <a:r>
              <a:rPr lang="ru-RU" sz="2600" dirty="0"/>
              <a:t>высокомерными</a:t>
            </a:r>
            <a:r>
              <a:rPr lang="es-EC" sz="2600" dirty="0"/>
              <a:t>. </a:t>
            </a:r>
          </a:p>
          <a:p>
            <a:pPr marL="514350" indent="-514350">
              <a:lnSpc>
                <a:spcPct val="110000"/>
              </a:lnSpc>
            </a:pPr>
            <a:endParaRPr lang="es-ES" sz="2600" dirty="0"/>
          </a:p>
          <a:p>
            <a:pPr marL="514350" indent="-514350">
              <a:lnSpc>
                <a:spcPct val="110000"/>
              </a:lnSpc>
            </a:pPr>
            <a:r>
              <a:rPr lang="es-ES" sz="2600" dirty="0"/>
              <a:t>5. </a:t>
            </a:r>
            <a:r>
              <a:rPr lang="ru-RU" sz="2600" b="1" u="sng" dirty="0">
                <a:solidFill>
                  <a:srgbClr val="142D6A"/>
                </a:solidFill>
              </a:rPr>
              <a:t>СЛУШАЙТЕ</a:t>
            </a:r>
            <a:r>
              <a:rPr lang="ru-RU" sz="2600" dirty="0"/>
              <a:t>: не говорите</a:t>
            </a:r>
            <a:r>
              <a:rPr lang="es-ES_tradnl" sz="2600" dirty="0"/>
              <a:t>.</a:t>
            </a:r>
            <a:endParaRPr lang="es-ES" sz="2600" dirty="0"/>
          </a:p>
        </p:txBody>
      </p:sp>
      <p:pic>
        <p:nvPicPr>
          <p:cNvPr id="6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17209" y="1441421"/>
            <a:ext cx="1831846" cy="2718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914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175160" y="1666347"/>
            <a:ext cx="7918974" cy="493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</a:pPr>
            <a:r>
              <a:rPr lang="es-ES_tradnl" sz="2600" dirty="0"/>
              <a:t>6. </a:t>
            </a:r>
            <a:r>
              <a:rPr lang="ru-RU" sz="2600" b="1" u="sng" dirty="0">
                <a:solidFill>
                  <a:srgbClr val="142D6A"/>
                </a:solidFill>
              </a:rPr>
              <a:t>УТОЧНЯЙТЕ</a:t>
            </a:r>
            <a:r>
              <a:rPr lang="es-ES_tradnl" sz="2600" dirty="0"/>
              <a:t>: </a:t>
            </a:r>
            <a:r>
              <a:rPr lang="ru-RU" sz="2600" dirty="0"/>
              <a:t>не</a:t>
            </a:r>
            <a:r>
              <a:rPr lang="es-ES_tradnl" sz="2600" dirty="0"/>
              <a:t> </a:t>
            </a:r>
            <a:r>
              <a:rPr lang="ru-RU" sz="2600" dirty="0"/>
              <a:t>предполагайте</a:t>
            </a:r>
            <a:r>
              <a:rPr lang="es-ES_tradnl" sz="2600" dirty="0"/>
              <a:t>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/>
              <a:t>7. </a:t>
            </a:r>
            <a:r>
              <a:rPr lang="ru-RU" sz="2600" dirty="0"/>
              <a:t>Дайте </a:t>
            </a:r>
            <a:r>
              <a:rPr lang="ru-RU" sz="2600" b="1" u="sng" dirty="0">
                <a:solidFill>
                  <a:srgbClr val="142D6A"/>
                </a:solidFill>
              </a:rPr>
              <a:t>ДОСТАТОЧНО ВРЕМЕНИ</a:t>
            </a:r>
            <a:r>
              <a:rPr lang="es-EC" sz="2600" dirty="0"/>
              <a:t>: </a:t>
            </a:r>
            <a:br>
              <a:rPr lang="ru-RU" sz="2600" dirty="0"/>
            </a:br>
            <a:r>
              <a:rPr lang="ru-RU" sz="2600" dirty="0"/>
              <a:t>не</a:t>
            </a:r>
            <a:r>
              <a:rPr lang="es-EC" sz="2600" dirty="0"/>
              <a:t> </a:t>
            </a:r>
            <a:r>
              <a:rPr lang="ru-RU" sz="2600" dirty="0"/>
              <a:t>сокращайте путь</a:t>
            </a:r>
            <a:r>
              <a:rPr lang="es-EC" sz="2600" dirty="0"/>
              <a:t>.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C" sz="2600" dirty="0"/>
          </a:p>
          <a:p>
            <a:pPr marL="514350" indent="-514350">
              <a:lnSpc>
                <a:spcPct val="110000"/>
              </a:lnSpc>
            </a:pPr>
            <a:r>
              <a:rPr lang="es-EC" sz="2600" dirty="0"/>
              <a:t>8.  </a:t>
            </a:r>
            <a:r>
              <a:rPr lang="ru-RU" sz="2600" b="1" u="sng" dirty="0">
                <a:solidFill>
                  <a:srgbClr val="142D6A"/>
                </a:solidFill>
              </a:rPr>
              <a:t>ПОВТОРЯЙТЕ</a:t>
            </a:r>
            <a:r>
              <a:rPr lang="ru-RU" sz="2600" dirty="0"/>
              <a:t>: не упускайте назидание.</a:t>
            </a:r>
            <a:r>
              <a:rPr lang="es-EC" sz="2600" dirty="0"/>
              <a:t> </a:t>
            </a:r>
          </a:p>
          <a:p>
            <a:pPr marL="514350" indent="-514350">
              <a:lnSpc>
                <a:spcPct val="110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0000"/>
              </a:lnSpc>
              <a:buAutoNum type="arabicPeriod" startAt="9"/>
            </a:pPr>
            <a:r>
              <a:rPr lang="ru-RU" sz="2600" dirty="0"/>
              <a:t>Дайте </a:t>
            </a:r>
            <a:r>
              <a:rPr lang="ru-RU" sz="2600" b="1" u="sng" dirty="0">
                <a:solidFill>
                  <a:srgbClr val="142D6A"/>
                </a:solidFill>
              </a:rPr>
              <a:t>РЕСУРСЫ</a:t>
            </a:r>
            <a:r>
              <a:rPr lang="ru-RU" sz="2600" dirty="0"/>
              <a:t>: не делайте все вместо них</a:t>
            </a:r>
            <a:r>
              <a:rPr lang="es-ES" sz="2600" dirty="0"/>
              <a:t>.</a:t>
            </a:r>
          </a:p>
          <a:p>
            <a:pPr marL="514350" indent="-514350">
              <a:lnSpc>
                <a:spcPct val="110000"/>
              </a:lnSpc>
              <a:buAutoNum type="arabicPeriod" startAt="9"/>
            </a:pPr>
            <a:endParaRPr lang="es-ES" sz="2600" dirty="0"/>
          </a:p>
          <a:p>
            <a:pPr marL="514350" indent="-514350">
              <a:lnSpc>
                <a:spcPct val="110000"/>
              </a:lnSpc>
              <a:buAutoNum type="arabicPeriod" startAt="9"/>
            </a:pPr>
            <a:r>
              <a:rPr lang="ru-RU" sz="2600" dirty="0"/>
              <a:t>Дайте </a:t>
            </a:r>
            <a:r>
              <a:rPr lang="ru-RU" sz="2600" b="1" u="sng" dirty="0">
                <a:solidFill>
                  <a:srgbClr val="142D6A"/>
                </a:solidFill>
              </a:rPr>
              <a:t>ПЕРСПЕКТИВУ</a:t>
            </a:r>
            <a:r>
              <a:rPr lang="ru-RU" sz="2600" dirty="0"/>
              <a:t>: </a:t>
            </a:r>
            <a:br>
              <a:rPr lang="ru-RU" sz="2600" dirty="0"/>
            </a:br>
            <a:r>
              <a:rPr lang="ru-RU" sz="2600" dirty="0"/>
              <a:t>не снабжайте стандартными ответами.</a:t>
            </a:r>
            <a:endParaRPr lang="es-ES" sz="2600" dirty="0"/>
          </a:p>
        </p:txBody>
      </p:sp>
      <p:pic>
        <p:nvPicPr>
          <p:cNvPr id="8" name="Picture 4" descr="C:\Users\Red Multiplicacion\Downloads\MC900324338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17209" y="1441421"/>
            <a:ext cx="1831846" cy="2718968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70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ЧТО МОЖНО И ЧЕГО НЕЛЬЗЯ</a:t>
            </a:r>
            <a:r>
              <a:rPr lang="es-ES_tradnl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</a:t>
            </a:r>
            <a:r>
              <a:rPr lang="es-ES_tradnl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НАСТАВНИЧЕСТВЕ</a:t>
            </a:r>
            <a:endParaRPr lang="es-ES_tradnl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85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ВАЖНОСТЬ ДОВЕРИЯ</a:t>
            </a:r>
            <a:r>
              <a:rPr lang="es-ES_tradnl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 КОНФИДЕНЦИАЛЬНОСТИ</a:t>
            </a:r>
            <a:endParaRPr lang="es-ES_tradnl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435100" y="480498"/>
            <a:ext cx="6261100" cy="6597339"/>
            <a:chOff x="1435100" y="480498"/>
            <a:chExt cx="6261100" cy="6597339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1435100" y="480498"/>
              <a:ext cx="6261100" cy="6597339"/>
              <a:chOff x="1435100" y="480498"/>
              <a:chExt cx="6261100" cy="6597339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1435100" y="480498"/>
                <a:ext cx="6261100" cy="6213579"/>
                <a:chOff x="1435100" y="480498"/>
                <a:chExt cx="6261100" cy="6213579"/>
              </a:xfrm>
            </p:grpSpPr>
            <p:pic>
              <p:nvPicPr>
                <p:cNvPr id="10" name="Imagen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35100" y="1561891"/>
                  <a:ext cx="6261100" cy="4470400"/>
                </a:xfrm>
                <a:prstGeom prst="rect">
                  <a:avLst/>
                </a:prstGeom>
              </p:spPr>
            </p:pic>
            <p:sp>
              <p:nvSpPr>
                <p:cNvPr id="4" name="Дуга 3"/>
                <p:cNvSpPr/>
                <p:nvPr/>
              </p:nvSpPr>
              <p:spPr>
                <a:xfrm rot="17933250">
                  <a:off x="2271895" y="1630402"/>
                  <a:ext cx="2641228" cy="2814296"/>
                </a:xfrm>
                <a:prstGeom prst="arc">
                  <a:avLst>
                    <a:gd name="adj1" fmla="val 14673560"/>
                    <a:gd name="adj2" fmla="val 19954218"/>
                  </a:avLst>
                </a:prstGeom>
                <a:noFill/>
                <a:ln w="2508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lv-LV"/>
                </a:p>
              </p:txBody>
            </p:sp>
            <p:sp>
              <p:nvSpPr>
                <p:cNvPr id="7" name="Дуга 6"/>
                <p:cNvSpPr/>
                <p:nvPr/>
              </p:nvSpPr>
              <p:spPr>
                <a:xfrm rot="18712633" flipV="1">
                  <a:off x="2622353" y="2716314"/>
                  <a:ext cx="6007225" cy="1948302"/>
                </a:xfrm>
                <a:prstGeom prst="arc">
                  <a:avLst>
                    <a:gd name="adj1" fmla="val 12324337"/>
                    <a:gd name="adj2" fmla="val 15476035"/>
                  </a:avLst>
                </a:prstGeom>
                <a:noFill/>
                <a:ln w="2508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lv-LV"/>
                </a:p>
              </p:txBody>
            </p:sp>
            <p:sp>
              <p:nvSpPr>
                <p:cNvPr id="8" name="Дуга 7"/>
                <p:cNvSpPr/>
                <p:nvPr/>
              </p:nvSpPr>
              <p:spPr>
                <a:xfrm rot="16944146" flipV="1">
                  <a:off x="3991722" y="1624563"/>
                  <a:ext cx="4234750" cy="1946619"/>
                </a:xfrm>
                <a:prstGeom prst="arc">
                  <a:avLst>
                    <a:gd name="adj1" fmla="val 11687083"/>
                    <a:gd name="adj2" fmla="val 14426550"/>
                  </a:avLst>
                </a:prstGeom>
                <a:noFill/>
                <a:ln w="2508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lv-LV"/>
                </a:p>
              </p:txBody>
            </p:sp>
          </p:grpSp>
          <p:sp>
            <p:nvSpPr>
              <p:cNvPr id="9" name="Дуга 8"/>
              <p:cNvSpPr/>
              <p:nvPr/>
            </p:nvSpPr>
            <p:spPr>
              <a:xfrm rot="18712633" flipV="1">
                <a:off x="2133405" y="3100074"/>
                <a:ext cx="6007225" cy="1948302"/>
              </a:xfrm>
              <a:prstGeom prst="arc">
                <a:avLst>
                  <a:gd name="adj1" fmla="val 12324337"/>
                  <a:gd name="adj2" fmla="val 13271207"/>
                </a:avLst>
              </a:prstGeom>
              <a:noFill/>
              <a:ln w="2508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v-LV"/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 rot="18588741">
              <a:off x="2133710" y="1791156"/>
              <a:ext cx="2405696" cy="214642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0142319"/>
                </a:avLst>
              </a:prstTxWarp>
              <a:spAutoFit/>
            </a:bodyPr>
            <a:lstStyle/>
            <a:p>
              <a:pPr algn="ctr"/>
              <a:r>
                <a:rPr lang="ru-RU" sz="1900" b="1" cap="none" spc="0" dirty="0">
                  <a:ln w="0"/>
                  <a:solidFill>
                    <a:schemeClr val="bg1"/>
                  </a:solidFill>
                  <a:latin typeface="Bliss Pro ExtraBold" panose="02000903050000020004" pitchFamily="2" charset="0"/>
                </a:rPr>
                <a:t>ДОВЕРИЕ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 rot="18898020">
              <a:off x="4056654" y="4272335"/>
              <a:ext cx="3350285" cy="61077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1073656"/>
                </a:avLst>
              </a:prstTxWarp>
              <a:spAutoFit/>
            </a:bodyPr>
            <a:lstStyle/>
            <a:p>
              <a:pPr algn="ctr"/>
              <a:r>
                <a:rPr lang="ru-RU" sz="1900" b="1" dirty="0">
                  <a:ln w="0"/>
                  <a:solidFill>
                    <a:schemeClr val="bg1"/>
                  </a:solidFill>
                  <a:latin typeface="Bliss Pro ExtraBold" panose="02000903050000020004" pitchFamily="2" charset="0"/>
                </a:rPr>
                <a:t>КОНФИДЕНЦИАЛЬНОСТЬ</a:t>
              </a:r>
              <a:endParaRPr lang="ru-RU" sz="1900" b="1" cap="none" spc="0" dirty="0">
                <a:ln w="0"/>
                <a:solidFill>
                  <a:schemeClr val="bg1"/>
                </a:solidFill>
                <a:latin typeface="Bliss Pro ExtraBold" panose="0200090305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444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78936" y="365686"/>
            <a:ext cx="75103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1D27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Начиная наставнические отношения</a:t>
            </a:r>
            <a:endParaRPr lang="es-ES" sz="6600" b="1" dirty="0">
              <a:solidFill>
                <a:srgbClr val="1D27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6"/>
          <p:cNvSpPr txBox="1"/>
          <p:nvPr/>
        </p:nvSpPr>
        <p:spPr>
          <a:xfrm>
            <a:off x="726804" y="3870693"/>
            <a:ext cx="4052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Bliss Pro ExtraLight" panose="02000506040000020004" pitchFamily="2" charset="0"/>
                <a:cs typeface="Arial" panose="020B0604020202020204" pitchFamily="34" charset="0"/>
              </a:rPr>
              <a:t>НАСТАВНИЧЕСТВО – УРОК 4</a:t>
            </a:r>
            <a:endParaRPr lang="es-ES" sz="2200" dirty="0">
              <a:latin typeface="Bliss Pro ExtraLight" panose="0200050604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0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457200" y="-1"/>
            <a:ext cx="82296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НАСТАВНИЧЕСКОЕ СОГЛАШЕНИЕ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827536" y="719999"/>
            <a:ext cx="3603625" cy="3603625"/>
            <a:chOff x="2770187" y="894948"/>
            <a:chExt cx="3603625" cy="3603625"/>
          </a:xfrm>
        </p:grpSpPr>
        <p:sp>
          <p:nvSpPr>
            <p:cNvPr id="14" name="Elipse 5"/>
            <p:cNvSpPr/>
            <p:nvPr/>
          </p:nvSpPr>
          <p:spPr>
            <a:xfrm>
              <a:off x="2770187" y="89494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Rectángulo 6"/>
            <p:cNvSpPr>
              <a:spLocks noChangeArrowheads="1"/>
            </p:cNvSpPr>
            <p:nvPr/>
          </p:nvSpPr>
          <p:spPr bwMode="auto">
            <a:xfrm>
              <a:off x="4112938" y="2434700"/>
              <a:ext cx="8034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u="sng" dirty="0">
                  <a:solidFill>
                    <a:srgbClr val="142D6A"/>
                  </a:solidFill>
                  <a:latin typeface="Bliss Pro Light" panose="02000506050000020004" pitchFamily="2" charset="-70"/>
                </a:rPr>
                <a:t>БОГ</a:t>
              </a:r>
              <a:endParaRPr lang="es-ES" sz="2800" b="1" u="sng" dirty="0">
                <a:solidFill>
                  <a:srgbClr val="142D6A"/>
                </a:solidFill>
                <a:latin typeface="Bliss Pro Light" panose="02000506050000020004" pitchFamily="2" charset="-7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63269" y="3095503"/>
            <a:ext cx="3603625" cy="3603625"/>
            <a:chOff x="1331913" y="2852738"/>
            <a:chExt cx="3603625" cy="3603625"/>
          </a:xfrm>
        </p:grpSpPr>
        <p:sp>
          <p:nvSpPr>
            <p:cNvPr id="15" name="Elipse 11"/>
            <p:cNvSpPr/>
            <p:nvPr/>
          </p:nvSpPr>
          <p:spPr>
            <a:xfrm>
              <a:off x="1331913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Rectángulo 6"/>
            <p:cNvSpPr>
              <a:spLocks noChangeArrowheads="1"/>
            </p:cNvSpPr>
            <p:nvPr/>
          </p:nvSpPr>
          <p:spPr bwMode="auto">
            <a:xfrm>
              <a:off x="1957758" y="4392940"/>
              <a:ext cx="21579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u="sng" dirty="0">
                  <a:solidFill>
                    <a:srgbClr val="142D6A"/>
                  </a:solidFill>
                  <a:latin typeface="Bliss Pro Light" panose="02000506050000020004" pitchFamily="2" charset="-70"/>
                </a:rPr>
                <a:t>НАСТАВНИК</a:t>
              </a:r>
              <a:endParaRPr lang="es-ES" sz="2800" b="1" u="sng" dirty="0">
                <a:solidFill>
                  <a:srgbClr val="142D6A"/>
                </a:solidFill>
                <a:latin typeface="Bliss Pro Light" panose="02000506050000020004" pitchFamily="2" charset="-70"/>
              </a:endParaRPr>
            </a:p>
          </p:txBody>
        </p:sp>
      </p:grpSp>
      <p:grpSp>
        <p:nvGrpSpPr>
          <p:cNvPr id="13" name="Group 11"/>
          <p:cNvGrpSpPr/>
          <p:nvPr/>
        </p:nvGrpSpPr>
        <p:grpSpPr>
          <a:xfrm>
            <a:off x="4250547" y="3095953"/>
            <a:ext cx="3603625" cy="3603625"/>
            <a:chOff x="4753077" y="2846992"/>
            <a:chExt cx="3603625" cy="3603625"/>
          </a:xfrm>
        </p:grpSpPr>
        <p:sp>
          <p:nvSpPr>
            <p:cNvPr id="21" name="Elipse 12"/>
            <p:cNvSpPr/>
            <p:nvPr/>
          </p:nvSpPr>
          <p:spPr>
            <a:xfrm>
              <a:off x="4753077" y="2846992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Rectángulo 6"/>
            <p:cNvSpPr>
              <a:spLocks noChangeArrowheads="1"/>
            </p:cNvSpPr>
            <p:nvPr/>
          </p:nvSpPr>
          <p:spPr bwMode="auto">
            <a:xfrm>
              <a:off x="5162178" y="4386744"/>
              <a:ext cx="284084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u="sng" dirty="0">
                  <a:solidFill>
                    <a:srgbClr val="142D6A"/>
                  </a:solidFill>
                  <a:latin typeface="Bliss Pro Light" panose="02000506050000020004" pitchFamily="2" charset="-70"/>
                </a:rPr>
                <a:t>НАСТАВЛЯЕМЫЙ</a:t>
              </a:r>
              <a:endParaRPr lang="es-ES" sz="2400" b="1" u="sng" dirty="0">
                <a:solidFill>
                  <a:srgbClr val="142D6A"/>
                </a:solidFill>
                <a:latin typeface="Bliss Pro Light" panose="02000506050000020004" pitchFamily="2" charset="-7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13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457200" y="1524001"/>
            <a:ext cx="8568267" cy="481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1.	Когда и где мы будем встречаться?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2.	Сколько будет длиться встреча?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3.	Как часто мы будем встречаться?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4.	Какие темы мы будем рассматривать?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5.	Какие темы, если такие есть, будут запрещены? </a:t>
            </a:r>
          </a:p>
          <a:p>
            <a:pPr marL="457200" indent="-457200">
              <a:lnSpc>
                <a:spcPct val="150000"/>
              </a:lnSpc>
              <a:buAutoNum type="arabicPeriod" startAt="6"/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Какие существуют правила для сохранения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	конфиденциальности?</a:t>
            </a:r>
          </a:p>
          <a:p>
            <a:pPr>
              <a:lnSpc>
                <a:spcPct val="150000"/>
              </a:lnSpc>
              <a:defRPr/>
            </a:pPr>
            <a:r>
              <a:rPr lang="ru-RU" sz="2600" dirty="0">
                <a:latin typeface="Arial" charset="0"/>
                <a:ea typeface="ＭＳ Ｐゴシック" charset="0"/>
                <a:cs typeface="ＭＳ Ｐゴシック" charset="0"/>
              </a:rPr>
              <a:t>7.	Как мы узнаем, что завершили все намеченное?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-1"/>
            <a:ext cx="914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СОСТАВЛЯЮЩИЕ НАСТАВНИЧЕСКИХ СОГЛАШЕНИЙ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7610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ángulo isósceles 5"/>
          <p:cNvSpPr>
            <a:spLocks noChangeArrowheads="1"/>
          </p:cNvSpPr>
          <p:nvPr/>
        </p:nvSpPr>
        <p:spPr bwMode="auto">
          <a:xfrm>
            <a:off x="2493301" y="1640421"/>
            <a:ext cx="4425082" cy="3672000"/>
          </a:xfrm>
          <a:prstGeom prst="triangle">
            <a:avLst>
              <a:gd name="adj" fmla="val 50000"/>
            </a:avLst>
          </a:prstGeom>
          <a:noFill/>
          <a:ln w="76200">
            <a:solidFill>
              <a:srgbClr val="17375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s-ES" sz="2200" dirty="0">
              <a:solidFill>
                <a:schemeClr val="lt1"/>
              </a:solidFill>
              <a:latin typeface="Bliss Pro Light" panose="02000506050000020004" pitchFamily="2" charset="-70"/>
            </a:endParaRPr>
          </a:p>
        </p:txBody>
      </p:sp>
      <p:sp>
        <p:nvSpPr>
          <p:cNvPr id="17" name="Rectángulo 6"/>
          <p:cNvSpPr>
            <a:spLocks noChangeArrowheads="1"/>
          </p:cNvSpPr>
          <p:nvPr/>
        </p:nvSpPr>
        <p:spPr bwMode="auto">
          <a:xfrm>
            <a:off x="3086949" y="1006475"/>
            <a:ext cx="3146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rgbClr val="142D6A"/>
                </a:solidFill>
              </a:rPr>
              <a:t>ДУХОВНАЯ ЖИЗНЬ</a:t>
            </a:r>
            <a:endParaRPr lang="es-ES" sz="2400" dirty="0"/>
          </a:p>
        </p:txBody>
      </p:sp>
      <p:sp>
        <p:nvSpPr>
          <p:cNvPr id="18" name="Rectángulo 7"/>
          <p:cNvSpPr>
            <a:spLocks noChangeArrowheads="1"/>
          </p:cNvSpPr>
          <p:nvPr/>
        </p:nvSpPr>
        <p:spPr bwMode="auto">
          <a:xfrm>
            <a:off x="498685" y="5536896"/>
            <a:ext cx="31838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rgbClr val="142D6A"/>
                </a:solidFill>
              </a:rPr>
              <a:t>СЕМЕЙНАЯ ЖИЗНЬ</a:t>
            </a:r>
            <a:endParaRPr lang="es-ES" sz="2400" dirty="0"/>
          </a:p>
        </p:txBody>
      </p:sp>
      <p:sp>
        <p:nvSpPr>
          <p:cNvPr id="19" name="Rectángulo 8"/>
          <p:cNvSpPr>
            <a:spLocks noChangeArrowheads="1"/>
          </p:cNvSpPr>
          <p:nvPr/>
        </p:nvSpPr>
        <p:spPr bwMode="auto">
          <a:xfrm>
            <a:off x="5738072" y="5554825"/>
            <a:ext cx="31777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rgbClr val="142D6A"/>
                </a:solidFill>
              </a:rPr>
              <a:t>ЖИЗНЬ СЛУЖЕНИЯ</a:t>
            </a:r>
            <a:endParaRPr lang="es-ES" sz="24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-1"/>
            <a:ext cx="914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ТРИ ТИПА ВОПРОСОВ НАСТАВНИКА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58245" y="3332995"/>
            <a:ext cx="29724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142D6A"/>
                </a:solidFill>
                <a:latin typeface="Arial Narrow" panose="020B0606020202030204" pitchFamily="34" charset="0"/>
              </a:rPr>
              <a:t>ЖИЗНЬ</a:t>
            </a:r>
          </a:p>
          <a:p>
            <a:pPr algn="ctr">
              <a:defRPr/>
            </a:pPr>
            <a:r>
              <a:rPr lang="ru-RU" sz="2600" b="1" dirty="0">
                <a:solidFill>
                  <a:srgbClr val="142D6A"/>
                </a:solidFill>
                <a:latin typeface="Arial Narrow" panose="020B0606020202030204" pitchFamily="34" charset="0"/>
              </a:rPr>
              <a:t>НАСТАВЛЯЕМОГО</a:t>
            </a:r>
            <a:endParaRPr lang="es-ES" sz="2600" dirty="0">
              <a:solidFill>
                <a:schemeClr val="l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8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allAtOnce" animBg="1"/>
      <p:bldP spid="17" grpId="0" build="p"/>
      <p:bldP spid="18" grpId="0" build="p"/>
      <p:bldP spid="19" grpId="0" build="p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3"/>
          <p:cNvSpPr>
            <a:spLocks noChangeArrowheads="1"/>
          </p:cNvSpPr>
          <p:nvPr/>
        </p:nvSpPr>
        <p:spPr bwMode="auto">
          <a:xfrm>
            <a:off x="248555" y="1700213"/>
            <a:ext cx="5882504" cy="324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4000"/>
              </a:lnSpc>
              <a:buFont typeface="Calibri" pitchFamily="34" charset="0"/>
              <a:buAutoNum type="arabicPeriod"/>
            </a:pPr>
            <a:r>
              <a:rPr lang="ru-RU" sz="2600" dirty="0"/>
              <a:t>Наставники должны осознавать свою </a:t>
            </a:r>
            <a:r>
              <a:rPr lang="ru-RU" sz="2600" b="1" u="sng" dirty="0">
                <a:solidFill>
                  <a:srgbClr val="142D6A"/>
                </a:solidFill>
              </a:rPr>
              <a:t>ОГРАНИЧЕННОСТЬ</a:t>
            </a:r>
            <a:r>
              <a:rPr lang="ru-RU" sz="2600" dirty="0"/>
              <a:t>.</a:t>
            </a:r>
            <a:endParaRPr lang="es-ES_tradnl" sz="2600" dirty="0">
              <a:solidFill>
                <a:srgbClr val="142D6A"/>
              </a:solidFill>
            </a:endParaRPr>
          </a:p>
          <a:p>
            <a:pPr marL="514350" indent="-514350">
              <a:lnSpc>
                <a:spcPct val="114000"/>
              </a:lnSpc>
              <a:buFont typeface="Calibri" pitchFamily="34" charset="0"/>
              <a:buAutoNum type="arabicPeriod"/>
            </a:pPr>
            <a:endParaRPr lang="es-ES_tradnl" sz="2600" dirty="0"/>
          </a:p>
          <a:p>
            <a:pPr marL="514350" indent="-514350">
              <a:lnSpc>
                <a:spcPct val="114000"/>
              </a:lnSpc>
              <a:buFont typeface="Calibri" pitchFamily="34" charset="0"/>
              <a:buAutoNum type="arabicPeriod"/>
            </a:pPr>
            <a:r>
              <a:rPr lang="ru-RU" sz="2600" dirty="0"/>
              <a:t>Наставникам нужно приглашать</a:t>
            </a:r>
            <a:r>
              <a:rPr lang="es-EC" sz="2600" dirty="0"/>
              <a:t> </a:t>
            </a:r>
            <a:r>
              <a:rPr lang="ru-RU" sz="2600" b="1" u="sng" dirty="0">
                <a:solidFill>
                  <a:srgbClr val="142D6A"/>
                </a:solidFill>
              </a:rPr>
              <a:t>СПЕЦИАЛИСТОВ</a:t>
            </a:r>
            <a:r>
              <a:rPr lang="es-ES_tradnl" sz="2600" b="1" dirty="0">
                <a:solidFill>
                  <a:srgbClr val="142D6A"/>
                </a:solidFill>
              </a:rPr>
              <a:t> </a:t>
            </a:r>
            <a:r>
              <a:rPr lang="ru-RU" sz="2600" dirty="0"/>
              <a:t>в сферах, где они чувствуют себя некомфортно или некомпетентно</a:t>
            </a:r>
            <a:r>
              <a:rPr lang="es-ES_tradnl" sz="2600" dirty="0"/>
              <a:t>.</a:t>
            </a:r>
            <a:endParaRPr lang="es-ES" sz="2600" dirty="0"/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31059" y="2450522"/>
            <a:ext cx="2610149" cy="3303108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-1"/>
            <a:ext cx="914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ПРИВЛЕЧЕНИЕ СПЕЦИАЛИСТОВ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4065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95288" y="1364566"/>
            <a:ext cx="8326681" cy="18428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>
                <a:solidFill>
                  <a:srgbClr val="142D6A"/>
                </a:solidFill>
              </a:rPr>
              <a:t>А СЕЙЧАС, ВРЕМЯ ДЛЯ ПРАКТИКИ</a:t>
            </a:r>
            <a:endParaRPr lang="es-ES_tradnl" sz="6000" b="1" u="sng" dirty="0">
              <a:solidFill>
                <a:srgbClr val="142D6A"/>
              </a:solidFill>
            </a:endParaRPr>
          </a:p>
        </p:txBody>
      </p:sp>
      <p:pic>
        <p:nvPicPr>
          <p:cNvPr id="1026" name="Picture 2" descr="C:\Users\Red Multiplicacion\Downloads\MC900297171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94145" y="3692659"/>
            <a:ext cx="3630942" cy="239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60900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t="8854" r="2888" b="9340"/>
          <a:stretch/>
        </p:blipFill>
        <p:spPr>
          <a:xfrm>
            <a:off x="0" y="267280"/>
            <a:ext cx="7651261" cy="452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6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799"/>
            <a:ext cx="8229600" cy="6894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БИБЛЕЙСКИЕ ПРИМЕРЫ НАСТАВНИЧЕСТВА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5011" y="1336482"/>
            <a:ext cx="3736197" cy="681808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None/>
            </a:pPr>
            <a:r>
              <a:rPr lang="ru-RU" sz="2000" b="1" dirty="0">
                <a:solidFill>
                  <a:srgbClr val="1D2763"/>
                </a:solidFill>
              </a:rPr>
              <a:t>МОИСЕЙ, КАК НАСТАВНИК:</a:t>
            </a:r>
            <a:endParaRPr lang="es-ES" sz="2000" b="1" dirty="0">
              <a:solidFill>
                <a:srgbClr val="1D2763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21735" y="2813349"/>
            <a:ext cx="3822461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ВАРНАВА, КАК НАСТАВНИК:</a:t>
            </a:r>
            <a:endParaRPr lang="es-ES" sz="2000" b="1" dirty="0">
              <a:solidFill>
                <a:srgbClr val="1D2763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07999" y="4891816"/>
            <a:ext cx="3235865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ДЛЯ ИОАННА МАРКА</a:t>
            </a:r>
            <a:endParaRPr lang="es-ES" sz="2000" b="1" dirty="0">
              <a:solidFill>
                <a:srgbClr val="1D2763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07999" y="1919814"/>
            <a:ext cx="8212348" cy="8108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«И встал Моисей с Иисусом, служителем своим, и пошел Моисей на гору Божию,»</a:t>
            </a:r>
            <a:endParaRPr kumimoji="0" lang="es-EC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Исход</a:t>
            </a:r>
            <a:r>
              <a:rPr kumimoji="0" lang="es-EC" sz="1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24:13  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07999" y="3463524"/>
            <a:ext cx="8580731" cy="1266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ДЛЯ САВЛА ИЗ ТАРСА </a:t>
            </a:r>
            <a:endParaRPr lang="es-EC" sz="2000" b="1" dirty="0">
              <a:solidFill>
                <a:srgbClr val="1D2763"/>
              </a:solidFill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«Варнава же, взяв его, пришел к Апостолам и рассказал им, как на пути он видел Господа, и что говорил ему Господь, и как он в Дамаске смело проповедовал во имя Иисуса.»</a:t>
            </a:r>
            <a:r>
              <a:rPr lang="es-EC" sz="17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Деяния</a:t>
            </a:r>
            <a:r>
              <a:rPr kumimoji="0" lang="es-EC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9:27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07999" y="5216904"/>
            <a:ext cx="8125125" cy="1092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«Варнава хотел взять с собою Иоанна, называемого Марком.»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>
                <a:cs typeface="Times New Roman" pitchFamily="18" charset="0"/>
              </a:rPr>
              <a:t>Деяния</a:t>
            </a:r>
            <a:r>
              <a:rPr kumimoji="0" lang="es-EC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 15:37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9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7" grpId="0" build="allAtOnce"/>
      <p:bldP spid="8" grpId="0" build="p"/>
      <p:bldP spid="9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799"/>
            <a:ext cx="8229600" cy="6894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БИБЛЕЙСКИЕ</a:t>
            </a:r>
            <a:r>
              <a:rPr lang="ru-RU" sz="2800" b="1" dirty="0">
                <a:solidFill>
                  <a:schemeClr val="bg1"/>
                </a:solidFill>
              </a:rPr>
              <a:t> ПРИМЕРЫ НАСТАВНИЧЕСТВА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61505" y="1510964"/>
            <a:ext cx="3676543" cy="650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ПАВЕЛ, КАК НАСТАВНИК</a:t>
            </a:r>
            <a:r>
              <a:rPr lang="es-ES" sz="2000" b="1" dirty="0">
                <a:solidFill>
                  <a:srgbClr val="1D2763"/>
                </a:solidFill>
              </a:rPr>
              <a:t>: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81324" y="2145641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ДЛЯ ТИМОФЕЯ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«Для сего я послал к вам Тимофея, моего возлюбленного и верного в Господе сына, который напомнит вам о путях моих во Христе, как я учу везде во всякой церкви.» </a:t>
            </a:r>
            <a:r>
              <a:rPr lang="es-EC" sz="1400" baseline="0" dirty="0"/>
              <a:t>1</a:t>
            </a:r>
            <a:r>
              <a:rPr lang="ru-RU" sz="1400" baseline="0" dirty="0"/>
              <a:t>-е</a:t>
            </a:r>
            <a:r>
              <a:rPr lang="es-EC" sz="1400" dirty="0"/>
              <a:t> </a:t>
            </a:r>
            <a:r>
              <a:rPr lang="ru-RU" sz="1400" dirty="0"/>
              <a:t>Коринфянам</a:t>
            </a:r>
            <a:r>
              <a:rPr lang="es-EC" sz="1400" dirty="0"/>
              <a:t> 4:17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81324" y="3594413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ДЛЯ ТИТА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«Потом, через четырнадцать лет, опять ходил я в Иерусалим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Варнавою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взяв с собою и Тита.»</a:t>
            </a:r>
            <a:r>
              <a:rPr kumimoji="0" lang="es-EC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aseline="0" dirty="0" err="1"/>
              <a:t>Галатам</a:t>
            </a:r>
            <a:r>
              <a:rPr lang="es-EC" sz="1400" dirty="0"/>
              <a:t> 2:1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81324" y="4737712"/>
            <a:ext cx="8176883" cy="1586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1D2763"/>
                </a:solidFill>
              </a:rPr>
              <a:t>ДЛЯ МНОГИХ</a:t>
            </a:r>
            <a:r>
              <a:rPr lang="es-EC" sz="2000" b="1" dirty="0">
                <a:solidFill>
                  <a:srgbClr val="1D2763"/>
                </a:solidFill>
              </a:rPr>
              <a:t> </a:t>
            </a:r>
            <a:r>
              <a:rPr lang="ru-RU" sz="2000" b="1" dirty="0">
                <a:solidFill>
                  <a:srgbClr val="1D2763"/>
                </a:solidFill>
              </a:rPr>
              <a:t>ДРУГИХ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«Постарайся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придти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 мне скоро. Ибо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Димас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оставил меня, возлюбив нынешний век, и пошел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Фессалонику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Крискент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Галатию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Тит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Далматию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;»</a:t>
            </a:r>
            <a:r>
              <a:rPr lang="es-EC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C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-е</a:t>
            </a:r>
            <a:r>
              <a:rPr kumimoji="0" lang="es-EC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Тимофею</a:t>
            </a:r>
            <a:r>
              <a:rPr kumimoji="0" lang="es-EC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4:9-10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69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0" grpId="0" build="p"/>
      <p:bldP spid="12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66334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НАСТАВНИЧЕСТВО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2830" t="30667" r="51072" b="13400"/>
          <a:stretch/>
        </p:blipFill>
        <p:spPr>
          <a:xfrm>
            <a:off x="1007687" y="1534332"/>
            <a:ext cx="6927445" cy="48629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355600" y="1270001"/>
            <a:ext cx="85344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Наставничество – это процесс, связанный с </a:t>
            </a:r>
            <a:r>
              <a:rPr lang="ru-RU" sz="2800" b="1" u="sng" dirty="0">
                <a:solidFill>
                  <a:srgbClr val="142D6A"/>
                </a:solidFill>
              </a:rPr>
              <a:t>ОТНОШЕНИЯМИ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Оно </a:t>
            </a:r>
            <a:r>
              <a:rPr lang="ru-RU" sz="2800" b="1" u="sng" dirty="0">
                <a:solidFill>
                  <a:srgbClr val="142D6A"/>
                </a:solidFill>
              </a:rPr>
              <a:t>ЦЕЛЕНАПРАВЛЕННО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, оно не спонтанно или бесцельно.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У наставника есть опыт, которым он и </a:t>
            </a:r>
            <a:r>
              <a:rPr lang="ru-RU" sz="2800" b="1" u="sng" dirty="0">
                <a:solidFill>
                  <a:srgbClr val="142D6A"/>
                </a:solidFill>
              </a:rPr>
              <a:t>ДЕЛИТСЯ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Что-то передается (ресурсы, информация).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Наставник </a:t>
            </a:r>
            <a:r>
              <a:rPr lang="ru-RU" sz="2800" b="1" u="sng" dirty="0">
                <a:solidFill>
                  <a:srgbClr val="142D6A"/>
                </a:solidFill>
              </a:rPr>
              <a:t>СПОСОБСТВУЕТ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ru-RU" sz="2800" b="1" u="sng" dirty="0">
                <a:solidFill>
                  <a:srgbClr val="142D6A"/>
                </a:solidFill>
              </a:rPr>
              <a:t>РАЗВИТИЮ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  <a:defRPr/>
            </a:pP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Наставник </a:t>
            </a:r>
            <a:r>
              <a:rPr lang="ru-RU" sz="2800" b="1" u="sng" dirty="0">
                <a:solidFill>
                  <a:srgbClr val="142D6A"/>
                </a:solidFill>
              </a:rPr>
              <a:t>СНАРЯЖАЕТ</a:t>
            </a:r>
            <a:r>
              <a:rPr lang="ru-RU" sz="28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s-ES_tradnl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66334" y="0"/>
            <a:ext cx="6011333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НАСТАВНИЧЕСТВО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d Multiplicacion\Desktop\mento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0627" y="1198202"/>
            <a:ext cx="4302746" cy="5171570"/>
          </a:xfrm>
          <a:prstGeom prst="rect">
            <a:avLst/>
          </a:prstGeom>
          <a:noFill/>
        </p:spPr>
      </p:pic>
      <p:sp>
        <p:nvSpPr>
          <p:cNvPr id="6" name="CuadroTexto 5"/>
          <p:cNvSpPr txBox="1"/>
          <p:nvPr/>
        </p:nvSpPr>
        <p:spPr>
          <a:xfrm>
            <a:off x="2613239" y="28312"/>
            <a:ext cx="391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НАСТАВНИК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5"/>
          <p:cNvSpPr txBox="1"/>
          <p:nvPr/>
        </p:nvSpPr>
        <p:spPr>
          <a:xfrm>
            <a:off x="2286494" y="26134"/>
            <a:ext cx="4571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НАСТАВЛЯЕМЫЙ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216861" y="1294228"/>
            <a:ext cx="631512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-"/>
            </a:pPr>
            <a:r>
              <a:rPr lang="ru-RU" sz="2800" dirty="0"/>
              <a:t>Наставляемый – это </a:t>
            </a:r>
            <a:r>
              <a:rPr lang="ru-RU" sz="2800" b="1" u="sng" dirty="0">
                <a:solidFill>
                  <a:srgbClr val="142D6A"/>
                </a:solidFill>
              </a:rPr>
              <a:t>АКТИВНЫЙ</a:t>
            </a:r>
            <a:r>
              <a:rPr lang="ru-RU" sz="2800" dirty="0"/>
              <a:t> взрослый учащийся, сознательно пустившийся в путешествие по саморазвитию.</a:t>
            </a:r>
          </a:p>
          <a:p>
            <a:endParaRPr lang="ru-RU" sz="4000" dirty="0"/>
          </a:p>
          <a:p>
            <a:pPr marL="457200" indent="-457200">
              <a:buFont typeface="Arial" panose="020B0604020202020204" pitchFamily="34" charset="0"/>
              <a:buChar char="-"/>
            </a:pPr>
            <a:r>
              <a:rPr lang="ru-RU" sz="2800" dirty="0"/>
              <a:t>Наставляемый прилагает </a:t>
            </a:r>
            <a:br>
              <a:rPr lang="ru-RU" sz="2800" dirty="0"/>
            </a:br>
            <a:r>
              <a:rPr lang="ru-RU" sz="2800" dirty="0"/>
              <a:t>усилия для того, чтобы </a:t>
            </a:r>
            <a:r>
              <a:rPr lang="ru-RU" sz="2800" b="1" u="sng" dirty="0">
                <a:solidFill>
                  <a:srgbClr val="142D6A"/>
                </a:solidFill>
              </a:rPr>
              <a:t>АНАЛИЗИРОВАТЬ</a:t>
            </a:r>
            <a:r>
              <a:rPr lang="ru-RU" sz="2800" dirty="0"/>
              <a:t>, </a:t>
            </a:r>
            <a:r>
              <a:rPr lang="ru-RU" sz="2800" b="1" u="sng" dirty="0">
                <a:solidFill>
                  <a:srgbClr val="142D6A"/>
                </a:solidFill>
              </a:rPr>
              <a:t>УСВАИВАТЬ</a:t>
            </a:r>
            <a:r>
              <a:rPr lang="ru-RU" sz="2800" dirty="0"/>
              <a:t> и эффективно </a:t>
            </a:r>
            <a:r>
              <a:rPr lang="ru-RU" sz="2800" b="1" u="sng" dirty="0">
                <a:solidFill>
                  <a:srgbClr val="142D6A"/>
                </a:solidFill>
              </a:rPr>
              <a:t>ПРИМЕНЯТЬ</a:t>
            </a:r>
            <a:r>
              <a:rPr lang="ru-RU" sz="2800" dirty="0"/>
              <a:t> полученные знания, навыки, идеи, видение или мудрость.</a:t>
            </a:r>
            <a:r>
              <a:rPr lang="es-EC" sz="2800" dirty="0"/>
              <a:t> </a:t>
            </a:r>
            <a:endParaRPr lang="es-ES" sz="28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09780" y="2301078"/>
            <a:ext cx="2996771" cy="2347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18268" y="0"/>
            <a:ext cx="8707464" cy="68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УЧЕНИК, НАСТАВНИК, ТРЕНЕР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0" y="2228895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150" dirty="0"/>
              <a:t>Мы УЧИМ</a:t>
            </a:r>
            <a:r>
              <a:rPr lang="es-ES" sz="2150" dirty="0"/>
              <a:t>  |</a:t>
            </a:r>
            <a:r>
              <a:rPr lang="es-ES" sz="2150" b="1" dirty="0"/>
              <a:t> </a:t>
            </a:r>
            <a:r>
              <a:rPr lang="ru-RU" sz="2150" b="1" u="sng" dirty="0">
                <a:solidFill>
                  <a:srgbClr val="142D6A"/>
                </a:solidFill>
              </a:rPr>
              <a:t>НОВООБРАЩЕННЫХ</a:t>
            </a:r>
            <a:r>
              <a:rPr lang="es-ES" sz="2150" dirty="0"/>
              <a:t> | </a:t>
            </a:r>
            <a:r>
              <a:rPr lang="ru-RU" sz="2150" dirty="0"/>
              <a:t>ОСНОВАНИЕ</a:t>
            </a:r>
            <a:endParaRPr lang="es-ES" sz="2150" dirty="0"/>
          </a:p>
          <a:p>
            <a:pPr algn="ctr"/>
            <a:r>
              <a:rPr lang="ru-RU" sz="2150" i="1" dirty="0"/>
              <a:t>Закладывание основания</a:t>
            </a:r>
            <a:endParaRPr lang="es-ES_tradnl" sz="2150" i="1" dirty="0"/>
          </a:p>
          <a:p>
            <a:pPr algn="ctr"/>
            <a:endParaRPr lang="es-ES" sz="2150" dirty="0"/>
          </a:p>
          <a:p>
            <a:pPr algn="ctr"/>
            <a:r>
              <a:rPr lang="ru-RU" sz="2150" dirty="0"/>
              <a:t>Мы НАСТАВЛЯЕМ</a:t>
            </a:r>
            <a:r>
              <a:rPr lang="es-ES" sz="2150" dirty="0"/>
              <a:t> | </a:t>
            </a:r>
            <a:r>
              <a:rPr lang="ru-RU" sz="2150" dirty="0"/>
              <a:t>Новых </a:t>
            </a:r>
            <a:r>
              <a:rPr lang="ru-RU" sz="2150" b="1" u="sng" dirty="0">
                <a:solidFill>
                  <a:srgbClr val="142D6A"/>
                </a:solidFill>
              </a:rPr>
              <a:t>ЛИДЕРОВ</a:t>
            </a:r>
            <a:r>
              <a:rPr lang="es-ES" sz="2150" dirty="0"/>
              <a:t> |</a:t>
            </a:r>
            <a:r>
              <a:rPr lang="ru-RU" sz="2150" dirty="0"/>
              <a:t> ФОРМИРОВАНИЕ</a:t>
            </a:r>
            <a:r>
              <a:rPr lang="es-ES" sz="2150" dirty="0"/>
              <a:t>.</a:t>
            </a:r>
          </a:p>
          <a:p>
            <a:pPr algn="ctr"/>
            <a:r>
              <a:rPr lang="ru-RU" sz="2150" i="1" dirty="0"/>
              <a:t>Обеспечиваем формирование качеств руководителя</a:t>
            </a:r>
            <a:r>
              <a:rPr lang="es-ES_tradnl" sz="2150" i="1" dirty="0"/>
              <a:t>.</a:t>
            </a:r>
          </a:p>
          <a:p>
            <a:pPr algn="ctr"/>
            <a:endParaRPr lang="es-ES" sz="2150" dirty="0"/>
          </a:p>
          <a:p>
            <a:pPr algn="ctr"/>
            <a:r>
              <a:rPr lang="ru-RU" sz="2150" dirty="0"/>
              <a:t>Мы ТРЕНИРУЕМ</a:t>
            </a:r>
            <a:r>
              <a:rPr lang="es-ES" sz="2150" dirty="0"/>
              <a:t> | </a:t>
            </a:r>
            <a:r>
              <a:rPr lang="ru-RU" sz="2150" b="1" u="sng" dirty="0">
                <a:solidFill>
                  <a:srgbClr val="142D6A"/>
                </a:solidFill>
              </a:rPr>
              <a:t>ПРАКТИКУЮЩИХСЯ</a:t>
            </a:r>
            <a:r>
              <a:rPr lang="ru-RU" sz="2150" dirty="0"/>
              <a:t> в служении </a:t>
            </a:r>
            <a:r>
              <a:rPr lang="es-ES" sz="2150" dirty="0"/>
              <a:t>| </a:t>
            </a:r>
            <a:r>
              <a:rPr lang="ru-RU" sz="2150" dirty="0"/>
              <a:t>СОДЕЙСТВИЕ</a:t>
            </a:r>
            <a:endParaRPr lang="es-ES" sz="2150" dirty="0"/>
          </a:p>
          <a:p>
            <a:pPr algn="ctr"/>
            <a:r>
              <a:rPr lang="ru-RU" sz="2150" i="1" dirty="0"/>
              <a:t>Помогаем им приносить плод.</a:t>
            </a:r>
            <a:endParaRPr lang="en-US" sz="215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uiExpand="1" build="allAtOnce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912</Words>
  <Application>Microsoft Macintosh PowerPoint</Application>
  <PresentationFormat>On-screen Show (4:3)</PresentationFormat>
  <Paragraphs>207</Paragraphs>
  <Slides>29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Arial Narrow</vt:lpstr>
      <vt:lpstr>Bliss Pro</vt:lpstr>
      <vt:lpstr>Bliss Pro ExtraBold</vt:lpstr>
      <vt:lpstr>Bliss Pro ExtraLight</vt:lpstr>
      <vt:lpstr>Bliss Pro Light</vt:lpstr>
      <vt:lpstr>Calibri</vt:lpstr>
      <vt:lpstr>Times New Roman</vt:lpstr>
      <vt:lpstr>Tema de Office</vt:lpstr>
      <vt:lpstr>PowerPoint Presentation</vt:lpstr>
      <vt:lpstr>PowerPoint Presentation</vt:lpstr>
      <vt:lpstr>БИБЛЕЙСКИЕ ПРИМЕРЫ НАСТАВНИЧЕСТВА</vt:lpstr>
      <vt:lpstr>БИБЛЕЙСКИЕ ПРИМЕРЫ НАСТАВНИЧЕСТВА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ПЕДАГОГИКА И АНДРАГОГИКА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Carla Lopez</cp:lastModifiedBy>
  <cp:revision>72</cp:revision>
  <dcterms:created xsi:type="dcterms:W3CDTF">2014-08-20T14:16:01Z</dcterms:created>
  <dcterms:modified xsi:type="dcterms:W3CDTF">2020-05-15T13:57:53Z</dcterms:modified>
</cp:coreProperties>
</file>