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6CF0-E904-4B4A-BA36-AF20FCF1D143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12B5-9127-0140-8FFE-5570715C24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9DF16CF0-E904-4B4A-BA36-AF20FCF1D143}" type="datetimeFigureOut">
              <a:rPr lang="en-US" smtClean="0"/>
              <a:pPr/>
              <a:t>1/22/15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F20B12B5-9127-0140-8FFE-5570715C24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_Powerpoint_Chapter9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Contextualization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Critical </a:t>
            </a:r>
            <a:r>
              <a:rPr lang="en-US" dirty="0"/>
              <a:t>contextualization</a:t>
            </a:r>
          </a:p>
          <a:p>
            <a:pPr lvl="1"/>
            <a:r>
              <a:rPr lang="en-US" dirty="0"/>
              <a:t>What is contextualization?</a:t>
            </a:r>
          </a:p>
          <a:p>
            <a:pPr lvl="1"/>
            <a:r>
              <a:rPr lang="en-US" dirty="0"/>
              <a:t>Contextualizing the </a:t>
            </a:r>
            <a:r>
              <a:rPr lang="en-US" dirty="0" smtClean="0"/>
              <a:t>gospel </a:t>
            </a:r>
            <a:r>
              <a:rPr lang="en-US" dirty="0"/>
              <a:t>message</a:t>
            </a:r>
          </a:p>
          <a:p>
            <a:pPr lvl="1"/>
            <a:r>
              <a:rPr lang="en-US" dirty="0"/>
              <a:t>What is involved?</a:t>
            </a:r>
          </a:p>
          <a:p>
            <a:pPr lvl="1"/>
            <a:r>
              <a:rPr lang="en-US" dirty="0"/>
              <a:t>How can I best communicate the message?</a:t>
            </a:r>
          </a:p>
          <a:p>
            <a:pPr lvl="1"/>
            <a:r>
              <a:rPr lang="en-US" dirty="0"/>
              <a:t>What should I avoid?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800" dirty="0">
                <a:solidFill>
                  <a:schemeClr val="bg1"/>
                </a:solidFill>
              </a:rPr>
              <a:t>Critical </a:t>
            </a:r>
            <a:r>
              <a:rPr lang="en-US" sz="3800" dirty="0" smtClean="0">
                <a:solidFill>
                  <a:schemeClr val="bg1"/>
                </a:solidFill>
              </a:rPr>
              <a:t>Contextualization</a:t>
            </a:r>
            <a:r>
              <a:rPr lang="en-US" sz="3800" dirty="0">
                <a:solidFill>
                  <a:schemeClr val="bg1"/>
                </a:solidFill>
              </a:rPr>
              <a:t>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6479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Contextualizing the Messenger</a:t>
            </a:r>
          </a:p>
          <a:p>
            <a:pPr lvl="1"/>
            <a:r>
              <a:rPr lang="en-US" dirty="0"/>
              <a:t>Evaluate practices, actions behaviors help or hinder?</a:t>
            </a:r>
          </a:p>
          <a:p>
            <a:pPr lvl="1"/>
            <a:r>
              <a:rPr lang="en-US" dirty="0"/>
              <a:t>Removing cultural barriers</a:t>
            </a:r>
          </a:p>
          <a:p>
            <a:pPr lvl="1"/>
            <a:r>
              <a:rPr lang="en-US" dirty="0"/>
              <a:t>What must the messenger give up?</a:t>
            </a:r>
          </a:p>
          <a:p>
            <a:pPr>
              <a:buNone/>
            </a:pPr>
            <a:r>
              <a:rPr lang="en-US" dirty="0"/>
              <a:t>Contextualizing the Church</a:t>
            </a:r>
          </a:p>
          <a:p>
            <a:pPr lvl="1"/>
            <a:r>
              <a:rPr lang="en-US" dirty="0"/>
              <a:t>What is involved?</a:t>
            </a:r>
          </a:p>
          <a:p>
            <a:pPr lvl="1"/>
            <a:r>
              <a:rPr lang="en-US" dirty="0"/>
              <a:t>What should be avoided?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1988" y="1627853"/>
            <a:ext cx="4683628" cy="4517354"/>
          </a:xfrm>
        </p:spPr>
        <p:txBody>
          <a:bodyPr/>
          <a:lstStyle/>
          <a:p>
            <a:r>
              <a:rPr lang="en-US" dirty="0" smtClean="0"/>
              <a:t>Cross-cultural Issues</a:t>
            </a:r>
          </a:p>
          <a:p>
            <a:pPr lvl="1"/>
            <a:r>
              <a:rPr lang="en-US" dirty="0"/>
              <a:t>Cross-cultural ministry can occur within one’s own country</a:t>
            </a:r>
          </a:p>
          <a:p>
            <a:pPr lvl="1"/>
            <a:r>
              <a:rPr lang="en-US" dirty="0"/>
              <a:t>Don Richardson’s experience</a:t>
            </a:r>
          </a:p>
          <a:p>
            <a:pPr lvl="1"/>
            <a:r>
              <a:rPr lang="en-US" dirty="0"/>
              <a:t>“Context </a:t>
            </a:r>
            <a:r>
              <a:rPr lang="en-US" dirty="0" smtClean="0"/>
              <a:t>matters</a:t>
            </a:r>
            <a:r>
              <a:rPr lang="en-US" dirty="0"/>
              <a:t>!”</a:t>
            </a:r>
          </a:p>
        </p:txBody>
      </p:sp>
      <p:pic>
        <p:nvPicPr>
          <p:cNvPr id="6" name="Picture 5" descr="Ecuador2_0290_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3387"/>
            <a:ext cx="4212779" cy="4908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Cross-cultural Issues,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3040" y="1600200"/>
            <a:ext cx="3536768" cy="46702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Hot</a:t>
            </a:r>
            <a:r>
              <a:rPr lang="en-US" dirty="0" smtClean="0"/>
              <a:t>- and </a:t>
            </a:r>
            <a:r>
              <a:rPr lang="en-US" dirty="0"/>
              <a:t>Cold-Climate Cultures</a:t>
            </a:r>
          </a:p>
          <a:p>
            <a:pPr lvl="1"/>
            <a:r>
              <a:rPr lang="en-US" dirty="0"/>
              <a:t>Relationship vs. Task orientation</a:t>
            </a:r>
          </a:p>
          <a:p>
            <a:pPr lvl="1"/>
            <a:r>
              <a:rPr lang="en-US" dirty="0"/>
              <a:t>Direct vs.</a:t>
            </a:r>
            <a:r>
              <a:rPr lang="en-US" dirty="0" smtClean="0"/>
              <a:t> Indirect </a:t>
            </a:r>
            <a:r>
              <a:rPr lang="en-US" dirty="0"/>
              <a:t>communication</a:t>
            </a:r>
          </a:p>
          <a:p>
            <a:pPr lvl="1"/>
            <a:r>
              <a:rPr lang="en-US" dirty="0"/>
              <a:t>Individualism vs.</a:t>
            </a:r>
            <a:r>
              <a:rPr lang="en-US" dirty="0" smtClean="0"/>
              <a:t> Group </a:t>
            </a:r>
            <a:r>
              <a:rPr lang="en-US" dirty="0"/>
              <a:t>orientation</a:t>
            </a:r>
          </a:p>
          <a:p>
            <a:pPr lvl="1"/>
            <a:r>
              <a:rPr lang="en-US" dirty="0"/>
              <a:t>Inclusion vs.</a:t>
            </a:r>
            <a:r>
              <a:rPr lang="en-US" dirty="0" smtClean="0"/>
              <a:t> Privacy</a:t>
            </a:r>
            <a:endParaRPr lang="en-US" dirty="0"/>
          </a:p>
          <a:p>
            <a:pPr lvl="1"/>
            <a:r>
              <a:rPr lang="en-US" dirty="0"/>
              <a:t>Views on hospitality</a:t>
            </a:r>
          </a:p>
          <a:p>
            <a:pPr lvl="1"/>
            <a:r>
              <a:rPr lang="en-US" dirty="0"/>
              <a:t>Views on time and planning</a:t>
            </a:r>
          </a:p>
        </p:txBody>
      </p:sp>
      <p:pic>
        <p:nvPicPr>
          <p:cNvPr id="6" name="Picture 5" descr="Ecuador4_0261_ed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7087"/>
            <a:ext cx="5292588" cy="4923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Cross-cultural Issues,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High context vs. low context cultures</a:t>
            </a:r>
          </a:p>
          <a:p>
            <a:pPr lvl="0"/>
            <a:r>
              <a:rPr lang="en-US" dirty="0"/>
              <a:t>Individualistic vs. collectivistic cultures</a:t>
            </a:r>
          </a:p>
          <a:p>
            <a:pPr lvl="0"/>
            <a:r>
              <a:rPr lang="en-US" dirty="0"/>
              <a:t>Guilt-based, shame-based, fear-based </a:t>
            </a:r>
            <a:r>
              <a:rPr lang="en-US" dirty="0" smtClean="0"/>
              <a:t>cultures	</a:t>
            </a:r>
          </a:p>
          <a:p>
            <a:pPr lvl="1"/>
            <a:r>
              <a:rPr lang="en-US" dirty="0" smtClean="0"/>
              <a:t>Guilt</a:t>
            </a:r>
            <a:r>
              <a:rPr lang="en-US" dirty="0"/>
              <a:t>/</a:t>
            </a:r>
            <a:r>
              <a:rPr lang="en-US" dirty="0" smtClean="0"/>
              <a:t>righteousness</a:t>
            </a:r>
          </a:p>
          <a:p>
            <a:pPr lvl="1"/>
            <a:r>
              <a:rPr lang="en-US" dirty="0" smtClean="0"/>
              <a:t>Honor</a:t>
            </a:r>
            <a:r>
              <a:rPr lang="en-US" dirty="0"/>
              <a:t>/</a:t>
            </a:r>
            <a:r>
              <a:rPr lang="en-US" dirty="0" smtClean="0"/>
              <a:t>shame</a:t>
            </a:r>
          </a:p>
          <a:p>
            <a:pPr lvl="1"/>
            <a:r>
              <a:rPr lang="en-US" dirty="0" smtClean="0"/>
              <a:t>Fear</a:t>
            </a:r>
            <a:r>
              <a:rPr lang="en-US" dirty="0"/>
              <a:t>/power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6580" y="1600200"/>
            <a:ext cx="4700219" cy="4525963"/>
          </a:xfrm>
        </p:spPr>
        <p:txBody>
          <a:bodyPr/>
          <a:lstStyle/>
          <a:p>
            <a:r>
              <a:rPr lang="en-US" dirty="0" smtClean="0"/>
              <a:t>Church</a:t>
            </a:r>
            <a:r>
              <a:rPr lang="en-US" dirty="0"/>
              <a:t>/Context</a:t>
            </a:r>
          </a:p>
          <a:p>
            <a:pPr lvl="1"/>
            <a:r>
              <a:rPr lang="en-US" dirty="0"/>
              <a:t>Society</a:t>
            </a:r>
          </a:p>
          <a:p>
            <a:pPr lvl="1"/>
            <a:r>
              <a:rPr lang="en-US" dirty="0"/>
              <a:t>Culture</a:t>
            </a:r>
          </a:p>
          <a:p>
            <a:pPr lvl="1"/>
            <a:r>
              <a:rPr lang="en-US" dirty="0"/>
              <a:t>Worldview</a:t>
            </a:r>
          </a:p>
          <a:p>
            <a:pPr lvl="1"/>
            <a:r>
              <a:rPr lang="en-US" dirty="0"/>
              <a:t>Contextualization</a:t>
            </a:r>
          </a:p>
          <a:p>
            <a:pPr lvl="1"/>
            <a:r>
              <a:rPr lang="en-US" dirty="0" err="1"/>
              <a:t>Incarnational</a:t>
            </a:r>
            <a:r>
              <a:rPr lang="en-US" dirty="0"/>
              <a:t> Church Planting</a:t>
            </a:r>
          </a:p>
        </p:txBody>
      </p:sp>
      <p:pic>
        <p:nvPicPr>
          <p:cNvPr id="6" name="Picture 5" descr="Ecuador_0042_ed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6960"/>
            <a:ext cx="3766084" cy="4912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169</Words>
  <Application>Microsoft Macintosh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Contextualization Issues</vt:lpstr>
      <vt:lpstr>Critical Contextualization, continued</vt:lpstr>
      <vt:lpstr>PowerPoint Presentation</vt:lpstr>
      <vt:lpstr>Cross-cultural Issues, continued</vt:lpstr>
      <vt:lpstr>Cross-cultural Issues, continued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9</cp:revision>
  <dcterms:created xsi:type="dcterms:W3CDTF">2014-12-11T19:43:34Z</dcterms:created>
  <dcterms:modified xsi:type="dcterms:W3CDTF">2015-01-22T19:48:04Z</dcterms:modified>
</cp:coreProperties>
</file>