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9" d="100"/>
          <a:sy n="89" d="100"/>
        </p:scale>
        <p:origin x="-236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67C6B3E-C80A-9642-B489-DD40447C3758}" type="datetimeFigureOut">
              <a:rPr lang="en-US" smtClean="0"/>
              <a:pPr/>
              <a:t>2/11/19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6C27CE-E8D5-A548-B127-45BD877358C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7C6B3E-C80A-9642-B489-DD40447C3758}" type="datetimeFigureOut">
              <a:rPr lang="en-US" smtClean="0"/>
              <a:pPr/>
              <a:t>2/11/19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6C27CE-E8D5-A548-B127-45BD877358C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7C6B3E-C80A-9642-B489-DD40447C3758}" type="datetimeFigureOut">
              <a:rPr lang="en-US" smtClean="0"/>
              <a:pPr/>
              <a:t>2/11/19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6C27CE-E8D5-A548-B127-45BD877358C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7C6B3E-C80A-9642-B489-DD40447C3758}" type="datetimeFigureOut">
              <a:rPr lang="en-US" smtClean="0"/>
              <a:pPr/>
              <a:t>2/11/19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6C27CE-E8D5-A548-B127-45BD877358C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7C6B3E-C80A-9642-B489-DD40447C3758}" type="datetimeFigureOut">
              <a:rPr lang="en-US" smtClean="0"/>
              <a:pPr/>
              <a:t>2/11/19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6C27CE-E8D5-A548-B127-45BD877358C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67C6B3E-C80A-9642-B489-DD40447C3758}" type="datetimeFigureOut">
              <a:rPr lang="en-US" smtClean="0"/>
              <a:pPr/>
              <a:t>2/11/19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6C27CE-E8D5-A548-B127-45BD877358C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67C6B3E-C80A-9642-B489-DD40447C3758}" type="datetimeFigureOut">
              <a:rPr lang="en-US" smtClean="0"/>
              <a:pPr/>
              <a:t>2/11/19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6C27CE-E8D5-A548-B127-45BD877358C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67C6B3E-C80A-9642-B489-DD40447C3758}" type="datetimeFigureOut">
              <a:rPr lang="en-US" smtClean="0"/>
              <a:pPr/>
              <a:t>2/11/19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6C27CE-E8D5-A548-B127-45BD877358C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7C6B3E-C80A-9642-B489-DD40447C3758}" type="datetimeFigureOut">
              <a:rPr lang="en-US" smtClean="0"/>
              <a:pPr/>
              <a:t>2/11/19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6C27CE-E8D5-A548-B127-45BD877358C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7C6B3E-C80A-9642-B489-DD40447C3758}" type="datetimeFigureOut">
              <a:rPr lang="en-US" smtClean="0"/>
              <a:pPr/>
              <a:t>2/11/19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6C27CE-E8D5-A548-B127-45BD877358C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7C6B3E-C80A-9642-B489-DD40447C3758}" type="datetimeFigureOut">
              <a:rPr lang="en-US" smtClean="0"/>
              <a:pPr/>
              <a:t>2/11/19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6C27CE-E8D5-A548-B127-45BD877358C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Trebuchet MS"/>
              </a:defRPr>
            </a:lvl1pPr>
          </a:lstStyle>
          <a:p>
            <a:fld id="{367C6B3E-C80A-9642-B489-DD40447C3758}" type="datetimeFigureOut">
              <a:rPr lang="en-US" smtClean="0"/>
              <a:pPr/>
              <a:t>2/11/19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Trebuchet MS"/>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Trebuchet MS"/>
              </a:defRPr>
            </a:lvl1pPr>
          </a:lstStyle>
          <a:p>
            <a:fld id="{8A6C27CE-E8D5-A548-B127-45BD877358C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Trebuchet MS"/>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rebuchet MS"/>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Trebuchet MS"/>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Trebuchet MS"/>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Trebuchet MS"/>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Trebuchet MS"/>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PHC_PowerpointTemplate1-01.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normAutofit/>
          </a:bodyPr>
          <a:lstStyle/>
          <a:p>
            <a:pPr algn="l"/>
            <a:r>
              <a:rPr lang="en-US" sz="3600" dirty="0">
                <a:solidFill>
                  <a:schemeClr val="bg1"/>
                </a:solidFill>
              </a:rPr>
              <a:t>Comprehensive Discipleship, continued</a:t>
            </a:r>
          </a:p>
        </p:txBody>
      </p:sp>
      <p:sp>
        <p:nvSpPr>
          <p:cNvPr id="3" name="Content Placeholder 2"/>
          <p:cNvSpPr>
            <a:spLocks noGrp="1"/>
          </p:cNvSpPr>
          <p:nvPr>
            <p:ph idx="1"/>
          </p:nvPr>
        </p:nvSpPr>
        <p:spPr>
          <a:xfrm>
            <a:off x="4515769" y="1600200"/>
            <a:ext cx="4416551" cy="4525963"/>
          </a:xfrm>
        </p:spPr>
        <p:txBody>
          <a:bodyPr/>
          <a:lstStyle/>
          <a:p>
            <a:r>
              <a:rPr lang="en-US" dirty="0" smtClean="0"/>
              <a:t>A </a:t>
            </a:r>
            <a:r>
              <a:rPr lang="en-US" dirty="0"/>
              <a:t>person who </a:t>
            </a:r>
            <a:r>
              <a:rPr lang="en-US" dirty="0" smtClean="0"/>
              <a:t>learns</a:t>
            </a:r>
          </a:p>
        </p:txBody>
      </p:sp>
      <p:pic>
        <p:nvPicPr>
          <p:cNvPr id="7" name="Picture 6" descr="17.png"/>
          <p:cNvPicPr>
            <a:picLocks noChangeAspect="1"/>
          </p:cNvPicPr>
          <p:nvPr/>
        </p:nvPicPr>
        <p:blipFill>
          <a:blip r:embed="rId3"/>
          <a:stretch>
            <a:fillRect/>
          </a:stretch>
        </p:blipFill>
        <p:spPr>
          <a:xfrm>
            <a:off x="409963" y="1706030"/>
            <a:ext cx="3810168" cy="3676570"/>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normAutofit/>
          </a:bodyPr>
          <a:lstStyle/>
          <a:p>
            <a:pPr algn="l"/>
            <a:r>
              <a:rPr lang="en-US" sz="3600" dirty="0">
                <a:solidFill>
                  <a:schemeClr val="bg1"/>
                </a:solidFill>
              </a:rPr>
              <a:t>Comprehensive Discipleship, continued</a:t>
            </a:r>
          </a:p>
        </p:txBody>
      </p:sp>
      <p:sp>
        <p:nvSpPr>
          <p:cNvPr id="3" name="Content Placeholder 2"/>
          <p:cNvSpPr>
            <a:spLocks noGrp="1"/>
          </p:cNvSpPr>
          <p:nvPr>
            <p:ph idx="1"/>
          </p:nvPr>
        </p:nvSpPr>
        <p:spPr/>
        <p:txBody>
          <a:bodyPr/>
          <a:lstStyle/>
          <a:p>
            <a:r>
              <a:rPr lang="en-US" dirty="0" smtClean="0"/>
              <a:t>Knowledge</a:t>
            </a:r>
            <a:r>
              <a:rPr lang="en-US" dirty="0"/>
              <a:t>: </a:t>
            </a:r>
            <a:r>
              <a:rPr lang="en-US" i="1" dirty="0" smtClean="0"/>
              <a:t>Knowing</a:t>
            </a:r>
            <a:endParaRPr lang="en-US" dirty="0" smtClean="0"/>
          </a:p>
          <a:p>
            <a:r>
              <a:rPr lang="en-US" dirty="0" smtClean="0"/>
              <a:t>Conduct</a:t>
            </a:r>
            <a:r>
              <a:rPr lang="en-US" dirty="0"/>
              <a:t>: </a:t>
            </a:r>
            <a:r>
              <a:rPr lang="en-US" i="1" dirty="0"/>
              <a:t>Doing</a:t>
            </a:r>
            <a:endParaRPr lang="en-US" dirty="0" smtClean="0"/>
          </a:p>
          <a:p>
            <a:r>
              <a:rPr lang="en-US" dirty="0" smtClean="0"/>
              <a:t>Character</a:t>
            </a:r>
            <a:r>
              <a:rPr lang="en-US" dirty="0"/>
              <a:t>: </a:t>
            </a:r>
            <a:r>
              <a:rPr lang="en-US" i="1" dirty="0" smtClean="0"/>
              <a:t>Being</a:t>
            </a:r>
            <a:endParaRPr lang="en-US" dirty="0" smtClean="0"/>
          </a:p>
          <a:p>
            <a:r>
              <a:rPr lang="en-US" dirty="0" smtClean="0"/>
              <a:t>Commitment</a:t>
            </a:r>
            <a:r>
              <a:rPr lang="en-US" dirty="0"/>
              <a:t>:</a:t>
            </a:r>
            <a:r>
              <a:rPr lang="en-US" i="1" dirty="0"/>
              <a:t> </a:t>
            </a:r>
            <a:r>
              <a:rPr lang="en-US" i="1" dirty="0" smtClean="0"/>
              <a:t>Willing</a:t>
            </a:r>
          </a:p>
          <a:p>
            <a:pPr marL="914400" lvl="1" indent="-514350"/>
            <a:r>
              <a:rPr lang="en-US" dirty="0" smtClean="0"/>
              <a:t>“</a:t>
            </a:r>
            <a:r>
              <a:rPr lang="en-US" dirty="0"/>
              <a:t>A profound transformation”</a:t>
            </a:r>
          </a:p>
          <a:p>
            <a:pPr marL="514350" lvl="0" indent="-514350">
              <a:buAutoNum type="alphaUcPeriod" startAt="4"/>
            </a:pP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normAutofit/>
          </a:bodyPr>
          <a:lstStyle/>
          <a:p>
            <a:r>
              <a:rPr lang="en-US" sz="2400" dirty="0" smtClean="0">
                <a:solidFill>
                  <a:schemeClr val="bg1"/>
                </a:solidFill>
              </a:rPr>
              <a:t>A Segmented View vs. An Integrated View of Faith and Life </a:t>
            </a:r>
            <a:endParaRPr lang="en-US" sz="2400" dirty="0">
              <a:solidFill>
                <a:schemeClr val="bg1"/>
              </a:solidFill>
            </a:endParaRPr>
          </a:p>
        </p:txBody>
      </p:sp>
      <p:pic>
        <p:nvPicPr>
          <p:cNvPr id="6" name="Content Placeholder 5" descr="18.png"/>
          <p:cNvPicPr>
            <a:picLocks noGrp="1" noChangeAspect="1"/>
          </p:cNvPicPr>
          <p:nvPr>
            <p:ph idx="1"/>
          </p:nvPr>
        </p:nvPicPr>
        <p:blipFill>
          <a:blip r:embed="rId3"/>
          <a:srcRect t="-7899" b="-7899"/>
          <a:stretch>
            <a:fillRect/>
          </a:stretch>
        </p:blipFill>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endParaRPr lang="en-US"/>
          </a:p>
        </p:txBody>
      </p:sp>
      <p:pic>
        <p:nvPicPr>
          <p:cNvPr id="6" name="Content Placeholder 5" descr="19.png"/>
          <p:cNvPicPr>
            <a:picLocks noGrp="1" noChangeAspect="1"/>
          </p:cNvPicPr>
          <p:nvPr>
            <p:ph idx="1"/>
          </p:nvPr>
        </p:nvPicPr>
        <p:blipFill>
          <a:blip r:embed="rId3"/>
          <a:srcRect l="-13555" r="-13555"/>
          <a:stretch>
            <a:fillRect/>
          </a:stretch>
        </p:blipFill>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HC_Powerpoint_Chapter8-02.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normAutofit fontScale="90000"/>
          </a:bodyPr>
          <a:lstStyle/>
          <a:p>
            <a:pPr algn="l"/>
            <a:r>
              <a:rPr lang="en-US" dirty="0">
                <a:solidFill>
                  <a:schemeClr val="bg1"/>
                </a:solidFill>
              </a:rPr>
              <a:t>Five </a:t>
            </a:r>
            <a:r>
              <a:rPr lang="en-US" dirty="0" smtClean="0">
                <a:solidFill>
                  <a:schemeClr val="bg1"/>
                </a:solidFill>
              </a:rPr>
              <a:t>Functions </a:t>
            </a:r>
            <a:r>
              <a:rPr lang="en-US" dirty="0">
                <a:solidFill>
                  <a:schemeClr val="bg1"/>
                </a:solidFill>
              </a:rPr>
              <a:t>of a Healthy Church</a:t>
            </a:r>
            <a:br>
              <a:rPr lang="en-US" dirty="0">
                <a:solidFill>
                  <a:schemeClr val="bg1"/>
                </a:solidFill>
              </a:rPr>
            </a:br>
            <a:endParaRPr lang="en-US" dirty="0">
              <a:solidFill>
                <a:schemeClr val="bg1"/>
              </a:solidFill>
            </a:endParaRPr>
          </a:p>
        </p:txBody>
      </p:sp>
      <p:sp>
        <p:nvSpPr>
          <p:cNvPr id="3" name="Content Placeholder 2"/>
          <p:cNvSpPr>
            <a:spLocks noGrp="1"/>
          </p:cNvSpPr>
          <p:nvPr>
            <p:ph idx="1"/>
          </p:nvPr>
        </p:nvSpPr>
        <p:spPr/>
        <p:txBody>
          <a:bodyPr>
            <a:normAutofit fontScale="70000" lnSpcReduction="20000"/>
          </a:bodyPr>
          <a:lstStyle/>
          <a:p>
            <a:pPr>
              <a:buNone/>
            </a:pPr>
            <a:r>
              <a:rPr lang="en-US" dirty="0" smtClean="0"/>
              <a:t>	“</a:t>
            </a:r>
            <a:r>
              <a:rPr lang="en-US" dirty="0"/>
              <a:t>Those who accepted his message were baptized, and about  three  thousand  were  added  to  their  number that day. They devoted themselves to the apostles’ teaching  and  to  the  fellowship,  to  the  breaking  of bread and to prayer. Everyone was filled with awe, and many wonders  and  miraculous  signs  were  done  by the apostles.  All the believers were together and had everything in common. Selling their possessions and goods, they gave to anyone as he had need. Every day they continued to meet together in the temple courts. They broke bread in their homes and ate together with glad and sincere hearts, praising God and enjoying the favor of all the people. And the Lord added to their number daily those who were being saved.”</a:t>
            </a:r>
            <a:r>
              <a:rPr lang="en-US" dirty="0" smtClean="0"/>
              <a:t> </a:t>
            </a:r>
          </a:p>
          <a:p>
            <a:pPr>
              <a:buNone/>
            </a:pPr>
            <a:r>
              <a:rPr lang="en-US" dirty="0" smtClean="0"/>
              <a:t>	Acts </a:t>
            </a:r>
            <a:r>
              <a:rPr lang="en-US" dirty="0"/>
              <a:t>2:41-47</a:t>
            </a:r>
          </a:p>
          <a:p>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endParaRPr lang="en-US"/>
          </a:p>
        </p:txBody>
      </p:sp>
      <p:pic>
        <p:nvPicPr>
          <p:cNvPr id="6" name="Content Placeholder 5" descr="02.png"/>
          <p:cNvPicPr>
            <a:picLocks noGrp="1" noChangeAspect="1"/>
          </p:cNvPicPr>
          <p:nvPr>
            <p:ph idx="1"/>
          </p:nvPr>
        </p:nvPicPr>
        <p:blipFill>
          <a:blip r:embed="rId3"/>
          <a:srcRect t="-4268" b="-4268"/>
          <a:stretch>
            <a:fillRect/>
          </a:stretch>
        </p:blipFill>
        <p:spPr>
          <a:xfrm>
            <a:off x="300762" y="1514166"/>
            <a:ext cx="8429104" cy="4635682"/>
          </a:xfr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pPr algn="l"/>
            <a:r>
              <a:rPr lang="en-US" dirty="0">
                <a:solidFill>
                  <a:schemeClr val="bg1"/>
                </a:solidFill>
              </a:rPr>
              <a:t>Compelling Witness</a:t>
            </a:r>
          </a:p>
        </p:txBody>
      </p:sp>
      <p:sp>
        <p:nvSpPr>
          <p:cNvPr id="3" name="Content Placeholder 2"/>
          <p:cNvSpPr>
            <a:spLocks noGrp="1"/>
          </p:cNvSpPr>
          <p:nvPr>
            <p:ph idx="1"/>
          </p:nvPr>
        </p:nvSpPr>
        <p:spPr>
          <a:xfrm>
            <a:off x="457201" y="1610121"/>
            <a:ext cx="8468508" cy="4648137"/>
          </a:xfrm>
        </p:spPr>
        <p:txBody>
          <a:bodyPr>
            <a:normAutofit/>
          </a:bodyPr>
          <a:lstStyle/>
          <a:p>
            <a:r>
              <a:rPr lang="en-US" dirty="0" smtClean="0"/>
              <a:t>Know </a:t>
            </a:r>
            <a:r>
              <a:rPr lang="en-US" dirty="0"/>
              <a:t>the people </a:t>
            </a:r>
            <a:r>
              <a:rPr lang="en-US" dirty="0" smtClean="0"/>
              <a:t>you</a:t>
            </a:r>
            <a:r>
              <a:rPr lang="en-US" dirty="0"/>
              <a:t> </a:t>
            </a:r>
            <a:r>
              <a:rPr lang="en-US" dirty="0" smtClean="0"/>
              <a:t>hope </a:t>
            </a:r>
            <a:r>
              <a:rPr lang="en-US" dirty="0"/>
              <a:t>to </a:t>
            </a:r>
            <a:r>
              <a:rPr lang="en-US" dirty="0" smtClean="0"/>
              <a:t>reach</a:t>
            </a:r>
          </a:p>
          <a:p>
            <a:r>
              <a:rPr lang="en-US" dirty="0" smtClean="0"/>
              <a:t>Identify </a:t>
            </a:r>
            <a:r>
              <a:rPr lang="en-US" dirty="0"/>
              <a:t>a niche </a:t>
            </a:r>
            <a:r>
              <a:rPr lang="en-US" dirty="0" smtClean="0"/>
              <a:t>group</a:t>
            </a:r>
          </a:p>
          <a:p>
            <a:r>
              <a:rPr lang="en-US" dirty="0" smtClean="0"/>
              <a:t>Identify </a:t>
            </a:r>
            <a:r>
              <a:rPr lang="en-US" dirty="0"/>
              <a:t>stumbling </a:t>
            </a:r>
            <a:r>
              <a:rPr lang="en-US" dirty="0" smtClean="0"/>
              <a:t>blocks</a:t>
            </a:r>
          </a:p>
          <a:p>
            <a:r>
              <a:rPr lang="en-US" dirty="0" smtClean="0"/>
              <a:t>Decide </a:t>
            </a:r>
            <a:r>
              <a:rPr lang="en-US" dirty="0"/>
              <a:t>how the </a:t>
            </a:r>
            <a:r>
              <a:rPr lang="en-US" dirty="0" smtClean="0"/>
              <a:t>whole</a:t>
            </a:r>
            <a:r>
              <a:rPr lang="en-US" dirty="0"/>
              <a:t> </a:t>
            </a:r>
            <a:r>
              <a:rPr lang="en-US" smtClean="0"/>
              <a:t>church can participate</a:t>
            </a:r>
            <a:endParaRPr lang="en-US" dirty="0" smtClean="0"/>
          </a:p>
          <a:p>
            <a:r>
              <a:rPr lang="en-US" dirty="0" smtClean="0"/>
              <a:t>Tell </a:t>
            </a:r>
            <a:r>
              <a:rPr lang="en-US" dirty="0"/>
              <a:t>our story and God’s</a:t>
            </a:r>
            <a:r>
              <a:rPr lang="en-US" dirty="0" smtClean="0"/>
              <a:t> story</a:t>
            </a:r>
          </a:p>
          <a:p>
            <a:r>
              <a:rPr lang="en-US" dirty="0" smtClean="0"/>
              <a:t>“</a:t>
            </a:r>
            <a:r>
              <a:rPr lang="en-US" dirty="0"/>
              <a:t>The Big Story”</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endParaRPr lang="en-US"/>
          </a:p>
        </p:txBody>
      </p:sp>
      <p:pic>
        <p:nvPicPr>
          <p:cNvPr id="6" name="Content Placeholder 5" descr="12.png"/>
          <p:cNvPicPr>
            <a:picLocks noGrp="1" noChangeAspect="1"/>
          </p:cNvPicPr>
          <p:nvPr>
            <p:ph idx="1"/>
          </p:nvPr>
        </p:nvPicPr>
        <p:blipFill>
          <a:blip r:embed="rId3"/>
          <a:srcRect l="-47401" r="-47401"/>
          <a:stretch>
            <a:fillRect/>
          </a:stretch>
        </p:blipFill>
        <p:spPr>
          <a:xfrm>
            <a:off x="386640" y="1600201"/>
            <a:ext cx="8229600" cy="4525962"/>
          </a:xfr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endParaRPr lang="en-US"/>
          </a:p>
        </p:txBody>
      </p:sp>
      <p:pic>
        <p:nvPicPr>
          <p:cNvPr id="6" name="Content Placeholder 5" descr="13.png"/>
          <p:cNvPicPr>
            <a:picLocks noGrp="1" noChangeAspect="1"/>
          </p:cNvPicPr>
          <p:nvPr>
            <p:ph idx="1"/>
          </p:nvPr>
        </p:nvPicPr>
        <p:blipFill>
          <a:blip r:embed="rId3"/>
          <a:srcRect l="-19605" r="-19605"/>
          <a:stretch>
            <a:fillRect/>
          </a:stretch>
        </p:blipFill>
        <p:spPr>
          <a:xfrm>
            <a:off x="461604" y="1600200"/>
            <a:ext cx="8229600" cy="4525963"/>
          </a:xfr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733226"/>
            <a:ext cx="8229600" cy="739566"/>
          </a:xfrm>
        </p:spPr>
        <p:txBody>
          <a:bodyPr>
            <a:normAutofit fontScale="90000"/>
          </a:bodyPr>
          <a:lstStyle/>
          <a:p>
            <a:pPr algn="l"/>
            <a:r>
              <a:rPr lang="en-US" dirty="0">
                <a:solidFill>
                  <a:schemeClr val="bg1"/>
                </a:solidFill>
              </a:rPr>
              <a:t>Compelling Witness, continued</a:t>
            </a:r>
            <a:br>
              <a:rPr lang="en-US" dirty="0">
                <a:solidFill>
                  <a:schemeClr val="bg1"/>
                </a:solidFill>
              </a:rPr>
            </a:br>
            <a:endParaRPr lang="en-US" dirty="0">
              <a:solidFill>
                <a:schemeClr val="bg1"/>
              </a:solidFill>
            </a:endParaRPr>
          </a:p>
        </p:txBody>
      </p:sp>
      <p:sp>
        <p:nvSpPr>
          <p:cNvPr id="3" name="Content Placeholder 2"/>
          <p:cNvSpPr>
            <a:spLocks noGrp="1"/>
          </p:cNvSpPr>
          <p:nvPr>
            <p:ph idx="1"/>
          </p:nvPr>
        </p:nvSpPr>
        <p:spPr>
          <a:xfrm>
            <a:off x="4392294" y="1538467"/>
            <a:ext cx="4551054" cy="4525963"/>
          </a:xfrm>
        </p:spPr>
        <p:txBody>
          <a:bodyPr>
            <a:normAutofit/>
          </a:bodyPr>
          <a:lstStyle/>
          <a:p>
            <a:r>
              <a:rPr lang="en-US" sz="2400" dirty="0" smtClean="0"/>
              <a:t>Helping others tell the </a:t>
            </a:r>
            <a:r>
              <a:rPr lang="en-US" sz="2400" dirty="0"/>
              <a:t>Story</a:t>
            </a:r>
            <a:endParaRPr lang="en-US" sz="2400" dirty="0" smtClean="0"/>
          </a:p>
          <a:p>
            <a:r>
              <a:rPr lang="en-US" sz="2400" dirty="0" smtClean="0"/>
              <a:t>Pursue </a:t>
            </a:r>
            <a:r>
              <a:rPr lang="en-US" sz="2400" dirty="0"/>
              <a:t>a total encounter</a:t>
            </a:r>
            <a:r>
              <a:rPr lang="en-US" sz="2400" dirty="0" smtClean="0"/>
              <a:t> 	with Jesus</a:t>
            </a:r>
          </a:p>
          <a:p>
            <a:r>
              <a:rPr lang="en-US" sz="2400" dirty="0" smtClean="0"/>
              <a:t>Power </a:t>
            </a:r>
            <a:r>
              <a:rPr lang="en-US" sz="2400" dirty="0"/>
              <a:t>Encounter</a:t>
            </a:r>
            <a:endParaRPr lang="en-US" sz="2400" dirty="0" smtClean="0"/>
          </a:p>
          <a:p>
            <a:r>
              <a:rPr lang="en-US" sz="2400" dirty="0" smtClean="0"/>
              <a:t>Truth </a:t>
            </a:r>
            <a:r>
              <a:rPr lang="en-US" sz="2400" dirty="0"/>
              <a:t>Encounter</a:t>
            </a:r>
            <a:endParaRPr lang="en-US" sz="2400" dirty="0" smtClean="0"/>
          </a:p>
          <a:p>
            <a:r>
              <a:rPr lang="en-US" sz="2400" dirty="0" smtClean="0"/>
              <a:t>Commitment </a:t>
            </a:r>
            <a:r>
              <a:rPr lang="en-US" sz="2400" dirty="0"/>
              <a:t>Encounter</a:t>
            </a:r>
          </a:p>
        </p:txBody>
      </p:sp>
      <p:pic>
        <p:nvPicPr>
          <p:cNvPr id="7" name="Picture 6" descr="Ecuador2_0110_edit.jpg"/>
          <p:cNvPicPr>
            <a:picLocks noChangeAspect="1"/>
          </p:cNvPicPr>
          <p:nvPr/>
        </p:nvPicPr>
        <p:blipFill>
          <a:blip r:embed="rId3"/>
          <a:stretch>
            <a:fillRect/>
          </a:stretch>
        </p:blipFill>
        <p:spPr>
          <a:xfrm>
            <a:off x="0" y="1358151"/>
            <a:ext cx="4180618" cy="4918375"/>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C_PowerpointTemplate1-0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pPr algn="l"/>
            <a:r>
              <a:rPr lang="en-US" dirty="0">
                <a:solidFill>
                  <a:schemeClr val="bg1"/>
                </a:solidFill>
              </a:rPr>
              <a:t>Comprehensive Discipleship</a:t>
            </a:r>
          </a:p>
        </p:txBody>
      </p:sp>
      <p:sp>
        <p:nvSpPr>
          <p:cNvPr id="3" name="Content Placeholder 2"/>
          <p:cNvSpPr>
            <a:spLocks noGrp="1"/>
          </p:cNvSpPr>
          <p:nvPr>
            <p:ph idx="1"/>
          </p:nvPr>
        </p:nvSpPr>
        <p:spPr>
          <a:xfrm>
            <a:off x="4700990" y="1529648"/>
            <a:ext cx="4312917" cy="4723138"/>
          </a:xfrm>
        </p:spPr>
        <p:txBody>
          <a:bodyPr/>
          <a:lstStyle/>
          <a:p>
            <a:pPr>
              <a:buNone/>
            </a:pPr>
            <a:r>
              <a:rPr lang="en-US" dirty="0" smtClean="0"/>
              <a:t>“</a:t>
            </a:r>
            <a:r>
              <a:rPr lang="en-US" i="1" dirty="0"/>
              <a:t>They </a:t>
            </a:r>
            <a:r>
              <a:rPr lang="en-US" i="1" dirty="0" smtClean="0"/>
              <a:t>devoted themselves </a:t>
            </a:r>
            <a:r>
              <a:rPr lang="en-US" i="1" dirty="0"/>
              <a:t>to the apostles’ teaching.</a:t>
            </a:r>
            <a:r>
              <a:rPr lang="en-US" dirty="0"/>
              <a:t>”</a:t>
            </a:r>
            <a:r>
              <a:rPr lang="en-US" dirty="0" smtClean="0"/>
              <a:t> </a:t>
            </a:r>
          </a:p>
          <a:p>
            <a:pPr>
              <a:buNone/>
            </a:pPr>
            <a:r>
              <a:rPr lang="en-US" dirty="0" smtClean="0"/>
              <a:t>	(</a:t>
            </a:r>
            <a:r>
              <a:rPr lang="en-US" dirty="0"/>
              <a:t>Acts 2:42)</a:t>
            </a:r>
          </a:p>
        </p:txBody>
      </p:sp>
      <p:pic>
        <p:nvPicPr>
          <p:cNvPr id="6" name="Picture 5" descr="Ecuador2_0221_edit.jpg"/>
          <p:cNvPicPr>
            <a:picLocks noChangeAspect="1"/>
          </p:cNvPicPr>
          <p:nvPr/>
        </p:nvPicPr>
        <p:blipFill>
          <a:blip r:embed="rId3"/>
          <a:stretch>
            <a:fillRect/>
          </a:stretch>
        </p:blipFill>
        <p:spPr>
          <a:xfrm>
            <a:off x="1341" y="1344443"/>
            <a:ext cx="4472046" cy="4908343"/>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73</TotalTime>
  <Words>107</Words>
  <Application>Microsoft Macintosh PowerPoint</Application>
  <PresentationFormat>On-screen Show (4:3)</PresentationFormat>
  <Paragraphs>28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PowerPoint Presentation</vt:lpstr>
      <vt:lpstr>Five Functions of a Healthy Church </vt:lpstr>
      <vt:lpstr>PowerPoint Presentation</vt:lpstr>
      <vt:lpstr>Compelling Witness</vt:lpstr>
      <vt:lpstr>PowerPoint Presentation</vt:lpstr>
      <vt:lpstr>PowerPoint Presentation</vt:lpstr>
      <vt:lpstr>Compelling Witness, continued </vt:lpstr>
      <vt:lpstr>Comprehensive Discipleship</vt:lpstr>
      <vt:lpstr>Comprehensive Discipleship, continued</vt:lpstr>
      <vt:lpstr>Comprehensive Discipleship, continued</vt:lpstr>
      <vt:lpstr>A Segmented View vs. An Integrated View of Faith and Life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Libby Dykstra</dc:creator>
  <cp:lastModifiedBy>Carla L</cp:lastModifiedBy>
  <cp:revision>26</cp:revision>
  <dcterms:created xsi:type="dcterms:W3CDTF">2014-12-11T19:37:58Z</dcterms:created>
  <dcterms:modified xsi:type="dcterms:W3CDTF">2019-02-11T19:44:43Z</dcterms:modified>
</cp:coreProperties>
</file>