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D328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p:scale>
          <a:sx n="50" d="100"/>
          <a:sy n="50" d="100"/>
        </p:scale>
        <p:origin x="-2184" y="-67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viewProps" Target="viewProps.xml"/><Relationship Id="rId21" Type="http://schemas.openxmlformats.org/officeDocument/2006/relationships/theme" Target="theme/theme1.xml"/><Relationship Id="rId22"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printerSettings" Target="printerSettings/printerSettings1.bin"/><Relationship Id="rId19" Type="http://schemas.openxmlformats.org/officeDocument/2006/relationships/presProps" Target="presProp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93EF31D-75E6-5D46-9920-F71A91FF95B8}" type="datetimeFigureOut">
              <a:rPr lang="en-US" smtClean="0"/>
              <a:pPr/>
              <a:t>1/22/15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3D2E1D1-D67A-0F49-9F40-0A9F16334793}"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93EF31D-75E6-5D46-9920-F71A91FF95B8}" type="datetimeFigureOut">
              <a:rPr lang="en-US" smtClean="0"/>
              <a:pPr/>
              <a:t>1/22/15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3D2E1D1-D67A-0F49-9F40-0A9F16334793}"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93EF31D-75E6-5D46-9920-F71A91FF95B8}" type="datetimeFigureOut">
              <a:rPr lang="en-US" smtClean="0"/>
              <a:pPr/>
              <a:t>1/22/15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3D2E1D1-D67A-0F49-9F40-0A9F16334793}"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93EF31D-75E6-5D46-9920-F71A91FF95B8}" type="datetimeFigureOut">
              <a:rPr lang="en-US" smtClean="0"/>
              <a:pPr/>
              <a:t>1/22/15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3D2E1D1-D67A-0F49-9F40-0A9F16334793}"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93EF31D-75E6-5D46-9920-F71A91FF95B8}" type="datetimeFigureOut">
              <a:rPr lang="en-US" smtClean="0"/>
              <a:pPr/>
              <a:t>1/22/15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3D2E1D1-D67A-0F49-9F40-0A9F16334793}"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93EF31D-75E6-5D46-9920-F71A91FF95B8}" type="datetimeFigureOut">
              <a:rPr lang="en-US" smtClean="0"/>
              <a:pPr/>
              <a:t>1/22/15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3D2E1D1-D67A-0F49-9F40-0A9F16334793}"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93EF31D-75E6-5D46-9920-F71A91FF95B8}" type="datetimeFigureOut">
              <a:rPr lang="en-US" smtClean="0"/>
              <a:pPr/>
              <a:t>1/22/15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3D2E1D1-D67A-0F49-9F40-0A9F16334793}"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93EF31D-75E6-5D46-9920-F71A91FF95B8}" type="datetimeFigureOut">
              <a:rPr lang="en-US" smtClean="0"/>
              <a:pPr/>
              <a:t>1/22/15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3D2E1D1-D67A-0F49-9F40-0A9F16334793}"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93EF31D-75E6-5D46-9920-F71A91FF95B8}" type="datetimeFigureOut">
              <a:rPr lang="en-US" smtClean="0"/>
              <a:pPr/>
              <a:t>1/22/15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3D2E1D1-D67A-0F49-9F40-0A9F16334793}"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93EF31D-75E6-5D46-9920-F71A91FF95B8}" type="datetimeFigureOut">
              <a:rPr lang="en-US" smtClean="0"/>
              <a:pPr/>
              <a:t>1/22/15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3D2E1D1-D67A-0F49-9F40-0A9F16334793}"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93EF31D-75E6-5D46-9920-F71A91FF95B8}" type="datetimeFigureOut">
              <a:rPr lang="en-US" smtClean="0"/>
              <a:pPr/>
              <a:t>1/22/15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3D2E1D1-D67A-0F49-9F40-0A9F16334793}"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latin typeface="Trebuchet MS"/>
              </a:defRPr>
            </a:lvl1pPr>
          </a:lstStyle>
          <a:p>
            <a:fld id="{193EF31D-75E6-5D46-9920-F71A91FF95B8}" type="datetimeFigureOut">
              <a:rPr lang="en-US" smtClean="0"/>
              <a:pPr/>
              <a:t>1/22/15</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latin typeface="Trebuchet MS"/>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latin typeface="Trebuchet MS"/>
              </a:defRPr>
            </a:lvl1pPr>
          </a:lstStyle>
          <a:p>
            <a:fld id="{F3D2E1D1-D67A-0F49-9F40-0A9F16334793}"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Trebuchet MS"/>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Trebuchet MS"/>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Trebuchet MS"/>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Trebuchet MS"/>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Trebuchet MS"/>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Trebuchet MS"/>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eg"/><Relationship Id="rId3" Type="http://schemas.openxmlformats.org/officeDocument/2006/relationships/image" Target="../media/image8.jpe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eg"/><Relationship Id="rId3" Type="http://schemas.openxmlformats.org/officeDocument/2006/relationships/image" Target="../media/image9.jpe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eg"/><Relationship Id="rId3" Type="http://schemas.openxmlformats.org/officeDocument/2006/relationships/image" Target="../media/image10.jpe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e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eg"/><Relationship Id="rId3" Type="http://schemas.openxmlformats.org/officeDocument/2006/relationships/image" Target="../media/image11.jpe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eg"/><Relationship Id="rId3" Type="http://schemas.openxmlformats.org/officeDocument/2006/relationships/image" Target="../media/image12.jpe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eg"/><Relationship Id="rId3" Type="http://schemas.openxmlformats.org/officeDocument/2006/relationships/image" Target="../media/image13.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jpe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eg"/><Relationship Id="rId3" Type="http://schemas.openxmlformats.org/officeDocument/2006/relationships/image" Target="../media/image4.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eg"/><Relationship Id="rId3" Type="http://schemas.openxmlformats.org/officeDocument/2006/relationships/image" Target="../media/image5.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eg"/><Relationship Id="rId3" Type="http://schemas.openxmlformats.org/officeDocument/2006/relationships/image" Target="../media/image6.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eg"/><Relationship Id="rId3" Type="http://schemas.openxmlformats.org/officeDocument/2006/relationships/image" Target="../media/image7.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US"/>
          </a:p>
        </p:txBody>
      </p:sp>
      <p:sp>
        <p:nvSpPr>
          <p:cNvPr id="3" name="Subtitle 2"/>
          <p:cNvSpPr>
            <a:spLocks noGrp="1"/>
          </p:cNvSpPr>
          <p:nvPr>
            <p:ph type="subTitle" idx="1"/>
          </p:nvPr>
        </p:nvSpPr>
        <p:spPr/>
        <p:txBody>
          <a:bodyPr/>
          <a:lstStyle/>
          <a:p>
            <a:endParaRPr lang="en-US"/>
          </a:p>
        </p:txBody>
      </p:sp>
      <p:pic>
        <p:nvPicPr>
          <p:cNvPr id="4" name="Picture 3" descr="PHC_PowerpointTemplate1-01.jpg"/>
          <p:cNvPicPr>
            <a:picLocks noChangeAspect="1"/>
          </p:cNvPicPr>
          <p:nvPr/>
        </p:nvPicPr>
        <p:blipFill>
          <a:blip r:embed="rId2"/>
          <a:stretch>
            <a:fillRect/>
          </a:stretch>
        </p:blipFill>
        <p:spPr>
          <a:xfrm>
            <a:off x="0" y="0"/>
            <a:ext cx="9144000" cy="6858000"/>
          </a:xfrm>
          <a:prstGeom prst="rect">
            <a:avLst/>
          </a:prstGeom>
        </p:spPr>
      </p:pic>
    </p:spTree>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PHC_PowerpointTemplate1-03.jpg"/>
          <p:cNvPicPr>
            <a:picLocks noChangeAspect="1"/>
          </p:cNvPicPr>
          <p:nvPr/>
        </p:nvPicPr>
        <p:blipFill>
          <a:blip r:embed="rId2"/>
          <a:stretch>
            <a:fillRect/>
          </a:stretch>
        </p:blipFill>
        <p:spPr>
          <a:xfrm>
            <a:off x="0" y="0"/>
            <a:ext cx="9144000" cy="6858000"/>
          </a:xfrm>
          <a:prstGeom prst="rect">
            <a:avLst/>
          </a:prstGeom>
        </p:spPr>
      </p:pic>
      <p:sp>
        <p:nvSpPr>
          <p:cNvPr id="3" name="Content Placeholder 2"/>
          <p:cNvSpPr>
            <a:spLocks noGrp="1"/>
          </p:cNvSpPr>
          <p:nvPr>
            <p:ph idx="1"/>
          </p:nvPr>
        </p:nvSpPr>
        <p:spPr>
          <a:xfrm>
            <a:off x="3977759" y="1488190"/>
            <a:ext cx="4727449" cy="4923337"/>
          </a:xfrm>
        </p:spPr>
        <p:txBody>
          <a:bodyPr>
            <a:normAutofit fontScale="85000" lnSpcReduction="20000"/>
          </a:bodyPr>
          <a:lstStyle/>
          <a:p>
            <a:pPr>
              <a:buNone/>
            </a:pPr>
            <a:r>
              <a:rPr lang="en-US" dirty="0"/>
              <a:t>Step </a:t>
            </a:r>
            <a:r>
              <a:rPr lang="en-US" dirty="0" smtClean="0"/>
              <a:t>#1	Define </a:t>
            </a:r>
            <a:r>
              <a:rPr lang="en-US" dirty="0"/>
              <a:t>the vision</a:t>
            </a:r>
          </a:p>
          <a:p>
            <a:pPr>
              <a:buNone/>
            </a:pPr>
            <a:r>
              <a:rPr lang="en-US" dirty="0"/>
              <a:t>Step #2</a:t>
            </a:r>
            <a:r>
              <a:rPr lang="en-US" dirty="0" smtClean="0"/>
              <a:t>  Share </a:t>
            </a:r>
            <a:r>
              <a:rPr lang="en-US" dirty="0"/>
              <a:t>the vision</a:t>
            </a:r>
          </a:p>
          <a:p>
            <a:pPr lvl="1"/>
            <a:r>
              <a:rPr lang="en-US" dirty="0"/>
              <a:t>With clarity and conviction</a:t>
            </a:r>
          </a:p>
          <a:p>
            <a:pPr lvl="1"/>
            <a:r>
              <a:rPr lang="en-US" dirty="0"/>
              <a:t>Create an environment for others</a:t>
            </a:r>
          </a:p>
          <a:p>
            <a:pPr lvl="1"/>
            <a:r>
              <a:rPr lang="en-US" dirty="0"/>
              <a:t>Foster a team held together by the vision</a:t>
            </a:r>
          </a:p>
          <a:p>
            <a:pPr lvl="1"/>
            <a:r>
              <a:rPr lang="en-US" dirty="0"/>
              <a:t>Allow for experimentation and failure</a:t>
            </a:r>
          </a:p>
          <a:p>
            <a:pPr lvl="1"/>
            <a:r>
              <a:rPr lang="en-US" dirty="0"/>
              <a:t>Keep the vision in everyone’s sight</a:t>
            </a:r>
          </a:p>
          <a:p>
            <a:pPr lvl="1"/>
            <a:r>
              <a:rPr lang="en-US" dirty="0"/>
              <a:t>Develop a concrete plan around the vision </a:t>
            </a:r>
          </a:p>
          <a:p>
            <a:endParaRPr lang="en-US" dirty="0"/>
          </a:p>
        </p:txBody>
      </p:sp>
      <p:pic>
        <p:nvPicPr>
          <p:cNvPr id="6" name="Picture 5" descr="Guadalajara1_0246edit (1).jpg"/>
          <p:cNvPicPr>
            <a:picLocks noChangeAspect="1"/>
          </p:cNvPicPr>
          <p:nvPr/>
        </p:nvPicPr>
        <p:blipFill>
          <a:blip r:embed="rId3"/>
          <a:stretch>
            <a:fillRect/>
          </a:stretch>
        </p:blipFill>
        <p:spPr>
          <a:xfrm>
            <a:off x="1" y="1355905"/>
            <a:ext cx="3783724" cy="4901256"/>
          </a:xfrm>
          <a:prstGeom prst="rect">
            <a:avLst/>
          </a:prstGeom>
        </p:spPr>
      </p:pic>
      <p:sp>
        <p:nvSpPr>
          <p:cNvPr id="7" name="Title 1"/>
          <p:cNvSpPr>
            <a:spLocks noGrp="1"/>
          </p:cNvSpPr>
          <p:nvPr>
            <p:ph type="title"/>
          </p:nvPr>
        </p:nvSpPr>
        <p:spPr>
          <a:xfrm>
            <a:off x="457200" y="467421"/>
            <a:ext cx="8229600" cy="721927"/>
          </a:xfrm>
        </p:spPr>
        <p:txBody>
          <a:bodyPr>
            <a:noAutofit/>
          </a:bodyPr>
          <a:lstStyle/>
          <a:p>
            <a:pPr algn="l"/>
            <a:r>
              <a:rPr lang="en-US" sz="4800" dirty="0" smtClean="0">
                <a:solidFill>
                  <a:schemeClr val="bg1"/>
                </a:solidFill>
              </a:rPr>
              <a:t>Vision: Steps</a:t>
            </a:r>
            <a:endParaRPr lang="en-US" sz="4800" dirty="0">
              <a:solidFill>
                <a:schemeClr val="bg1"/>
              </a:solidFill>
            </a:endParaRPr>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bldLvl="2"/>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PHC_PowerpointTemplate1-03.jpg"/>
          <p:cNvPicPr>
            <a:picLocks noChangeAspect="1"/>
          </p:cNvPicPr>
          <p:nvPr/>
        </p:nvPicPr>
        <p:blipFill>
          <a:blip r:embed="rId2"/>
          <a:stretch>
            <a:fillRect/>
          </a:stretch>
        </p:blipFill>
        <p:spPr>
          <a:xfrm>
            <a:off x="0" y="0"/>
            <a:ext cx="9144000" cy="6858000"/>
          </a:xfrm>
          <a:prstGeom prst="rect">
            <a:avLst/>
          </a:prstGeom>
        </p:spPr>
      </p:pic>
      <p:sp>
        <p:nvSpPr>
          <p:cNvPr id="2" name="Title 1"/>
          <p:cNvSpPr>
            <a:spLocks noGrp="1"/>
          </p:cNvSpPr>
          <p:nvPr>
            <p:ph type="title"/>
          </p:nvPr>
        </p:nvSpPr>
        <p:spPr/>
        <p:txBody>
          <a:bodyPr/>
          <a:lstStyle/>
          <a:p>
            <a:pPr algn="l"/>
            <a:r>
              <a:rPr lang="en-US" dirty="0">
                <a:solidFill>
                  <a:schemeClr val="bg1"/>
                </a:solidFill>
              </a:rPr>
              <a:t>Mobilizing</a:t>
            </a:r>
            <a:r>
              <a:rPr lang="en-US" dirty="0" smtClean="0">
                <a:solidFill>
                  <a:schemeClr val="bg1"/>
                </a:solidFill>
              </a:rPr>
              <a:t> Leadership</a:t>
            </a:r>
            <a:endParaRPr lang="en-US" dirty="0">
              <a:solidFill>
                <a:schemeClr val="bg1"/>
              </a:solidFill>
            </a:endParaRPr>
          </a:p>
        </p:txBody>
      </p:sp>
      <p:sp>
        <p:nvSpPr>
          <p:cNvPr id="3" name="Content Placeholder 2"/>
          <p:cNvSpPr>
            <a:spLocks noGrp="1"/>
          </p:cNvSpPr>
          <p:nvPr>
            <p:ph idx="1"/>
          </p:nvPr>
        </p:nvSpPr>
        <p:spPr>
          <a:xfrm>
            <a:off x="3466208" y="1600200"/>
            <a:ext cx="5362480" cy="4525963"/>
          </a:xfrm>
        </p:spPr>
        <p:txBody>
          <a:bodyPr/>
          <a:lstStyle/>
          <a:p>
            <a:r>
              <a:rPr lang="en-US" dirty="0" smtClean="0"/>
              <a:t>Biblical </a:t>
            </a:r>
            <a:r>
              <a:rPr lang="en-US" dirty="0"/>
              <a:t>characteristics</a:t>
            </a:r>
          </a:p>
          <a:p>
            <a:r>
              <a:rPr lang="en-US" dirty="0" smtClean="0"/>
              <a:t>Missional </a:t>
            </a:r>
            <a:r>
              <a:rPr lang="en-US" dirty="0"/>
              <a:t>characteristics</a:t>
            </a:r>
          </a:p>
          <a:p>
            <a:pPr lvl="1"/>
            <a:r>
              <a:rPr lang="en-US" dirty="0"/>
              <a:t>Engaging the world</a:t>
            </a:r>
          </a:p>
          <a:p>
            <a:pPr lvl="1"/>
            <a:r>
              <a:rPr lang="en-US" dirty="0"/>
              <a:t>Motivating and involving the members</a:t>
            </a:r>
          </a:p>
          <a:p>
            <a:pPr lvl="1"/>
            <a:r>
              <a:rPr lang="en-US" dirty="0"/>
              <a:t>Seeding mission</a:t>
            </a:r>
          </a:p>
        </p:txBody>
      </p:sp>
      <p:pic>
        <p:nvPicPr>
          <p:cNvPr id="6" name="Picture 5" descr="Guadalajara4_1629edit.jpg"/>
          <p:cNvPicPr>
            <a:picLocks noChangeAspect="1"/>
          </p:cNvPicPr>
          <p:nvPr/>
        </p:nvPicPr>
        <p:blipFill>
          <a:blip r:embed="rId3"/>
          <a:stretch>
            <a:fillRect/>
          </a:stretch>
        </p:blipFill>
        <p:spPr>
          <a:xfrm>
            <a:off x="0" y="1349330"/>
            <a:ext cx="3274849" cy="4912274"/>
          </a:xfrm>
          <a:prstGeom prst="rect">
            <a:avLst/>
          </a:prstGeom>
        </p:spPr>
      </p:pic>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bldLvl="2"/>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PHC_PowerpointTemplate1-03.jpg"/>
          <p:cNvPicPr>
            <a:picLocks noChangeAspect="1"/>
          </p:cNvPicPr>
          <p:nvPr/>
        </p:nvPicPr>
        <p:blipFill>
          <a:blip r:embed="rId2"/>
          <a:stretch>
            <a:fillRect/>
          </a:stretch>
        </p:blipFill>
        <p:spPr>
          <a:xfrm>
            <a:off x="0" y="0"/>
            <a:ext cx="9144000" cy="6858000"/>
          </a:xfrm>
          <a:prstGeom prst="rect">
            <a:avLst/>
          </a:prstGeom>
        </p:spPr>
      </p:pic>
      <p:sp>
        <p:nvSpPr>
          <p:cNvPr id="2" name="Title 1"/>
          <p:cNvSpPr>
            <a:spLocks noGrp="1"/>
          </p:cNvSpPr>
          <p:nvPr>
            <p:ph type="title"/>
          </p:nvPr>
        </p:nvSpPr>
        <p:spPr/>
        <p:txBody>
          <a:bodyPr>
            <a:normAutofit fontScale="90000"/>
          </a:bodyPr>
          <a:lstStyle/>
          <a:p>
            <a:pPr algn="l"/>
            <a:r>
              <a:rPr lang="en-US" dirty="0">
                <a:solidFill>
                  <a:schemeClr val="bg1"/>
                </a:solidFill>
              </a:rPr>
              <a:t>Mobilizing</a:t>
            </a:r>
            <a:r>
              <a:rPr lang="en-US" dirty="0" smtClean="0">
                <a:solidFill>
                  <a:schemeClr val="bg1"/>
                </a:solidFill>
              </a:rPr>
              <a:t> Leadership</a:t>
            </a:r>
            <a:r>
              <a:rPr lang="en-US" dirty="0">
                <a:solidFill>
                  <a:schemeClr val="bg1"/>
                </a:solidFill>
              </a:rPr>
              <a:t>, continued</a:t>
            </a:r>
          </a:p>
        </p:txBody>
      </p:sp>
      <p:sp>
        <p:nvSpPr>
          <p:cNvPr id="3" name="Content Placeholder 2"/>
          <p:cNvSpPr>
            <a:spLocks noGrp="1"/>
          </p:cNvSpPr>
          <p:nvPr>
            <p:ph idx="1"/>
          </p:nvPr>
        </p:nvSpPr>
        <p:spPr>
          <a:xfrm>
            <a:off x="4709811" y="1600200"/>
            <a:ext cx="4083600" cy="4525963"/>
          </a:xfrm>
        </p:spPr>
        <p:txBody>
          <a:bodyPr/>
          <a:lstStyle/>
          <a:p>
            <a:r>
              <a:rPr lang="en-US" dirty="0" smtClean="0"/>
              <a:t>Differentiating  		 Characteristics</a:t>
            </a:r>
            <a:endParaRPr lang="en-US" dirty="0"/>
          </a:p>
          <a:p>
            <a:pPr lvl="1"/>
            <a:r>
              <a:rPr lang="en-US" dirty="0" err="1"/>
              <a:t>Catalyzer</a:t>
            </a:r>
            <a:endParaRPr lang="en-US" dirty="0"/>
          </a:p>
          <a:p>
            <a:pPr lvl="1"/>
            <a:r>
              <a:rPr lang="en-US" dirty="0"/>
              <a:t>Organizer</a:t>
            </a:r>
          </a:p>
          <a:p>
            <a:pPr lvl="1"/>
            <a:r>
              <a:rPr lang="en-US" dirty="0"/>
              <a:t>Operator</a:t>
            </a:r>
          </a:p>
          <a:p>
            <a:pPr lvl="1"/>
            <a:r>
              <a:rPr lang="en-US" dirty="0" err="1"/>
              <a:t>Revitalizer</a:t>
            </a:r>
            <a:endParaRPr lang="en-US" dirty="0"/>
          </a:p>
        </p:txBody>
      </p:sp>
      <p:pic>
        <p:nvPicPr>
          <p:cNvPr id="6" name="Picture 5" descr="Guadalajara4_1313edit.jpg"/>
          <p:cNvPicPr>
            <a:picLocks noChangeAspect="1"/>
          </p:cNvPicPr>
          <p:nvPr/>
        </p:nvPicPr>
        <p:blipFill>
          <a:blip r:embed="rId3"/>
          <a:stretch>
            <a:fillRect/>
          </a:stretch>
        </p:blipFill>
        <p:spPr>
          <a:xfrm>
            <a:off x="-1" y="1355904"/>
            <a:ext cx="4401115" cy="4911959"/>
          </a:xfrm>
          <a:prstGeom prst="rect">
            <a:avLst/>
          </a:prstGeom>
        </p:spPr>
      </p:pic>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bldLvl="2"/>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PHC_PowerpointTemplate1-03.jpg"/>
          <p:cNvPicPr>
            <a:picLocks noChangeAspect="1"/>
          </p:cNvPicPr>
          <p:nvPr/>
        </p:nvPicPr>
        <p:blipFill>
          <a:blip r:embed="rId2"/>
          <a:stretch>
            <a:fillRect/>
          </a:stretch>
        </p:blipFill>
        <p:spPr>
          <a:xfrm>
            <a:off x="0" y="0"/>
            <a:ext cx="9144000" cy="6858000"/>
          </a:xfrm>
          <a:prstGeom prst="rect">
            <a:avLst/>
          </a:prstGeom>
        </p:spPr>
      </p:pic>
      <p:sp>
        <p:nvSpPr>
          <p:cNvPr id="2" name="Title 1"/>
          <p:cNvSpPr>
            <a:spLocks noGrp="1"/>
          </p:cNvSpPr>
          <p:nvPr>
            <p:ph type="title"/>
          </p:nvPr>
        </p:nvSpPr>
        <p:spPr>
          <a:xfrm>
            <a:off x="457200" y="582065"/>
            <a:ext cx="8229600" cy="1143000"/>
          </a:xfrm>
        </p:spPr>
        <p:txBody>
          <a:bodyPr>
            <a:normAutofit fontScale="90000"/>
          </a:bodyPr>
          <a:lstStyle/>
          <a:p>
            <a:pPr algn="l"/>
            <a:r>
              <a:rPr lang="en-US" dirty="0">
                <a:solidFill>
                  <a:schemeClr val="bg1"/>
                </a:solidFill>
              </a:rPr>
              <a:t>Motivated Ministry Body</a:t>
            </a:r>
            <a:br>
              <a:rPr lang="en-US" dirty="0">
                <a:solidFill>
                  <a:schemeClr val="bg1"/>
                </a:solidFill>
              </a:rPr>
            </a:br>
            <a:endParaRPr lang="en-US" dirty="0">
              <a:solidFill>
                <a:schemeClr val="bg1"/>
              </a:solidFill>
            </a:endParaRPr>
          </a:p>
        </p:txBody>
      </p:sp>
      <p:sp>
        <p:nvSpPr>
          <p:cNvPr id="3" name="Content Placeholder 2"/>
          <p:cNvSpPr>
            <a:spLocks noGrp="1"/>
          </p:cNvSpPr>
          <p:nvPr>
            <p:ph idx="1"/>
          </p:nvPr>
        </p:nvSpPr>
        <p:spPr/>
        <p:txBody>
          <a:bodyPr/>
          <a:lstStyle/>
          <a:p>
            <a:pPr>
              <a:buNone/>
            </a:pPr>
            <a:r>
              <a:rPr lang="en-US" dirty="0"/>
              <a:t>2 Timothy 2:</a:t>
            </a:r>
            <a:r>
              <a:rPr lang="en-US" dirty="0" smtClean="0"/>
              <a:t>2 “</a:t>
            </a:r>
            <a:r>
              <a:rPr lang="en-US" i="1" dirty="0" smtClean="0"/>
              <a:t>And the things you have heard me say in the presence of many witnesses entrust to reliable people who will also be qualified to teach others.”</a:t>
            </a:r>
          </a:p>
          <a:p>
            <a:pPr>
              <a:buNone/>
            </a:pPr>
            <a:r>
              <a:rPr lang="en-US" dirty="0" smtClean="0"/>
              <a:t>	(</a:t>
            </a:r>
            <a:r>
              <a:rPr lang="en-US" dirty="0"/>
              <a:t>Discipleship)</a:t>
            </a:r>
          </a:p>
          <a:p>
            <a:pPr lvl="1"/>
            <a:r>
              <a:rPr lang="en-US" dirty="0"/>
              <a:t>Priesthood of </a:t>
            </a:r>
            <a:r>
              <a:rPr lang="en-US" dirty="0" smtClean="0"/>
              <a:t>all </a:t>
            </a:r>
            <a:r>
              <a:rPr lang="en-US" dirty="0"/>
              <a:t>believers</a:t>
            </a:r>
          </a:p>
          <a:p>
            <a:pPr lvl="1"/>
            <a:r>
              <a:rPr lang="en-US" dirty="0"/>
              <a:t>Gift-based ministry</a:t>
            </a:r>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bldLvl="2"/>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PHC_PowerpointTemplate1-03.jpg"/>
          <p:cNvPicPr>
            <a:picLocks noChangeAspect="1"/>
          </p:cNvPicPr>
          <p:nvPr/>
        </p:nvPicPr>
        <p:blipFill>
          <a:blip r:embed="rId2"/>
          <a:stretch>
            <a:fillRect/>
          </a:stretch>
        </p:blipFill>
        <p:spPr>
          <a:xfrm>
            <a:off x="0" y="0"/>
            <a:ext cx="9144000" cy="6858000"/>
          </a:xfrm>
          <a:prstGeom prst="rect">
            <a:avLst/>
          </a:prstGeom>
        </p:spPr>
      </p:pic>
      <p:sp>
        <p:nvSpPr>
          <p:cNvPr id="2" name="Title 1"/>
          <p:cNvSpPr>
            <a:spLocks noGrp="1"/>
          </p:cNvSpPr>
          <p:nvPr>
            <p:ph type="title"/>
          </p:nvPr>
        </p:nvSpPr>
        <p:spPr/>
        <p:txBody>
          <a:bodyPr>
            <a:normAutofit fontScale="90000"/>
          </a:bodyPr>
          <a:lstStyle/>
          <a:p>
            <a:pPr algn="l"/>
            <a:r>
              <a:rPr lang="en-US" dirty="0">
                <a:solidFill>
                  <a:schemeClr val="bg1"/>
                </a:solidFill>
              </a:rPr>
              <a:t>Proper </a:t>
            </a:r>
            <a:r>
              <a:rPr lang="en-US" dirty="0" smtClean="0">
                <a:solidFill>
                  <a:schemeClr val="bg1"/>
                </a:solidFill>
              </a:rPr>
              <a:t>Stewardship </a:t>
            </a:r>
            <a:r>
              <a:rPr lang="en-US" dirty="0">
                <a:solidFill>
                  <a:schemeClr val="bg1"/>
                </a:solidFill>
              </a:rPr>
              <a:t>of Resources</a:t>
            </a:r>
          </a:p>
        </p:txBody>
      </p:sp>
      <p:sp>
        <p:nvSpPr>
          <p:cNvPr id="3" name="Content Placeholder 2"/>
          <p:cNvSpPr>
            <a:spLocks noGrp="1"/>
          </p:cNvSpPr>
          <p:nvPr>
            <p:ph idx="1"/>
          </p:nvPr>
        </p:nvSpPr>
        <p:spPr>
          <a:xfrm>
            <a:off x="5724085" y="1635976"/>
            <a:ext cx="3043210" cy="4632179"/>
          </a:xfrm>
        </p:spPr>
        <p:txBody>
          <a:bodyPr/>
          <a:lstStyle/>
          <a:p>
            <a:r>
              <a:rPr lang="en-US" dirty="0" smtClean="0"/>
              <a:t>Time</a:t>
            </a:r>
          </a:p>
          <a:p>
            <a:r>
              <a:rPr lang="en-US" smtClean="0"/>
              <a:t>Talents</a:t>
            </a:r>
            <a:endParaRPr lang="en-US" dirty="0" smtClean="0"/>
          </a:p>
          <a:p>
            <a:r>
              <a:rPr lang="en-US" smtClean="0"/>
              <a:t>Treasure</a:t>
            </a:r>
            <a:endParaRPr lang="en-US" dirty="0"/>
          </a:p>
          <a:p>
            <a:pPr lvl="1"/>
            <a:r>
              <a:rPr lang="en-US" dirty="0"/>
              <a:t>Location</a:t>
            </a:r>
          </a:p>
          <a:p>
            <a:pPr lvl="1"/>
            <a:r>
              <a:rPr lang="en-US" dirty="0"/>
              <a:t>Finances</a:t>
            </a:r>
          </a:p>
        </p:txBody>
      </p:sp>
      <p:pic>
        <p:nvPicPr>
          <p:cNvPr id="6" name="Picture 5" descr="P1060405.jpg"/>
          <p:cNvPicPr>
            <a:picLocks noChangeAspect="1"/>
          </p:cNvPicPr>
          <p:nvPr/>
        </p:nvPicPr>
        <p:blipFill>
          <a:blip r:embed="rId3"/>
          <a:stretch>
            <a:fillRect/>
          </a:stretch>
        </p:blipFill>
        <p:spPr>
          <a:xfrm>
            <a:off x="0" y="1372918"/>
            <a:ext cx="5499693" cy="4895237"/>
          </a:xfrm>
          <a:prstGeom prst="rect">
            <a:avLst/>
          </a:prstGeom>
        </p:spPr>
      </p:pic>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bldLvl="2"/>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PHC_PowerpointTemplate1-03.jpg"/>
          <p:cNvPicPr>
            <a:picLocks noChangeAspect="1"/>
          </p:cNvPicPr>
          <p:nvPr/>
        </p:nvPicPr>
        <p:blipFill>
          <a:blip r:embed="rId2"/>
          <a:stretch>
            <a:fillRect/>
          </a:stretch>
        </p:blipFill>
        <p:spPr>
          <a:xfrm>
            <a:off x="0" y="0"/>
            <a:ext cx="9144000" cy="6858000"/>
          </a:xfrm>
          <a:prstGeom prst="rect">
            <a:avLst/>
          </a:prstGeom>
        </p:spPr>
      </p:pic>
      <p:sp>
        <p:nvSpPr>
          <p:cNvPr id="2" name="Title 1"/>
          <p:cNvSpPr>
            <a:spLocks noGrp="1"/>
          </p:cNvSpPr>
          <p:nvPr>
            <p:ph type="title"/>
          </p:nvPr>
        </p:nvSpPr>
        <p:spPr/>
        <p:txBody>
          <a:bodyPr/>
          <a:lstStyle/>
          <a:p>
            <a:pPr algn="l"/>
            <a:r>
              <a:rPr lang="en-US" dirty="0">
                <a:solidFill>
                  <a:schemeClr val="bg1"/>
                </a:solidFill>
              </a:rPr>
              <a:t>Text and Context</a:t>
            </a:r>
          </a:p>
        </p:txBody>
      </p:sp>
      <p:sp>
        <p:nvSpPr>
          <p:cNvPr id="3" name="Content Placeholder 2"/>
          <p:cNvSpPr>
            <a:spLocks noGrp="1"/>
          </p:cNvSpPr>
          <p:nvPr>
            <p:ph idx="1"/>
          </p:nvPr>
        </p:nvSpPr>
        <p:spPr>
          <a:xfrm>
            <a:off x="3686705" y="1415001"/>
            <a:ext cx="4806829" cy="4670223"/>
          </a:xfrm>
        </p:spPr>
        <p:txBody>
          <a:bodyPr>
            <a:normAutofit/>
          </a:bodyPr>
          <a:lstStyle/>
          <a:p>
            <a:pPr lvl="0"/>
            <a:r>
              <a:rPr lang="en-US" dirty="0"/>
              <a:t>Centrality of the </a:t>
            </a:r>
            <a:r>
              <a:rPr lang="en-US" dirty="0" smtClean="0"/>
              <a:t>text</a:t>
            </a:r>
          </a:p>
          <a:p>
            <a:pPr lvl="1"/>
            <a:r>
              <a:rPr lang="en-US" dirty="0" smtClean="0"/>
              <a:t>Psalm 19</a:t>
            </a:r>
            <a:r>
              <a:rPr lang="en-US" dirty="0"/>
              <a:t>:</a:t>
            </a:r>
            <a:r>
              <a:rPr lang="en-US" dirty="0" smtClean="0"/>
              <a:t>105</a:t>
            </a:r>
          </a:p>
          <a:p>
            <a:pPr lvl="1"/>
            <a:r>
              <a:rPr lang="en-US" dirty="0" smtClean="0"/>
              <a:t>2 </a:t>
            </a:r>
            <a:r>
              <a:rPr lang="en-US" dirty="0"/>
              <a:t>Timothy 3:16-</a:t>
            </a:r>
            <a:r>
              <a:rPr lang="en-US" dirty="0" smtClean="0"/>
              <a:t>17</a:t>
            </a:r>
          </a:p>
          <a:p>
            <a:pPr lvl="1"/>
            <a:r>
              <a:rPr lang="en-US" dirty="0" smtClean="0"/>
              <a:t>Colossians </a:t>
            </a:r>
            <a:r>
              <a:rPr lang="en-US" dirty="0"/>
              <a:t>3:16</a:t>
            </a:r>
          </a:p>
          <a:p>
            <a:pPr lvl="0"/>
            <a:r>
              <a:rPr lang="en-US"/>
              <a:t>Know </a:t>
            </a:r>
            <a:r>
              <a:rPr lang="en-US" smtClean="0"/>
              <a:t>your </a:t>
            </a:r>
            <a:r>
              <a:rPr lang="en-US" dirty="0"/>
              <a:t>context</a:t>
            </a:r>
          </a:p>
          <a:p>
            <a:pPr lvl="0"/>
            <a:r>
              <a:rPr lang="en-US" dirty="0"/>
              <a:t>Enter a culture</a:t>
            </a:r>
          </a:p>
          <a:p>
            <a:pPr lvl="0"/>
            <a:r>
              <a:rPr lang="en-US" dirty="0"/>
              <a:t>Challenge a culture</a:t>
            </a:r>
          </a:p>
          <a:p>
            <a:pPr lvl="0"/>
            <a:r>
              <a:rPr lang="en-US" dirty="0"/>
              <a:t>Appeal to the listeners</a:t>
            </a:r>
          </a:p>
        </p:txBody>
      </p:sp>
      <p:pic>
        <p:nvPicPr>
          <p:cNvPr id="6" name="Picture 5" descr="Peru2_0016.jpg"/>
          <p:cNvPicPr>
            <a:picLocks noChangeAspect="1"/>
          </p:cNvPicPr>
          <p:nvPr/>
        </p:nvPicPr>
        <p:blipFill>
          <a:blip r:embed="rId3"/>
          <a:stretch>
            <a:fillRect/>
          </a:stretch>
        </p:blipFill>
        <p:spPr>
          <a:xfrm>
            <a:off x="0" y="1355905"/>
            <a:ext cx="3448569" cy="4916772"/>
          </a:xfrm>
          <a:prstGeom prst="rect">
            <a:avLst/>
          </a:prstGeom>
        </p:spPr>
      </p:pic>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bldLvl="2"/>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PHC_PowerpointTemplate1-03.jpg"/>
          <p:cNvPicPr>
            <a:picLocks noChangeAspect="1"/>
          </p:cNvPicPr>
          <p:nvPr/>
        </p:nvPicPr>
        <p:blipFill>
          <a:blip r:embed="rId2"/>
          <a:stretch>
            <a:fillRect/>
          </a:stretch>
        </p:blipFill>
        <p:spPr>
          <a:xfrm>
            <a:off x="0" y="0"/>
            <a:ext cx="9144000" cy="6858000"/>
          </a:xfrm>
          <a:prstGeom prst="rect">
            <a:avLst/>
          </a:prstGeom>
        </p:spPr>
      </p:pic>
      <p:pic>
        <p:nvPicPr>
          <p:cNvPr id="6" name="Picture 5" descr="10.png"/>
          <p:cNvPicPr>
            <a:picLocks noChangeAspect="1"/>
          </p:cNvPicPr>
          <p:nvPr/>
        </p:nvPicPr>
        <p:blipFill>
          <a:blip r:embed="rId3"/>
          <a:stretch>
            <a:fillRect/>
          </a:stretch>
        </p:blipFill>
        <p:spPr>
          <a:xfrm>
            <a:off x="2108200" y="1583978"/>
            <a:ext cx="5014017" cy="4600239"/>
          </a:xfrm>
          <a:prstGeom prst="rect">
            <a:avLst/>
          </a:prstGeom>
        </p:spPr>
      </p:pic>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linds(horizontal)">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PHC_Powerpoint_Chapter7-02.jpg"/>
          <p:cNvPicPr>
            <a:picLocks noChangeAspect="1"/>
          </p:cNvPicPr>
          <p:nvPr/>
        </p:nvPicPr>
        <p:blipFill>
          <a:blip r:embed="rId2"/>
          <a:stretch>
            <a:fillRect/>
          </a:stretch>
        </p:blipFill>
        <p:spPr>
          <a:xfrm>
            <a:off x="0" y="0"/>
            <a:ext cx="9144000" cy="6858000"/>
          </a:xfrm>
          <a:prstGeom prst="rect">
            <a:avLst/>
          </a:prstGeom>
        </p:spPr>
      </p:pic>
    </p:spTree>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PHC_PowerpointTemplate1-03.jpg"/>
          <p:cNvPicPr>
            <a:picLocks noChangeAspect="1"/>
          </p:cNvPicPr>
          <p:nvPr/>
        </p:nvPicPr>
        <p:blipFill>
          <a:blip r:embed="rId2"/>
          <a:stretch>
            <a:fillRect/>
          </a:stretch>
        </p:blipFill>
        <p:spPr>
          <a:xfrm>
            <a:off x="0" y="0"/>
            <a:ext cx="9144000" cy="6858000"/>
          </a:xfrm>
          <a:prstGeom prst="rect">
            <a:avLst/>
          </a:prstGeom>
        </p:spPr>
      </p:pic>
      <p:sp>
        <p:nvSpPr>
          <p:cNvPr id="2" name="Title 1"/>
          <p:cNvSpPr>
            <a:spLocks noGrp="1"/>
          </p:cNvSpPr>
          <p:nvPr>
            <p:ph type="title"/>
          </p:nvPr>
        </p:nvSpPr>
        <p:spPr/>
        <p:txBody>
          <a:bodyPr>
            <a:noAutofit/>
          </a:bodyPr>
          <a:lstStyle/>
          <a:p>
            <a:pPr algn="l"/>
            <a:r>
              <a:rPr lang="en-US" sz="3600" dirty="0">
                <a:solidFill>
                  <a:schemeClr val="bg1"/>
                </a:solidFill>
              </a:rPr>
              <a:t>Five Commitments of a Healthy Church</a:t>
            </a:r>
          </a:p>
        </p:txBody>
      </p:sp>
      <p:sp>
        <p:nvSpPr>
          <p:cNvPr id="3" name="Content Placeholder 2"/>
          <p:cNvSpPr>
            <a:spLocks noGrp="1"/>
          </p:cNvSpPr>
          <p:nvPr>
            <p:ph idx="1"/>
          </p:nvPr>
        </p:nvSpPr>
        <p:spPr/>
        <p:txBody>
          <a:bodyPr/>
          <a:lstStyle/>
          <a:p>
            <a:pPr>
              <a:buNone/>
            </a:pPr>
            <a:r>
              <a:rPr lang="en-US" dirty="0" smtClean="0"/>
              <a:t>	“</a:t>
            </a:r>
            <a:r>
              <a:rPr lang="en-US" dirty="0"/>
              <a:t>God’s intent was that now, </a:t>
            </a:r>
            <a:r>
              <a:rPr lang="en-US" b="1" dirty="0"/>
              <a:t>through the church,</a:t>
            </a:r>
            <a:r>
              <a:rPr lang="en-US" dirty="0"/>
              <a:t> the manifold wisdom of God should be made known to the rulers and authorities in the heavenly realms, according to his eternal purpose which he accomplished in Christ Jesus our Lord.” (Ephesians 3:10-11)</a:t>
            </a:r>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PHC_PowerpointTemplate1-03.jpg"/>
          <p:cNvPicPr>
            <a:picLocks noChangeAspect="1"/>
          </p:cNvPicPr>
          <p:nvPr/>
        </p:nvPicPr>
        <p:blipFill>
          <a:blip r:embed="rId2"/>
          <a:stretch>
            <a:fillRect/>
          </a:stretch>
        </p:blipFill>
        <p:spPr>
          <a:xfrm>
            <a:off x="0" y="0"/>
            <a:ext cx="9144000" cy="6858000"/>
          </a:xfrm>
          <a:prstGeom prst="rect">
            <a:avLst/>
          </a:prstGeom>
        </p:spPr>
      </p:pic>
      <p:sp>
        <p:nvSpPr>
          <p:cNvPr id="2" name="Title 1"/>
          <p:cNvSpPr>
            <a:spLocks noGrp="1"/>
          </p:cNvSpPr>
          <p:nvPr>
            <p:ph type="title"/>
          </p:nvPr>
        </p:nvSpPr>
        <p:spPr>
          <a:xfrm>
            <a:off x="457200" y="114649"/>
            <a:ext cx="8686800" cy="1143000"/>
          </a:xfrm>
        </p:spPr>
        <p:txBody>
          <a:bodyPr>
            <a:noAutofit/>
          </a:bodyPr>
          <a:lstStyle/>
          <a:p>
            <a:pPr algn="l"/>
            <a:r>
              <a:rPr lang="en-US" sz="2800" dirty="0" smtClean="0">
                <a:solidFill>
                  <a:schemeClr val="bg1"/>
                </a:solidFill>
              </a:rPr>
              <a:t>The Redemptive Reign of God </a:t>
            </a:r>
            <a:br>
              <a:rPr lang="en-US" sz="2800" dirty="0" smtClean="0">
                <a:solidFill>
                  <a:schemeClr val="bg1"/>
                </a:solidFill>
              </a:rPr>
            </a:br>
            <a:r>
              <a:rPr lang="en-US" sz="2800" dirty="0" smtClean="0">
                <a:solidFill>
                  <a:schemeClr val="bg1"/>
                </a:solidFill>
              </a:rPr>
              <a:t>	through the Church in Mission</a:t>
            </a:r>
            <a:endParaRPr lang="en-US" sz="2800" dirty="0">
              <a:solidFill>
                <a:schemeClr val="bg1"/>
              </a:solidFill>
            </a:endParaRPr>
          </a:p>
        </p:txBody>
      </p:sp>
      <p:pic>
        <p:nvPicPr>
          <p:cNvPr id="4" name="Picture 3" descr="01.png"/>
          <p:cNvPicPr>
            <a:picLocks noChangeAspect="1"/>
          </p:cNvPicPr>
          <p:nvPr/>
        </p:nvPicPr>
        <p:blipFill>
          <a:blip r:embed="rId3"/>
          <a:stretch>
            <a:fillRect/>
          </a:stretch>
        </p:blipFill>
        <p:spPr>
          <a:xfrm>
            <a:off x="0" y="1714790"/>
            <a:ext cx="6537728" cy="4098682"/>
          </a:xfrm>
          <a:prstGeom prst="rect">
            <a:avLst/>
          </a:prstGeom>
        </p:spPr>
      </p:pic>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linds(horizont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PHC_PowerpointTemplate1-03.jpg"/>
          <p:cNvPicPr>
            <a:picLocks noChangeAspect="1"/>
          </p:cNvPicPr>
          <p:nvPr/>
        </p:nvPicPr>
        <p:blipFill>
          <a:blip r:embed="rId2"/>
          <a:stretch>
            <a:fillRect/>
          </a:stretch>
        </p:blipFill>
        <p:spPr>
          <a:xfrm>
            <a:off x="0" y="0"/>
            <a:ext cx="9144000" cy="6858000"/>
          </a:xfrm>
          <a:prstGeom prst="rect">
            <a:avLst/>
          </a:prstGeom>
        </p:spPr>
      </p:pic>
      <p:sp>
        <p:nvSpPr>
          <p:cNvPr id="2" name="Title 1"/>
          <p:cNvSpPr>
            <a:spLocks noGrp="1"/>
          </p:cNvSpPr>
          <p:nvPr>
            <p:ph type="title"/>
          </p:nvPr>
        </p:nvSpPr>
        <p:spPr/>
        <p:txBody>
          <a:bodyPr/>
          <a:lstStyle/>
          <a:p>
            <a:endParaRPr lang="en-US" dirty="0"/>
          </a:p>
        </p:txBody>
      </p:sp>
      <p:pic>
        <p:nvPicPr>
          <p:cNvPr id="4" name="Picture 3" descr="02.png"/>
          <p:cNvPicPr>
            <a:picLocks noChangeAspect="1"/>
          </p:cNvPicPr>
          <p:nvPr/>
        </p:nvPicPr>
        <p:blipFill>
          <a:blip r:embed="rId3"/>
          <a:stretch>
            <a:fillRect/>
          </a:stretch>
        </p:blipFill>
        <p:spPr>
          <a:xfrm>
            <a:off x="457200" y="1717828"/>
            <a:ext cx="8089022" cy="4098772"/>
          </a:xfrm>
          <a:prstGeom prst="rect">
            <a:avLst/>
          </a:prstGeom>
        </p:spPr>
      </p:pic>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linds(horizont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PHC_PowerpointTemplate1-03.jpg"/>
          <p:cNvPicPr>
            <a:picLocks noChangeAspect="1"/>
          </p:cNvPicPr>
          <p:nvPr/>
        </p:nvPicPr>
        <p:blipFill>
          <a:blip r:embed="rId2"/>
          <a:stretch>
            <a:fillRect/>
          </a:stretch>
        </p:blipFill>
        <p:spPr>
          <a:xfrm>
            <a:off x="0" y="0"/>
            <a:ext cx="9144000" cy="6858000"/>
          </a:xfrm>
          <a:prstGeom prst="rect">
            <a:avLst/>
          </a:prstGeom>
        </p:spPr>
      </p:pic>
      <p:sp>
        <p:nvSpPr>
          <p:cNvPr id="2" name="Title 1"/>
          <p:cNvSpPr>
            <a:spLocks noGrp="1"/>
          </p:cNvSpPr>
          <p:nvPr>
            <p:ph type="title"/>
          </p:nvPr>
        </p:nvSpPr>
        <p:spPr>
          <a:xfrm>
            <a:off x="457200" y="684560"/>
            <a:ext cx="8229600" cy="409922"/>
          </a:xfrm>
        </p:spPr>
        <p:txBody>
          <a:bodyPr>
            <a:noAutofit/>
          </a:bodyPr>
          <a:lstStyle/>
          <a:p>
            <a:pPr algn="l"/>
            <a:r>
              <a:rPr lang="en-US" sz="2800" dirty="0">
                <a:solidFill>
                  <a:schemeClr val="bg1"/>
                </a:solidFill>
              </a:rPr>
              <a:t>Biblical Cases for the Commitments and Functions</a:t>
            </a:r>
          </a:p>
        </p:txBody>
      </p:sp>
      <p:graphicFrame>
        <p:nvGraphicFramePr>
          <p:cNvPr id="4" name="Content Placeholder 3"/>
          <p:cNvGraphicFramePr>
            <a:graphicFrameLocks noGrp="1"/>
          </p:cNvGraphicFramePr>
          <p:nvPr>
            <p:ph idx="1"/>
          </p:nvPr>
        </p:nvGraphicFramePr>
        <p:xfrm>
          <a:off x="11317" y="1640364"/>
          <a:ext cx="9132683" cy="4871723"/>
        </p:xfrm>
        <a:graphic>
          <a:graphicData uri="http://schemas.openxmlformats.org/drawingml/2006/table">
            <a:tbl>
              <a:tblPr firstRow="1" bandRow="1">
                <a:tableStyleId>{5C22544A-7EE6-4342-B048-85BDC9FD1C3A}</a:tableStyleId>
              </a:tblPr>
              <a:tblGrid>
                <a:gridCol w="4184664"/>
                <a:gridCol w="4948019"/>
              </a:tblGrid>
              <a:tr h="313308">
                <a:tc>
                  <a:txBody>
                    <a:bodyPr/>
                    <a:lstStyle/>
                    <a:p>
                      <a:r>
                        <a:rPr lang="en-US" sz="1400" b="1" dirty="0" smtClean="0">
                          <a:latin typeface="Trebuchet MS"/>
                        </a:rPr>
                        <a:t>FIVE COMMITMENTS</a:t>
                      </a:r>
                      <a:endParaRPr lang="en-US" sz="1400" b="1" dirty="0">
                        <a:latin typeface="Trebuchet MS"/>
                      </a:endParaRPr>
                    </a:p>
                  </a:txBody>
                  <a:tcPr marL="93992" marR="93992" marT="46996" marB="46996"/>
                </a:tc>
                <a:tc>
                  <a:txBody>
                    <a:bodyPr/>
                    <a:lstStyle/>
                    <a:p>
                      <a:r>
                        <a:rPr lang="en-US" sz="1400" dirty="0" smtClean="0">
                          <a:latin typeface="Trebuchet MS"/>
                        </a:rPr>
                        <a:t>FIVE FUNCTIONS</a:t>
                      </a:r>
                      <a:endParaRPr lang="en-US" sz="1400" dirty="0">
                        <a:latin typeface="Trebuchet MS"/>
                      </a:endParaRPr>
                    </a:p>
                  </a:txBody>
                  <a:tcPr marL="93992" marR="93992" marT="46996" marB="46996"/>
                </a:tc>
              </a:tr>
              <a:tr h="919574">
                <a:tc>
                  <a:txBody>
                    <a:bodyPr/>
                    <a:lstStyle/>
                    <a:p>
                      <a:r>
                        <a:rPr lang="en-US" sz="1400" kern="1200" baseline="0" dirty="0" smtClean="0">
                          <a:solidFill>
                            <a:schemeClr val="dk1"/>
                          </a:solidFill>
                          <a:latin typeface="Trebuchet MS"/>
                          <a:ea typeface="+mn-ea"/>
                          <a:cs typeface="+mn-cs"/>
                        </a:rPr>
                        <a:t>CLEAR AND INSPIRING VISION </a:t>
                      </a:r>
                    </a:p>
                    <a:p>
                      <a:pPr>
                        <a:buFont typeface="Arial"/>
                        <a:buChar char="•"/>
                      </a:pPr>
                      <a:r>
                        <a:rPr lang="en-US" sz="1400" kern="1200" baseline="0" dirty="0" smtClean="0">
                          <a:solidFill>
                            <a:schemeClr val="dk1"/>
                          </a:solidFill>
                          <a:latin typeface="Trebuchet MS"/>
                          <a:ea typeface="+mn-ea"/>
                          <a:cs typeface="+mn-cs"/>
                        </a:rPr>
                        <a:t> </a:t>
                      </a:r>
                      <a:r>
                        <a:rPr lang="en-US" sz="1200" kern="1200" baseline="0" dirty="0" err="1" smtClean="0">
                          <a:solidFill>
                            <a:schemeClr val="dk1"/>
                          </a:solidFill>
                          <a:latin typeface="Trebuchet MS"/>
                          <a:ea typeface="+mn-ea"/>
                          <a:cs typeface="+mn-cs"/>
                        </a:rPr>
                        <a:t>Mtt</a:t>
                      </a:r>
                      <a:r>
                        <a:rPr lang="en-US" sz="1200" kern="1200" baseline="0" dirty="0" smtClean="0">
                          <a:solidFill>
                            <a:schemeClr val="dk1"/>
                          </a:solidFill>
                          <a:latin typeface="Trebuchet MS"/>
                          <a:ea typeface="+mn-ea"/>
                          <a:cs typeface="+mn-cs"/>
                        </a:rPr>
                        <a:t>. 9:36-38; Luke 4:14-21</a:t>
                      </a:r>
                    </a:p>
                    <a:p>
                      <a:pPr>
                        <a:buFont typeface="Arial"/>
                        <a:buChar char="•"/>
                      </a:pPr>
                      <a:r>
                        <a:rPr lang="en-US" sz="1200" kern="1200" baseline="0" dirty="0" smtClean="0">
                          <a:solidFill>
                            <a:schemeClr val="dk1"/>
                          </a:solidFill>
                          <a:latin typeface="Trebuchet MS"/>
                          <a:ea typeface="+mn-ea"/>
                          <a:cs typeface="+mn-cs"/>
                        </a:rPr>
                        <a:t> Acts 1:8</a:t>
                      </a:r>
                    </a:p>
                    <a:p>
                      <a:pPr>
                        <a:buFont typeface="Arial"/>
                        <a:buChar char="•"/>
                      </a:pPr>
                      <a:r>
                        <a:rPr lang="en-US" sz="1200" kern="1200" baseline="0" dirty="0" smtClean="0">
                          <a:solidFill>
                            <a:schemeClr val="dk1"/>
                          </a:solidFill>
                          <a:latin typeface="Trebuchet MS"/>
                          <a:ea typeface="+mn-ea"/>
                          <a:cs typeface="+mn-cs"/>
                        </a:rPr>
                        <a:t> 2 Cor. 5:14-21; 2 Tim. 2:15, 22- 24; 2 Tim. 4:1-7 </a:t>
                      </a:r>
                    </a:p>
                  </a:txBody>
                  <a:tcPr marL="93992" marR="93992" marT="46996" marB="46996"/>
                </a:tc>
                <a:tc>
                  <a:txBody>
                    <a:bodyPr/>
                    <a:lstStyle/>
                    <a:p>
                      <a:r>
                        <a:rPr lang="en-US" sz="1400" kern="1200" baseline="0" dirty="0" smtClean="0">
                          <a:solidFill>
                            <a:schemeClr val="dk1"/>
                          </a:solidFill>
                          <a:latin typeface="Trebuchet MS"/>
                          <a:ea typeface="+mn-ea"/>
                          <a:cs typeface="+mn-cs"/>
                        </a:rPr>
                        <a:t>COMPELLING WITNESS </a:t>
                      </a:r>
                    </a:p>
                    <a:p>
                      <a:pPr>
                        <a:buFont typeface="Arial"/>
                        <a:buChar char="•"/>
                      </a:pPr>
                      <a:r>
                        <a:rPr lang="en-US" sz="1200" kern="1200" baseline="0" dirty="0" smtClean="0">
                          <a:solidFill>
                            <a:schemeClr val="dk1"/>
                          </a:solidFill>
                          <a:latin typeface="Trebuchet MS"/>
                          <a:ea typeface="+mn-ea"/>
                          <a:cs typeface="+mn-cs"/>
                        </a:rPr>
                        <a:t> Matt. 28:18-20; Luke 24:45-48</a:t>
                      </a:r>
                    </a:p>
                    <a:p>
                      <a:pPr>
                        <a:buFont typeface="Arial"/>
                        <a:buChar char="•"/>
                      </a:pPr>
                      <a:r>
                        <a:rPr lang="en-US" sz="1200" kern="1200" baseline="0" dirty="0" smtClean="0">
                          <a:solidFill>
                            <a:schemeClr val="dk1"/>
                          </a:solidFill>
                          <a:latin typeface="Trebuchet MS"/>
                          <a:ea typeface="+mn-ea"/>
                          <a:cs typeface="+mn-cs"/>
                        </a:rPr>
                        <a:t> Acts 5:42; Acts 10:34-43</a:t>
                      </a:r>
                    </a:p>
                    <a:p>
                      <a:pPr>
                        <a:buFont typeface="Arial"/>
                        <a:buChar char="•"/>
                      </a:pPr>
                      <a:r>
                        <a:rPr lang="en-US" sz="1200" kern="1200" baseline="0" dirty="0" smtClean="0">
                          <a:solidFill>
                            <a:schemeClr val="dk1"/>
                          </a:solidFill>
                          <a:latin typeface="Trebuchet MS"/>
                          <a:ea typeface="+mn-ea"/>
                          <a:cs typeface="+mn-cs"/>
                        </a:rPr>
                        <a:t> Rom. 10:13-15; 2 Cor. 4:5; 2 Cor. 5:20-21</a:t>
                      </a:r>
                    </a:p>
                  </a:txBody>
                  <a:tcPr marL="93992" marR="93992" marT="46996" marB="46996"/>
                </a:tc>
              </a:tr>
              <a:tr h="908592">
                <a:tc>
                  <a:txBody>
                    <a:bodyPr/>
                    <a:lstStyle/>
                    <a:p>
                      <a:r>
                        <a:rPr lang="en-US" sz="1400" kern="1200" baseline="0" dirty="0" smtClean="0">
                          <a:solidFill>
                            <a:schemeClr val="dk1"/>
                          </a:solidFill>
                          <a:latin typeface="Trebuchet MS"/>
                          <a:ea typeface="+mn-ea"/>
                          <a:cs typeface="+mn-cs"/>
                        </a:rPr>
                        <a:t>MOBILIZING LEADERSHIP </a:t>
                      </a:r>
                    </a:p>
                    <a:p>
                      <a:pPr>
                        <a:buFont typeface="Arial"/>
                        <a:buChar char="•"/>
                      </a:pPr>
                      <a:r>
                        <a:rPr lang="en-US" sz="1400" kern="1200" baseline="0" dirty="0" smtClean="0">
                          <a:solidFill>
                            <a:schemeClr val="dk1"/>
                          </a:solidFill>
                          <a:latin typeface="Trebuchet MS"/>
                          <a:ea typeface="+mn-ea"/>
                          <a:cs typeface="+mn-cs"/>
                        </a:rPr>
                        <a:t> </a:t>
                      </a:r>
                      <a:r>
                        <a:rPr lang="en-US" sz="1200" kern="1200" baseline="0" dirty="0" smtClean="0">
                          <a:solidFill>
                            <a:schemeClr val="dk1"/>
                          </a:solidFill>
                          <a:latin typeface="Trebuchet MS"/>
                          <a:ea typeface="+mn-ea"/>
                          <a:cs typeface="+mn-cs"/>
                        </a:rPr>
                        <a:t>Mark 10:42-45; John 13:1-17</a:t>
                      </a:r>
                    </a:p>
                    <a:p>
                      <a:pPr>
                        <a:buFont typeface="Arial"/>
                        <a:buChar char="•"/>
                      </a:pPr>
                      <a:r>
                        <a:rPr lang="en-US" sz="1200" kern="1200" baseline="0" dirty="0" smtClean="0">
                          <a:solidFill>
                            <a:schemeClr val="dk1"/>
                          </a:solidFill>
                          <a:latin typeface="Trebuchet MS"/>
                          <a:ea typeface="+mn-ea"/>
                          <a:cs typeface="+mn-cs"/>
                        </a:rPr>
                        <a:t> Acts 6:1-7; Acts 13:1-3; Acts 20:28-31a</a:t>
                      </a:r>
                    </a:p>
                    <a:p>
                      <a:pPr>
                        <a:buFont typeface="Arial"/>
                        <a:buChar char="•"/>
                      </a:pPr>
                      <a:r>
                        <a:rPr lang="en-US" sz="1200" kern="1200" baseline="0" dirty="0" smtClean="0">
                          <a:solidFill>
                            <a:schemeClr val="dk1"/>
                          </a:solidFill>
                          <a:latin typeface="Trebuchet MS"/>
                          <a:ea typeface="+mn-ea"/>
                          <a:cs typeface="+mn-cs"/>
                        </a:rPr>
                        <a:t> 2 Cor. 2:17; 2 Cor. 4:1-2; Eph. 4:11-13 </a:t>
                      </a:r>
                    </a:p>
                  </a:txBody>
                  <a:tcPr marL="93992" marR="93992" marT="46996" marB="46996"/>
                </a:tc>
                <a:tc>
                  <a:txBody>
                    <a:bodyPr/>
                    <a:lstStyle/>
                    <a:p>
                      <a:r>
                        <a:rPr lang="en-US" sz="1400" kern="1200" baseline="0" dirty="0" smtClean="0">
                          <a:solidFill>
                            <a:schemeClr val="dk1"/>
                          </a:solidFill>
                          <a:latin typeface="Trebuchet MS"/>
                          <a:ea typeface="+mn-ea"/>
                          <a:cs typeface="+mn-cs"/>
                        </a:rPr>
                        <a:t>COMPREHENSIVE DISCIPLESHIP </a:t>
                      </a:r>
                    </a:p>
                    <a:p>
                      <a:pPr>
                        <a:buFont typeface="Arial"/>
                        <a:buChar char="•"/>
                      </a:pPr>
                      <a:r>
                        <a:rPr lang="en-US" sz="1400" kern="1200" baseline="0" dirty="0" smtClean="0">
                          <a:solidFill>
                            <a:schemeClr val="dk1"/>
                          </a:solidFill>
                          <a:latin typeface="Trebuchet MS"/>
                          <a:ea typeface="+mn-ea"/>
                          <a:cs typeface="+mn-cs"/>
                        </a:rPr>
                        <a:t> </a:t>
                      </a:r>
                      <a:r>
                        <a:rPr lang="en-US" sz="1200" kern="1200" baseline="0" dirty="0" smtClean="0">
                          <a:solidFill>
                            <a:schemeClr val="dk1"/>
                          </a:solidFill>
                          <a:latin typeface="Trebuchet MS"/>
                          <a:ea typeface="+mn-ea"/>
                          <a:cs typeface="+mn-cs"/>
                        </a:rPr>
                        <a:t>Matt. 28:18-20 </a:t>
                      </a:r>
                    </a:p>
                    <a:p>
                      <a:pPr>
                        <a:buFont typeface="Arial"/>
                        <a:buChar char="•"/>
                      </a:pPr>
                      <a:r>
                        <a:rPr lang="en-US" sz="1200" kern="1200" baseline="0" dirty="0" smtClean="0">
                          <a:solidFill>
                            <a:schemeClr val="dk1"/>
                          </a:solidFill>
                          <a:latin typeface="Trebuchet MS"/>
                          <a:ea typeface="+mn-ea"/>
                          <a:cs typeface="+mn-cs"/>
                        </a:rPr>
                        <a:t> Acts 17:11; Acts 19:9b-10 </a:t>
                      </a:r>
                    </a:p>
                    <a:p>
                      <a:pPr>
                        <a:buFont typeface="Arial"/>
                        <a:buChar char="•"/>
                      </a:pPr>
                      <a:r>
                        <a:rPr lang="en-US" sz="1200" kern="1200" baseline="0" dirty="0" smtClean="0">
                          <a:solidFill>
                            <a:schemeClr val="dk1"/>
                          </a:solidFill>
                          <a:latin typeface="Trebuchet MS"/>
                          <a:ea typeface="+mn-ea"/>
                          <a:cs typeface="+mn-cs"/>
                        </a:rPr>
                        <a:t> 2 Tim. 2:2; Titus 2:7-8; 2 Pet. 3:18 </a:t>
                      </a:r>
                    </a:p>
                  </a:txBody>
                  <a:tcPr marL="93992" marR="93992" marT="46996" marB="46996"/>
                </a:tc>
              </a:tr>
              <a:tr h="913065">
                <a:tc>
                  <a:txBody>
                    <a:bodyPr/>
                    <a:lstStyle/>
                    <a:p>
                      <a:r>
                        <a:rPr lang="en-US" sz="1400" kern="1200" baseline="0" dirty="0" smtClean="0">
                          <a:solidFill>
                            <a:schemeClr val="dk1"/>
                          </a:solidFill>
                          <a:latin typeface="Trebuchet MS"/>
                          <a:ea typeface="+mn-ea"/>
                          <a:cs typeface="+mn-cs"/>
                        </a:rPr>
                        <a:t>MOTIVATED MINISTERING BODY </a:t>
                      </a:r>
                    </a:p>
                    <a:p>
                      <a:pPr>
                        <a:buFont typeface="Arial"/>
                        <a:buChar char="•"/>
                      </a:pPr>
                      <a:r>
                        <a:rPr lang="en-US" sz="1400" kern="1200" baseline="0" dirty="0" smtClean="0">
                          <a:solidFill>
                            <a:schemeClr val="dk1"/>
                          </a:solidFill>
                          <a:latin typeface="Trebuchet MS"/>
                          <a:ea typeface="+mn-ea"/>
                          <a:cs typeface="+mn-cs"/>
                        </a:rPr>
                        <a:t> </a:t>
                      </a:r>
                      <a:r>
                        <a:rPr lang="en-US" sz="1200" kern="1200" baseline="0" dirty="0" smtClean="0">
                          <a:solidFill>
                            <a:schemeClr val="dk1"/>
                          </a:solidFill>
                          <a:latin typeface="Trebuchet MS"/>
                          <a:ea typeface="+mn-ea"/>
                          <a:cs typeface="+mn-cs"/>
                        </a:rPr>
                        <a:t>Luke 10:1-2 </a:t>
                      </a:r>
                    </a:p>
                    <a:p>
                      <a:pPr>
                        <a:buFont typeface="Arial"/>
                        <a:buChar char="•"/>
                      </a:pPr>
                      <a:r>
                        <a:rPr lang="en-US" sz="1200" kern="1200" baseline="0" dirty="0" smtClean="0">
                          <a:solidFill>
                            <a:schemeClr val="dk1"/>
                          </a:solidFill>
                          <a:latin typeface="Trebuchet MS"/>
                          <a:ea typeface="+mn-ea"/>
                          <a:cs typeface="+mn-cs"/>
                        </a:rPr>
                        <a:t> Acts 6:1-7 </a:t>
                      </a:r>
                    </a:p>
                    <a:p>
                      <a:pPr>
                        <a:buFont typeface="Arial"/>
                        <a:buChar char="•"/>
                      </a:pPr>
                      <a:r>
                        <a:rPr lang="en-US" sz="1200" kern="1200" baseline="0" dirty="0" smtClean="0">
                          <a:solidFill>
                            <a:schemeClr val="dk1"/>
                          </a:solidFill>
                          <a:latin typeface="Trebuchet MS"/>
                          <a:ea typeface="+mn-ea"/>
                          <a:cs typeface="+mn-cs"/>
                        </a:rPr>
                        <a:t> Rom. 12:4, 6-8; Eph. 4:11-13; 1 Pet. 4:10-11 </a:t>
                      </a:r>
                    </a:p>
                  </a:txBody>
                  <a:tcPr marL="93992" marR="93992" marT="46996" marB="46996"/>
                </a:tc>
                <a:tc>
                  <a:txBody>
                    <a:bodyPr/>
                    <a:lstStyle/>
                    <a:p>
                      <a:r>
                        <a:rPr lang="en-US" sz="1400" kern="1200" baseline="0" dirty="0" smtClean="0">
                          <a:solidFill>
                            <a:schemeClr val="dk1"/>
                          </a:solidFill>
                          <a:latin typeface="Trebuchet MS"/>
                          <a:ea typeface="+mn-ea"/>
                          <a:cs typeface="+mn-cs"/>
                        </a:rPr>
                        <a:t>COMPASSIONATE SERVICE </a:t>
                      </a:r>
                    </a:p>
                    <a:p>
                      <a:pPr>
                        <a:buFont typeface="Arial"/>
                        <a:buChar char="•"/>
                      </a:pPr>
                      <a:r>
                        <a:rPr lang="en-US" sz="1200" kern="1200" baseline="0" dirty="0" smtClean="0">
                          <a:solidFill>
                            <a:schemeClr val="dk1"/>
                          </a:solidFill>
                          <a:latin typeface="Trebuchet MS"/>
                          <a:ea typeface="+mn-ea"/>
                          <a:cs typeface="+mn-cs"/>
                        </a:rPr>
                        <a:t> Matt. 6:1-4; Matt. 20:25-28; Matt. 25:31-46 </a:t>
                      </a:r>
                    </a:p>
                    <a:p>
                      <a:pPr>
                        <a:buFont typeface="Arial"/>
                        <a:buChar char="•"/>
                      </a:pPr>
                      <a:r>
                        <a:rPr lang="en-US" sz="1200" kern="1200" baseline="0" dirty="0" smtClean="0">
                          <a:solidFill>
                            <a:schemeClr val="dk1"/>
                          </a:solidFill>
                          <a:latin typeface="Trebuchet MS"/>
                          <a:ea typeface="+mn-ea"/>
                          <a:cs typeface="+mn-cs"/>
                        </a:rPr>
                        <a:t> Acts 6:1-7; Acts 20:35 </a:t>
                      </a:r>
                    </a:p>
                    <a:p>
                      <a:pPr>
                        <a:buFont typeface="Arial"/>
                        <a:buChar char="•"/>
                      </a:pPr>
                      <a:r>
                        <a:rPr lang="en-US" sz="1200" kern="1200" baseline="0" dirty="0" smtClean="0">
                          <a:solidFill>
                            <a:schemeClr val="dk1"/>
                          </a:solidFill>
                          <a:latin typeface="Trebuchet MS"/>
                          <a:ea typeface="+mn-ea"/>
                          <a:cs typeface="+mn-cs"/>
                        </a:rPr>
                        <a:t> Gal. 6:10; Heb. 13:16; James 1:22, 27; James 2:14-17 </a:t>
                      </a:r>
                    </a:p>
                  </a:txBody>
                  <a:tcPr marL="93992" marR="93992" marT="46996" marB="46996"/>
                </a:tc>
              </a:tr>
              <a:tr h="908592">
                <a:tc>
                  <a:txBody>
                    <a:bodyPr/>
                    <a:lstStyle/>
                    <a:p>
                      <a:r>
                        <a:rPr lang="en-US" sz="1400" kern="1200" baseline="0" dirty="0" smtClean="0">
                          <a:solidFill>
                            <a:schemeClr val="dk1"/>
                          </a:solidFill>
                          <a:latin typeface="Trebuchet MS"/>
                          <a:ea typeface="+mn-ea"/>
                          <a:cs typeface="+mn-cs"/>
                        </a:rPr>
                        <a:t>PROPER STEWARDSHIP OF RESOURCES </a:t>
                      </a:r>
                    </a:p>
                    <a:p>
                      <a:pPr>
                        <a:buFont typeface="Arial"/>
                        <a:buChar char="•"/>
                      </a:pPr>
                      <a:r>
                        <a:rPr lang="en-US" sz="1400" kern="1200" baseline="0" dirty="0" smtClean="0">
                          <a:solidFill>
                            <a:schemeClr val="dk1"/>
                          </a:solidFill>
                          <a:latin typeface="Trebuchet MS"/>
                          <a:ea typeface="+mn-ea"/>
                          <a:cs typeface="+mn-cs"/>
                        </a:rPr>
                        <a:t> </a:t>
                      </a:r>
                      <a:r>
                        <a:rPr lang="en-US" sz="1200" kern="1200" baseline="0" dirty="0" smtClean="0">
                          <a:solidFill>
                            <a:schemeClr val="dk1"/>
                          </a:solidFill>
                          <a:latin typeface="Trebuchet MS"/>
                          <a:ea typeface="+mn-ea"/>
                          <a:cs typeface="+mn-cs"/>
                        </a:rPr>
                        <a:t>Luke 19:11-26 </a:t>
                      </a:r>
                    </a:p>
                    <a:p>
                      <a:pPr>
                        <a:buFont typeface="Arial"/>
                        <a:buChar char="•"/>
                      </a:pPr>
                      <a:r>
                        <a:rPr lang="en-US" sz="1200" kern="1200" baseline="0" dirty="0" smtClean="0">
                          <a:solidFill>
                            <a:schemeClr val="dk1"/>
                          </a:solidFill>
                          <a:latin typeface="Trebuchet MS"/>
                          <a:ea typeface="+mn-ea"/>
                          <a:cs typeface="+mn-cs"/>
                        </a:rPr>
                        <a:t> Acts 2:44-46; Acts 4:32-35 </a:t>
                      </a:r>
                    </a:p>
                    <a:p>
                      <a:pPr>
                        <a:buFont typeface="Arial"/>
                        <a:buChar char="•"/>
                      </a:pPr>
                      <a:r>
                        <a:rPr lang="en-US" sz="1200" kern="1200" baseline="0" dirty="0" smtClean="0">
                          <a:solidFill>
                            <a:schemeClr val="dk1"/>
                          </a:solidFill>
                          <a:latin typeface="Trebuchet MS"/>
                          <a:ea typeface="+mn-ea"/>
                          <a:cs typeface="+mn-cs"/>
                        </a:rPr>
                        <a:t> 1 Cor. 4:2; 2 Cor. 8:1-7 </a:t>
                      </a:r>
                    </a:p>
                  </a:txBody>
                  <a:tcPr marL="93992" marR="93992" marT="46996" marB="46996"/>
                </a:tc>
                <a:tc>
                  <a:txBody>
                    <a:bodyPr/>
                    <a:lstStyle/>
                    <a:p>
                      <a:r>
                        <a:rPr lang="en-US" sz="1400" kern="1200" baseline="0" dirty="0" smtClean="0">
                          <a:solidFill>
                            <a:schemeClr val="dk1"/>
                          </a:solidFill>
                          <a:latin typeface="Trebuchet MS"/>
                          <a:ea typeface="+mn-ea"/>
                          <a:cs typeface="+mn-cs"/>
                        </a:rPr>
                        <a:t>CARING AND WELCOMING COMMUNITY </a:t>
                      </a:r>
                    </a:p>
                    <a:p>
                      <a:pPr>
                        <a:buFont typeface="Arial"/>
                        <a:buChar char="•"/>
                      </a:pPr>
                      <a:r>
                        <a:rPr lang="en-US" sz="1200" kern="1200" baseline="0" dirty="0" smtClean="0">
                          <a:solidFill>
                            <a:schemeClr val="dk1"/>
                          </a:solidFill>
                          <a:latin typeface="Trebuchet MS"/>
                          <a:ea typeface="+mn-ea"/>
                          <a:cs typeface="+mn-cs"/>
                        </a:rPr>
                        <a:t> John 17:20-23 </a:t>
                      </a:r>
                    </a:p>
                    <a:p>
                      <a:pPr>
                        <a:buFont typeface="Arial"/>
                        <a:buChar char="•"/>
                      </a:pPr>
                      <a:r>
                        <a:rPr lang="en-US" sz="1200" kern="1200" baseline="0" dirty="0" smtClean="0">
                          <a:solidFill>
                            <a:schemeClr val="dk1"/>
                          </a:solidFill>
                          <a:latin typeface="Trebuchet MS"/>
                          <a:ea typeface="+mn-ea"/>
                          <a:cs typeface="+mn-cs"/>
                        </a:rPr>
                        <a:t> Acts 2:42, 44 </a:t>
                      </a:r>
                    </a:p>
                    <a:p>
                      <a:pPr>
                        <a:buFont typeface="Arial"/>
                        <a:buChar char="•"/>
                      </a:pPr>
                      <a:r>
                        <a:rPr lang="en-US" sz="1200" kern="1200" baseline="0" dirty="0" smtClean="0">
                          <a:solidFill>
                            <a:schemeClr val="dk1"/>
                          </a:solidFill>
                          <a:latin typeface="Trebuchet MS"/>
                          <a:ea typeface="+mn-ea"/>
                          <a:cs typeface="+mn-cs"/>
                        </a:rPr>
                        <a:t> 1 Cor. 12:25b-26; Gal. 6:1-2; Eph. 4:32; Heb 10:24-25; 1 John 1:7 </a:t>
                      </a:r>
                    </a:p>
                  </a:txBody>
                  <a:tcPr marL="93992" marR="93992" marT="46996" marB="46996"/>
                </a:tc>
              </a:tr>
              <a:tr h="908592">
                <a:tc>
                  <a:txBody>
                    <a:bodyPr/>
                    <a:lstStyle/>
                    <a:p>
                      <a:r>
                        <a:rPr lang="en-US" sz="1400" kern="1200" baseline="0" dirty="0" smtClean="0">
                          <a:solidFill>
                            <a:schemeClr val="dk1"/>
                          </a:solidFill>
                          <a:latin typeface="Trebuchet MS"/>
                          <a:ea typeface="+mn-ea"/>
                          <a:cs typeface="+mn-cs"/>
                        </a:rPr>
                        <a:t>INTEGRATION OF TEXT AND CONTEXT </a:t>
                      </a:r>
                    </a:p>
                    <a:p>
                      <a:pPr>
                        <a:buFont typeface="Arial"/>
                        <a:buChar char="•"/>
                      </a:pPr>
                      <a:r>
                        <a:rPr lang="en-US" sz="1400" kern="1200" baseline="0" dirty="0" smtClean="0">
                          <a:solidFill>
                            <a:schemeClr val="dk1"/>
                          </a:solidFill>
                          <a:latin typeface="Trebuchet MS"/>
                          <a:ea typeface="+mn-ea"/>
                          <a:cs typeface="+mn-cs"/>
                        </a:rPr>
                        <a:t> </a:t>
                      </a:r>
                      <a:r>
                        <a:rPr lang="en-US" sz="1200" kern="1200" baseline="0" dirty="0" smtClean="0">
                          <a:solidFill>
                            <a:schemeClr val="dk1"/>
                          </a:solidFill>
                          <a:latin typeface="Trebuchet MS"/>
                          <a:ea typeface="+mn-ea"/>
                          <a:cs typeface="+mn-cs"/>
                        </a:rPr>
                        <a:t>John 1:14 </a:t>
                      </a:r>
                    </a:p>
                    <a:p>
                      <a:pPr>
                        <a:buFont typeface="Arial"/>
                        <a:buChar char="•"/>
                      </a:pPr>
                      <a:r>
                        <a:rPr lang="en-US" sz="1200" kern="1200" baseline="0" dirty="0" smtClean="0">
                          <a:solidFill>
                            <a:schemeClr val="dk1"/>
                          </a:solidFill>
                          <a:latin typeface="Trebuchet MS"/>
                          <a:ea typeface="+mn-ea"/>
                          <a:cs typeface="+mn-cs"/>
                        </a:rPr>
                        <a:t> Acts 17:18-28 </a:t>
                      </a:r>
                    </a:p>
                    <a:p>
                      <a:pPr>
                        <a:buFont typeface="Arial"/>
                        <a:buChar char="•"/>
                      </a:pPr>
                      <a:r>
                        <a:rPr lang="en-US" sz="1200" kern="1200" baseline="0" dirty="0" smtClean="0">
                          <a:solidFill>
                            <a:schemeClr val="dk1"/>
                          </a:solidFill>
                          <a:latin typeface="Trebuchet MS"/>
                          <a:ea typeface="+mn-ea"/>
                          <a:cs typeface="+mn-cs"/>
                        </a:rPr>
                        <a:t> 1 Cor. 9:19-23 </a:t>
                      </a:r>
                      <a:endParaRPr lang="en-US" sz="1400" kern="1200" baseline="0" dirty="0" smtClean="0">
                        <a:solidFill>
                          <a:schemeClr val="dk1"/>
                        </a:solidFill>
                        <a:latin typeface="Trebuchet MS"/>
                        <a:ea typeface="+mn-ea"/>
                        <a:cs typeface="+mn-cs"/>
                      </a:endParaRPr>
                    </a:p>
                  </a:txBody>
                  <a:tcPr marL="93992" marR="93992" marT="46996" marB="46996"/>
                </a:tc>
                <a:tc>
                  <a:txBody>
                    <a:bodyPr/>
                    <a:lstStyle/>
                    <a:p>
                      <a:r>
                        <a:rPr lang="en-US" sz="1400" kern="1200" baseline="0" dirty="0" smtClean="0">
                          <a:solidFill>
                            <a:schemeClr val="dk1"/>
                          </a:solidFill>
                          <a:latin typeface="Trebuchet MS"/>
                          <a:ea typeface="+mn-ea"/>
                          <a:cs typeface="+mn-cs"/>
                        </a:rPr>
                        <a:t>DYNAMIC WORSHIP AND PRAYER </a:t>
                      </a:r>
                    </a:p>
                    <a:p>
                      <a:pPr>
                        <a:buFont typeface="Arial"/>
                        <a:buChar char="•"/>
                      </a:pPr>
                      <a:r>
                        <a:rPr lang="en-US" sz="1400" kern="1200" baseline="0" dirty="0" smtClean="0">
                          <a:solidFill>
                            <a:schemeClr val="dk1"/>
                          </a:solidFill>
                          <a:latin typeface="Trebuchet MS"/>
                          <a:ea typeface="+mn-ea"/>
                          <a:cs typeface="+mn-cs"/>
                        </a:rPr>
                        <a:t> </a:t>
                      </a:r>
                      <a:r>
                        <a:rPr lang="en-US" sz="1200" kern="1200" baseline="0" dirty="0" smtClean="0">
                          <a:solidFill>
                            <a:schemeClr val="dk1"/>
                          </a:solidFill>
                          <a:latin typeface="Trebuchet MS"/>
                          <a:ea typeface="+mn-ea"/>
                          <a:cs typeface="+mn-cs"/>
                        </a:rPr>
                        <a:t>Matt. 28:8-9; Luke 24:50-52; John 4:19-26 </a:t>
                      </a:r>
                    </a:p>
                    <a:p>
                      <a:pPr>
                        <a:buFont typeface="Arial"/>
                        <a:buChar char="•"/>
                      </a:pPr>
                      <a:r>
                        <a:rPr lang="en-US" sz="1200" kern="1200" baseline="0" dirty="0" smtClean="0">
                          <a:solidFill>
                            <a:schemeClr val="dk1"/>
                          </a:solidFill>
                          <a:latin typeface="Trebuchet MS"/>
                          <a:ea typeface="+mn-ea"/>
                          <a:cs typeface="+mn-cs"/>
                        </a:rPr>
                        <a:t> Acts 13:2 </a:t>
                      </a:r>
                    </a:p>
                    <a:p>
                      <a:pPr>
                        <a:buFont typeface="Arial"/>
                        <a:buChar char="•"/>
                      </a:pPr>
                      <a:r>
                        <a:rPr lang="en-US" sz="1200" kern="1200" baseline="0" dirty="0" smtClean="0">
                          <a:solidFill>
                            <a:schemeClr val="dk1"/>
                          </a:solidFill>
                          <a:latin typeface="Trebuchet MS"/>
                          <a:ea typeface="+mn-ea"/>
                          <a:cs typeface="+mn-cs"/>
                        </a:rPr>
                        <a:t> Heb. 12:28-29; Rev. 5:9-14	</a:t>
                      </a:r>
                    </a:p>
                  </a:txBody>
                  <a:tcPr marL="93992" marR="93992" marT="46996" marB="46996"/>
                </a:tc>
              </a:tr>
            </a:tbl>
          </a:graphicData>
        </a:graphic>
      </p:graphicFrame>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linds(horizont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PHC_PowerpointTemplate1-03.jpg"/>
          <p:cNvPicPr>
            <a:picLocks noChangeAspect="1"/>
          </p:cNvPicPr>
          <p:nvPr/>
        </p:nvPicPr>
        <p:blipFill>
          <a:blip r:embed="rId2"/>
          <a:stretch>
            <a:fillRect/>
          </a:stretch>
        </p:blipFill>
        <p:spPr>
          <a:xfrm>
            <a:off x="0" y="0"/>
            <a:ext cx="9144000" cy="6858000"/>
          </a:xfrm>
          <a:prstGeom prst="rect">
            <a:avLst/>
          </a:prstGeom>
        </p:spPr>
      </p:pic>
      <p:sp>
        <p:nvSpPr>
          <p:cNvPr id="2" name="Title 1"/>
          <p:cNvSpPr>
            <a:spLocks noGrp="1"/>
          </p:cNvSpPr>
          <p:nvPr>
            <p:ph type="title"/>
          </p:nvPr>
        </p:nvSpPr>
        <p:spPr>
          <a:xfrm>
            <a:off x="457200" y="749629"/>
            <a:ext cx="8229600" cy="721927"/>
          </a:xfrm>
        </p:spPr>
        <p:txBody>
          <a:bodyPr>
            <a:normAutofit fontScale="90000"/>
          </a:bodyPr>
          <a:lstStyle/>
          <a:p>
            <a:pPr algn="l"/>
            <a:r>
              <a:rPr lang="en-US" dirty="0">
                <a:solidFill>
                  <a:schemeClr val="bg1"/>
                </a:solidFill>
              </a:rPr>
              <a:t>A Clear and Inspiring Vision</a:t>
            </a:r>
            <a:br>
              <a:rPr lang="en-US" dirty="0">
                <a:solidFill>
                  <a:schemeClr val="bg1"/>
                </a:solidFill>
              </a:rPr>
            </a:br>
            <a:endParaRPr lang="en-US" dirty="0">
              <a:solidFill>
                <a:schemeClr val="bg1"/>
              </a:solidFill>
            </a:endParaRPr>
          </a:p>
        </p:txBody>
      </p:sp>
      <p:sp>
        <p:nvSpPr>
          <p:cNvPr id="3" name="Content Placeholder 2"/>
          <p:cNvSpPr>
            <a:spLocks noGrp="1"/>
          </p:cNvSpPr>
          <p:nvPr>
            <p:ph idx="1"/>
          </p:nvPr>
        </p:nvSpPr>
        <p:spPr>
          <a:xfrm>
            <a:off x="3721982" y="1600200"/>
            <a:ext cx="4770778" cy="4661404"/>
          </a:xfrm>
        </p:spPr>
        <p:txBody>
          <a:bodyPr/>
          <a:lstStyle/>
          <a:p>
            <a:pPr lvl="0"/>
            <a:r>
              <a:rPr lang="en-US" dirty="0"/>
              <a:t>A mental picture of a preferred future</a:t>
            </a:r>
          </a:p>
          <a:p>
            <a:r>
              <a:rPr lang="en-US" dirty="0"/>
              <a:t>God’s vision</a:t>
            </a:r>
          </a:p>
          <a:p>
            <a:r>
              <a:rPr lang="en-US" dirty="0"/>
              <a:t>Must be held by the group</a:t>
            </a:r>
          </a:p>
          <a:p>
            <a:endParaRPr lang="en-US" dirty="0"/>
          </a:p>
        </p:txBody>
      </p:sp>
      <p:pic>
        <p:nvPicPr>
          <p:cNvPr id="6" name="Picture 5" descr="Ecuador4_0053_edit.jpg"/>
          <p:cNvPicPr>
            <a:picLocks noChangeAspect="1"/>
          </p:cNvPicPr>
          <p:nvPr/>
        </p:nvPicPr>
        <p:blipFill>
          <a:blip r:embed="rId3"/>
          <a:stretch>
            <a:fillRect/>
          </a:stretch>
        </p:blipFill>
        <p:spPr>
          <a:xfrm>
            <a:off x="1" y="1471556"/>
            <a:ext cx="3418317" cy="4788304"/>
          </a:xfrm>
          <a:prstGeom prst="rect">
            <a:avLst/>
          </a:prstGeom>
        </p:spPr>
      </p:pic>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PHC_PowerpointTemplate1-03.jpg"/>
          <p:cNvPicPr>
            <a:picLocks noChangeAspect="1"/>
          </p:cNvPicPr>
          <p:nvPr/>
        </p:nvPicPr>
        <p:blipFill>
          <a:blip r:embed="rId2"/>
          <a:stretch>
            <a:fillRect/>
          </a:stretch>
        </p:blipFill>
        <p:spPr>
          <a:xfrm>
            <a:off x="0" y="0"/>
            <a:ext cx="9144000" cy="6858000"/>
          </a:xfrm>
          <a:prstGeom prst="rect">
            <a:avLst/>
          </a:prstGeom>
        </p:spPr>
      </p:pic>
      <p:sp>
        <p:nvSpPr>
          <p:cNvPr id="2" name="Title 1"/>
          <p:cNvSpPr>
            <a:spLocks noGrp="1"/>
          </p:cNvSpPr>
          <p:nvPr>
            <p:ph type="title"/>
          </p:nvPr>
        </p:nvSpPr>
        <p:spPr/>
        <p:txBody>
          <a:bodyPr>
            <a:noAutofit/>
          </a:bodyPr>
          <a:lstStyle/>
          <a:p>
            <a:pPr algn="l"/>
            <a:r>
              <a:rPr lang="en-US" sz="3100" dirty="0">
                <a:solidFill>
                  <a:schemeClr val="bg1"/>
                </a:solidFill>
              </a:rPr>
              <a:t>Three Key Ingredients in </a:t>
            </a:r>
            <a:r>
              <a:rPr lang="en-US" sz="3100" dirty="0" smtClean="0">
                <a:solidFill>
                  <a:schemeClr val="bg1"/>
                </a:solidFill>
              </a:rPr>
              <a:t>Clarifying </a:t>
            </a:r>
            <a:r>
              <a:rPr lang="en-US" sz="3100" dirty="0">
                <a:solidFill>
                  <a:schemeClr val="bg1"/>
                </a:solidFill>
              </a:rPr>
              <a:t>the Vision</a:t>
            </a:r>
          </a:p>
        </p:txBody>
      </p:sp>
      <p:pic>
        <p:nvPicPr>
          <p:cNvPr id="8" name="Content Placeholder 7" descr="Screen Shot 2014-11-25 at 2.47.05 PM.png"/>
          <p:cNvPicPr>
            <a:picLocks noGrp="1" noChangeAspect="1"/>
          </p:cNvPicPr>
          <p:nvPr>
            <p:ph idx="1"/>
          </p:nvPr>
        </p:nvPicPr>
        <p:blipFill>
          <a:blip r:embed="rId3"/>
          <a:srcRect l="-30496" r="-30496"/>
          <a:stretch>
            <a:fillRect/>
          </a:stretch>
        </p:blipFill>
        <p:spPr>
          <a:xfrm>
            <a:off x="457200" y="1714847"/>
            <a:ext cx="8229600" cy="4525963"/>
          </a:xfrm>
        </p:spPr>
      </p:pic>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blinds(horizontal)">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PHC_PowerpointTemplate1-03.jpg"/>
          <p:cNvPicPr>
            <a:picLocks noChangeAspect="1"/>
          </p:cNvPicPr>
          <p:nvPr/>
        </p:nvPicPr>
        <p:blipFill>
          <a:blip r:embed="rId2"/>
          <a:stretch>
            <a:fillRect/>
          </a:stretch>
        </p:blipFill>
        <p:spPr>
          <a:xfrm>
            <a:off x="0" y="0"/>
            <a:ext cx="9144000" cy="6858000"/>
          </a:xfrm>
          <a:prstGeom prst="rect">
            <a:avLst/>
          </a:prstGeom>
        </p:spPr>
      </p:pic>
      <p:sp>
        <p:nvSpPr>
          <p:cNvPr id="2" name="Title 1"/>
          <p:cNvSpPr>
            <a:spLocks noGrp="1"/>
          </p:cNvSpPr>
          <p:nvPr>
            <p:ph type="title"/>
          </p:nvPr>
        </p:nvSpPr>
        <p:spPr/>
        <p:txBody>
          <a:bodyPr>
            <a:normAutofit/>
          </a:bodyPr>
          <a:lstStyle/>
          <a:p>
            <a:r>
              <a:rPr lang="en-US" dirty="0">
                <a:solidFill>
                  <a:schemeClr val="bg1"/>
                </a:solidFill>
              </a:rPr>
              <a:t>Eight Key</a:t>
            </a:r>
            <a:r>
              <a:rPr lang="en-US" dirty="0" smtClean="0">
                <a:solidFill>
                  <a:schemeClr val="bg1"/>
                </a:solidFill>
              </a:rPr>
              <a:t> Elements </a:t>
            </a:r>
            <a:r>
              <a:rPr lang="en-US" dirty="0">
                <a:solidFill>
                  <a:schemeClr val="bg1"/>
                </a:solidFill>
              </a:rPr>
              <a:t>of a Vision</a:t>
            </a:r>
          </a:p>
        </p:txBody>
      </p:sp>
      <p:sp>
        <p:nvSpPr>
          <p:cNvPr id="3" name="Content Placeholder 2"/>
          <p:cNvSpPr>
            <a:spLocks noGrp="1"/>
          </p:cNvSpPr>
          <p:nvPr>
            <p:ph idx="1"/>
          </p:nvPr>
        </p:nvSpPr>
        <p:spPr>
          <a:xfrm>
            <a:off x="457200" y="1238621"/>
            <a:ext cx="8229600" cy="4525963"/>
          </a:xfrm>
        </p:spPr>
        <p:txBody>
          <a:bodyPr>
            <a:normAutofit fontScale="85000" lnSpcReduction="20000"/>
          </a:bodyPr>
          <a:lstStyle/>
          <a:p>
            <a:pPr>
              <a:buNone/>
            </a:pPr>
            <a:endParaRPr lang="en-US" dirty="0" smtClean="0"/>
          </a:p>
          <a:p>
            <a:r>
              <a:rPr lang="en-US" dirty="0" smtClean="0"/>
              <a:t>It projects a clear framework of an ideal future. </a:t>
            </a:r>
          </a:p>
          <a:p>
            <a:r>
              <a:rPr lang="en-US" dirty="0" smtClean="0"/>
              <a:t>It focuses on the future through God’s eyes and provides direction. </a:t>
            </a:r>
          </a:p>
          <a:p>
            <a:r>
              <a:rPr lang="en-US" dirty="0" smtClean="0"/>
              <a:t>It is based on the redemptive purposes of God. </a:t>
            </a:r>
          </a:p>
          <a:p>
            <a:r>
              <a:rPr lang="en-US" dirty="0" smtClean="0"/>
              <a:t>It does not conform to the status quo. </a:t>
            </a:r>
          </a:p>
          <a:p>
            <a:r>
              <a:rPr lang="en-US" dirty="0" smtClean="0"/>
              <a:t>It requires faith. It is ambitious, yet realistic. </a:t>
            </a:r>
          </a:p>
          <a:p>
            <a:r>
              <a:rPr lang="en-US" dirty="0" smtClean="0"/>
              <a:t>It communicates clearly to others. </a:t>
            </a:r>
          </a:p>
          <a:p>
            <a:r>
              <a:rPr lang="en-US" dirty="0" smtClean="0"/>
              <a:t>It motivates people to act. It provides a sense of urgency. </a:t>
            </a:r>
          </a:p>
          <a:p>
            <a:r>
              <a:rPr lang="en-US" dirty="0" smtClean="0"/>
              <a:t>It is a shared vision. </a:t>
            </a:r>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1314</TotalTime>
  <Words>726</Words>
  <Application>Microsoft Macintosh PowerPoint</Application>
  <PresentationFormat>On-screen Show (4:3)</PresentationFormat>
  <Paragraphs>102</Paragraphs>
  <Slides>16</Slides>
  <Notes>0</Notes>
  <HiddenSlides>0</HiddenSlides>
  <MMClips>0</MMClips>
  <ScaleCrop>false</ScaleCrop>
  <HeadingPairs>
    <vt:vector size="4" baseType="variant">
      <vt:variant>
        <vt:lpstr>Theme</vt:lpstr>
      </vt:variant>
      <vt:variant>
        <vt:i4>1</vt:i4>
      </vt:variant>
      <vt:variant>
        <vt:lpstr>Slide Titles</vt:lpstr>
      </vt:variant>
      <vt:variant>
        <vt:i4>16</vt:i4>
      </vt:variant>
    </vt:vector>
  </HeadingPairs>
  <TitlesOfParts>
    <vt:vector size="17" baseType="lpstr">
      <vt:lpstr>Office Theme</vt:lpstr>
      <vt:lpstr>PowerPoint Presentation</vt:lpstr>
      <vt:lpstr>PowerPoint Presentation</vt:lpstr>
      <vt:lpstr>Five Commitments of a Healthy Church</vt:lpstr>
      <vt:lpstr>The Redemptive Reign of God   through the Church in Mission</vt:lpstr>
      <vt:lpstr>PowerPoint Presentation</vt:lpstr>
      <vt:lpstr>Biblical Cases for the Commitments and Functions</vt:lpstr>
      <vt:lpstr>A Clear and Inspiring Vision </vt:lpstr>
      <vt:lpstr>Three Key Ingredients in Clarifying the Vision</vt:lpstr>
      <vt:lpstr>Eight Key Elements of a Vision</vt:lpstr>
      <vt:lpstr>Vision: Steps</vt:lpstr>
      <vt:lpstr>Mobilizing Leadership</vt:lpstr>
      <vt:lpstr>Mobilizing Leadership, continued</vt:lpstr>
      <vt:lpstr>Motivated Ministry Body </vt:lpstr>
      <vt:lpstr>Proper Stewardship of Resources</vt:lpstr>
      <vt:lpstr>Text and Context</vt:lpstr>
      <vt:lpstr>PowerPoint Presentation</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Libby Dykstra</dc:creator>
  <cp:lastModifiedBy>Carla L</cp:lastModifiedBy>
  <cp:revision>27</cp:revision>
  <dcterms:created xsi:type="dcterms:W3CDTF">2014-12-11T19:34:56Z</dcterms:created>
  <dcterms:modified xsi:type="dcterms:W3CDTF">2015-01-22T19:44:36Z</dcterms:modified>
</cp:coreProperties>
</file>