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21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1DC5AD-BF3C-3049-9AEB-5C0AD270C23E}" type="datetimeFigureOut">
              <a:rPr lang="en-US" smtClean="0"/>
              <a:t>2/11/19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17760E-5C42-894D-B1AB-7A75AC466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562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2-3 days</a:t>
            </a:r>
          </a:p>
          <a:p>
            <a:pPr lvl="0"/>
            <a:r>
              <a:rPr lang="en-US" dirty="0" smtClean="0"/>
              <a:t>Simulations</a:t>
            </a:r>
          </a:p>
          <a:p>
            <a:pPr lvl="0"/>
            <a:r>
              <a:rPr lang="en-US" dirty="0" smtClean="0"/>
              <a:t>Real-time observations instead of past experience (behavioral interview)</a:t>
            </a:r>
          </a:p>
          <a:p>
            <a:pPr lvl="0"/>
            <a:r>
              <a:rPr lang="en-US" dirty="0" smtClean="0"/>
              <a:t>Intensive, fast-paced</a:t>
            </a:r>
          </a:p>
          <a:p>
            <a:pPr lvl="0"/>
            <a:r>
              <a:rPr lang="en-US" dirty="0" smtClean="0"/>
              <a:t>Observation while candidate is under pressure to see what he/she really does</a:t>
            </a:r>
          </a:p>
          <a:p>
            <a:pPr lvl="0"/>
            <a:r>
              <a:rPr lang="en-US" dirty="0" smtClean="0"/>
              <a:t>Observation of his/her interaction with others</a:t>
            </a:r>
          </a:p>
          <a:p>
            <a:pPr lvl="0"/>
            <a:r>
              <a:rPr lang="en-US" dirty="0" smtClean="0"/>
              <a:t>Additional tools</a:t>
            </a:r>
          </a:p>
          <a:p>
            <a:r>
              <a:rPr lang="en-US" dirty="0" err="1" smtClean="0"/>
              <a:t>DiSC</a:t>
            </a:r>
            <a:endParaRPr lang="en-US" dirty="0" smtClean="0"/>
          </a:p>
          <a:p>
            <a:r>
              <a:rPr lang="en-US" dirty="0" smtClean="0"/>
              <a:t>Gift assessment</a:t>
            </a:r>
          </a:p>
          <a:p>
            <a:pPr lvl="0"/>
            <a:r>
              <a:rPr lang="en-US" dirty="0" smtClean="0"/>
              <a:t>Quantifiable scoring of activities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7760E-5C42-894D-B1AB-7A75AC466047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D8423-A2B4-E443-99AB-042F463566BB}" type="datetimeFigureOut">
              <a:rPr lang="en-US" smtClean="0"/>
              <a:pPr/>
              <a:t>2/11/19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79EC-9093-F741-9485-F56905D54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D8423-A2B4-E443-99AB-042F463566BB}" type="datetimeFigureOut">
              <a:rPr lang="en-US" smtClean="0"/>
              <a:pPr/>
              <a:t>2/11/19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79EC-9093-F741-9485-F56905D54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D8423-A2B4-E443-99AB-042F463566BB}" type="datetimeFigureOut">
              <a:rPr lang="en-US" smtClean="0"/>
              <a:pPr/>
              <a:t>2/11/19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79EC-9093-F741-9485-F56905D54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D8423-A2B4-E443-99AB-042F463566BB}" type="datetimeFigureOut">
              <a:rPr lang="en-US" smtClean="0"/>
              <a:pPr/>
              <a:t>2/11/19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79EC-9093-F741-9485-F56905D54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D8423-A2B4-E443-99AB-042F463566BB}" type="datetimeFigureOut">
              <a:rPr lang="en-US" smtClean="0"/>
              <a:pPr/>
              <a:t>2/11/19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79EC-9093-F741-9485-F56905D54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D8423-A2B4-E443-99AB-042F463566BB}" type="datetimeFigureOut">
              <a:rPr lang="en-US" smtClean="0"/>
              <a:pPr/>
              <a:t>2/11/19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79EC-9093-F741-9485-F56905D54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D8423-A2B4-E443-99AB-042F463566BB}" type="datetimeFigureOut">
              <a:rPr lang="en-US" smtClean="0"/>
              <a:pPr/>
              <a:t>2/11/19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79EC-9093-F741-9485-F56905D54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D8423-A2B4-E443-99AB-042F463566BB}" type="datetimeFigureOut">
              <a:rPr lang="en-US" smtClean="0"/>
              <a:pPr/>
              <a:t>2/11/19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79EC-9093-F741-9485-F56905D54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D8423-A2B4-E443-99AB-042F463566BB}" type="datetimeFigureOut">
              <a:rPr lang="en-US" smtClean="0"/>
              <a:pPr/>
              <a:t>2/11/19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79EC-9093-F741-9485-F56905D54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D8423-A2B4-E443-99AB-042F463566BB}" type="datetimeFigureOut">
              <a:rPr lang="en-US" smtClean="0"/>
              <a:pPr/>
              <a:t>2/11/19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79EC-9093-F741-9485-F56905D54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D8423-A2B4-E443-99AB-042F463566BB}" type="datetimeFigureOut">
              <a:rPr lang="en-US" smtClean="0"/>
              <a:pPr/>
              <a:t>2/11/19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79EC-9093-F741-9485-F56905D548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rebuchet MS"/>
              </a:defRPr>
            </a:lvl1pPr>
          </a:lstStyle>
          <a:p>
            <a:fld id="{001D8423-A2B4-E443-99AB-042F463566BB}" type="datetimeFigureOut">
              <a:rPr lang="en-US" smtClean="0"/>
              <a:pPr/>
              <a:t>2/11/19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rebuchet MS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rebuchet MS"/>
              </a:defRPr>
            </a:lvl1pPr>
          </a:lstStyle>
          <a:p>
            <a:fld id="{33D679EC-9093-F741-9485-F56905D548C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rebuchet MS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Trebuchet MS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Trebuchet MS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Trebuchet MS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Trebuchet MS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Trebuchet MS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PHC_PowerpointTemplate1-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en-US" dirty="0" smtClean="0"/>
              <a:t>10. Flexibility</a:t>
            </a:r>
            <a:endParaRPr lang="en-US" dirty="0"/>
          </a:p>
          <a:p>
            <a:pPr lvl="1"/>
            <a:r>
              <a:rPr lang="en-US" dirty="0"/>
              <a:t>Ebb and flow</a:t>
            </a:r>
          </a:p>
          <a:p>
            <a:pPr lvl="1"/>
            <a:r>
              <a:rPr lang="en-US" dirty="0"/>
              <a:t>“Man proposes, God disposes”</a:t>
            </a:r>
          </a:p>
          <a:p>
            <a:pPr lvl="1"/>
            <a:r>
              <a:rPr lang="en-US" dirty="0"/>
              <a:t>Work with and not against others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0">
              <a:buNone/>
            </a:pPr>
            <a:r>
              <a:rPr lang="en-US" dirty="0" smtClean="0"/>
              <a:t>11. Maintains </a:t>
            </a:r>
            <a:r>
              <a:rPr lang="en-US" dirty="0"/>
              <a:t>unity</a:t>
            </a:r>
          </a:p>
          <a:p>
            <a:pPr lvl="1"/>
            <a:r>
              <a:rPr lang="en-US" dirty="0"/>
              <a:t>Different gifts for different people</a:t>
            </a:r>
          </a:p>
          <a:p>
            <a:pPr lvl="1"/>
            <a:r>
              <a:rPr lang="en-US" dirty="0"/>
              <a:t>1 Corinthians 12; Romans 12:4</a:t>
            </a:r>
          </a:p>
          <a:p>
            <a:pPr lvl="1"/>
            <a:r>
              <a:rPr lang="en-US" dirty="0"/>
              <a:t>Different functions</a:t>
            </a:r>
          </a:p>
          <a:p>
            <a:pPr lvl="1"/>
            <a:r>
              <a:rPr lang="en-US" dirty="0"/>
              <a:t>One body, many parts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13 Characteristics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560516"/>
            <a:ext cx="8637190" cy="4701081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dirty="0" smtClean="0"/>
              <a:t>12. Adaptable</a:t>
            </a:r>
          </a:p>
          <a:p>
            <a:pPr lvl="1"/>
            <a:r>
              <a:rPr lang="en-US" dirty="0" smtClean="0"/>
              <a:t>Animal world</a:t>
            </a:r>
          </a:p>
          <a:p>
            <a:pPr lvl="1"/>
            <a:r>
              <a:rPr lang="en-US" dirty="0" smtClean="0"/>
              <a:t>Romans and Greeks</a:t>
            </a:r>
          </a:p>
          <a:p>
            <a:pPr lvl="1"/>
            <a:r>
              <a:rPr lang="en-US" dirty="0" smtClean="0"/>
              <a:t>Learn language &amp; customs</a:t>
            </a:r>
          </a:p>
          <a:p>
            <a:pPr lvl="0">
              <a:buNone/>
            </a:pPr>
            <a:r>
              <a:rPr lang="en-US" dirty="0" smtClean="0"/>
              <a:t>13. Lives out his/her faith</a:t>
            </a:r>
          </a:p>
          <a:p>
            <a:pPr lvl="1"/>
            <a:r>
              <a:rPr lang="en-US" dirty="0" smtClean="0"/>
              <a:t>Philippians 1:6</a:t>
            </a:r>
          </a:p>
          <a:p>
            <a:pPr lvl="1"/>
            <a:r>
              <a:rPr lang="en-US" dirty="0" smtClean="0"/>
              <a:t>God produces fruit</a:t>
            </a:r>
          </a:p>
          <a:p>
            <a:pPr lvl="1"/>
            <a:r>
              <a:rPr lang="en-US" dirty="0" smtClean="0"/>
              <a:t>Our task is to be faithful to the call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13 Characteristics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83770"/>
            <a:ext cx="8229600" cy="73307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Comparing with other lists</a:t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Peter Wagner</a:t>
            </a:r>
            <a:endParaRPr lang="en-US" dirty="0"/>
          </a:p>
          <a:p>
            <a:pPr lvl="0"/>
            <a:r>
              <a:rPr lang="en-US" dirty="0" smtClean="0"/>
              <a:t>Ed </a:t>
            </a:r>
            <a:r>
              <a:rPr lang="en-US" dirty="0" err="1" smtClean="0"/>
              <a:t>Stetzer</a:t>
            </a:r>
            <a:endParaRPr lang="en-US" dirty="0"/>
          </a:p>
          <a:p>
            <a:pPr lvl="0"/>
            <a:r>
              <a:rPr lang="en-US" dirty="0" smtClean="0"/>
              <a:t>Daniel Sánchez</a:t>
            </a:r>
            <a:endParaRPr lang="en-US" dirty="0"/>
          </a:p>
          <a:p>
            <a:pPr lvl="0"/>
            <a:r>
              <a:rPr lang="en-US" dirty="0"/>
              <a:t>Redeemer Presbyterian</a:t>
            </a:r>
          </a:p>
          <a:p>
            <a:pPr lvl="0"/>
            <a:r>
              <a:rPr lang="en-US" dirty="0"/>
              <a:t>Stanley Wood</a:t>
            </a:r>
          </a:p>
          <a:p>
            <a:pPr lvl="0"/>
            <a:r>
              <a:rPr lang="en-US" dirty="0" smtClean="0"/>
              <a:t>Aubrey Malphurs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Tools to Evaluate Candidates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2758" y="1600200"/>
            <a:ext cx="4107544" cy="4660050"/>
          </a:xfrm>
        </p:spPr>
        <p:txBody>
          <a:bodyPr/>
          <a:lstStyle/>
          <a:p>
            <a:pPr>
              <a:buNone/>
            </a:pPr>
            <a:r>
              <a:rPr lang="en-US" sz="2400" dirty="0"/>
              <a:t>Using the 13 Characteristics to assess</a:t>
            </a:r>
            <a:r>
              <a:rPr lang="en-US" sz="2400" dirty="0" smtClean="0"/>
              <a:t>:</a:t>
            </a:r>
          </a:p>
          <a:p>
            <a:pPr lvl="1"/>
            <a:r>
              <a:rPr lang="en-US" sz="2400" dirty="0"/>
              <a:t>Behavioral Interview</a:t>
            </a:r>
          </a:p>
          <a:p>
            <a:pPr lvl="1"/>
            <a:r>
              <a:rPr lang="en-US" sz="2400" dirty="0"/>
              <a:t>Assessment Center</a:t>
            </a:r>
          </a:p>
        </p:txBody>
      </p:sp>
      <p:pic>
        <p:nvPicPr>
          <p:cNvPr id="6" name="Picture 5" descr="Peru_005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48191"/>
            <a:ext cx="4464723" cy="49152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32611"/>
            <a:ext cx="8229600" cy="739566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Behavioral Interview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“Church planters who have gone through a Ridley assessment interview lead churches that are larger in attendance than those who do not…. A new church is more likely to fail when it is started by a planter who has not been assessed. All other factors being equal, an assessment assures the selection of better church planters with a higher likelihood of success.” </a:t>
            </a:r>
            <a:r>
              <a:rPr lang="en-US" dirty="0" err="1"/>
              <a:t>Stetzer</a:t>
            </a:r>
            <a:r>
              <a:rPr lang="en-US" dirty="0"/>
              <a:t>, </a:t>
            </a:r>
            <a:r>
              <a:rPr lang="en-US" i="1" dirty="0"/>
              <a:t>Planting New Churches in a Postmodern Age</a:t>
            </a:r>
            <a:r>
              <a:rPr lang="en-US" dirty="0"/>
              <a:t> </a:t>
            </a:r>
          </a:p>
          <a:p>
            <a:r>
              <a:rPr lang="en-US" dirty="0"/>
              <a:t>3 to 5-hour interview</a:t>
            </a:r>
          </a:p>
          <a:p>
            <a:r>
              <a:rPr lang="en-US" dirty="0"/>
              <a:t>Behavioral questions</a:t>
            </a:r>
          </a:p>
          <a:p>
            <a:pPr lvl="0"/>
            <a:r>
              <a:rPr lang="en-US" dirty="0"/>
              <a:t>“Tell me a time when you….” (past experience)</a:t>
            </a:r>
          </a:p>
          <a:p>
            <a:pPr lvl="0"/>
            <a:r>
              <a:rPr lang="en-US" dirty="0"/>
              <a:t>Behavior in and outside of ministry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Assessment Center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dirty="0"/>
              <a:t>2-3 days</a:t>
            </a:r>
          </a:p>
          <a:p>
            <a:pPr lvl="0"/>
            <a:r>
              <a:rPr lang="en-US" dirty="0"/>
              <a:t>Simulations</a:t>
            </a:r>
            <a:endParaRPr lang="en-US" dirty="0" smtClean="0"/>
          </a:p>
          <a:p>
            <a:pPr lvl="0"/>
            <a:r>
              <a:rPr lang="en-US" dirty="0" smtClean="0"/>
              <a:t>Behavioral interview</a:t>
            </a:r>
          </a:p>
          <a:p>
            <a:pPr lvl="0"/>
            <a:r>
              <a:rPr lang="en-US" dirty="0"/>
              <a:t>Intensive, fast-paced</a:t>
            </a:r>
          </a:p>
          <a:p>
            <a:pPr lvl="0"/>
            <a:r>
              <a:rPr lang="en-US" dirty="0" smtClean="0"/>
              <a:t>Observation under pressure</a:t>
            </a:r>
          </a:p>
          <a:p>
            <a:pPr lvl="0"/>
            <a:r>
              <a:rPr lang="en-US" dirty="0"/>
              <a:t>Observation of his/her interaction with others</a:t>
            </a:r>
          </a:p>
          <a:p>
            <a:pPr lvl="0"/>
            <a:r>
              <a:rPr lang="en-US" dirty="0"/>
              <a:t>Additional tools</a:t>
            </a:r>
          </a:p>
          <a:p>
            <a:r>
              <a:rPr lang="en-US" dirty="0" err="1"/>
              <a:t>DiSC</a:t>
            </a:r>
            <a:endParaRPr lang="en-US" dirty="0"/>
          </a:p>
          <a:p>
            <a:r>
              <a:rPr lang="en-US" dirty="0"/>
              <a:t>Gift assessment</a:t>
            </a:r>
          </a:p>
          <a:p>
            <a:pPr lvl="0"/>
            <a:r>
              <a:rPr lang="en-US" dirty="0"/>
              <a:t>Quantifiable scoring of activities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Assessment Center, 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/>
              <a:t>Elements in the </a:t>
            </a:r>
            <a:r>
              <a:rPr lang="en-US" dirty="0" smtClean="0"/>
              <a:t>Assessment Center</a:t>
            </a:r>
            <a:endParaRPr lang="en-US" dirty="0"/>
          </a:p>
          <a:p>
            <a:pPr lvl="0"/>
            <a:r>
              <a:rPr lang="en-US" dirty="0"/>
              <a:t>Survival exercise</a:t>
            </a:r>
          </a:p>
          <a:p>
            <a:pPr lvl="0"/>
            <a:r>
              <a:rPr lang="en-US" dirty="0"/>
              <a:t>Demographic investigation</a:t>
            </a:r>
          </a:p>
          <a:p>
            <a:pPr lvl="0"/>
            <a:r>
              <a:rPr lang="en-US" dirty="0"/>
              <a:t>Vision casting exercise</a:t>
            </a:r>
          </a:p>
          <a:p>
            <a:pPr lvl="0"/>
            <a:r>
              <a:rPr lang="en-US" dirty="0"/>
              <a:t>Strategy design</a:t>
            </a:r>
          </a:p>
          <a:p>
            <a:pPr lvl="0"/>
            <a:r>
              <a:rPr lang="en-US" dirty="0"/>
              <a:t>Conflict resolution</a:t>
            </a:r>
          </a:p>
          <a:p>
            <a:pPr lvl="0"/>
            <a:r>
              <a:rPr lang="en-US" dirty="0"/>
              <a:t>Gospel presentation</a:t>
            </a:r>
          </a:p>
          <a:p>
            <a:pPr lvl="0"/>
            <a:r>
              <a:rPr lang="en-US" dirty="0"/>
              <a:t>Grand Opening message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Role of Formal Institutions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206" y="1636991"/>
            <a:ext cx="4709042" cy="4621965"/>
          </a:xfrm>
        </p:spPr>
        <p:txBody>
          <a:bodyPr>
            <a:normAutofit/>
          </a:bodyPr>
          <a:lstStyle/>
          <a:p>
            <a:pPr lvl="0"/>
            <a:r>
              <a:rPr lang="en-US" sz="2800" dirty="0"/>
              <a:t>Academic preparation combined with practicum</a:t>
            </a:r>
          </a:p>
          <a:p>
            <a:pPr lvl="0"/>
            <a:r>
              <a:rPr lang="en-US" sz="2800" dirty="0"/>
              <a:t>Study/Practice/Reflection model</a:t>
            </a:r>
          </a:p>
          <a:p>
            <a:pPr lvl="0"/>
            <a:r>
              <a:rPr lang="en-US" sz="2800" dirty="0"/>
              <a:t>Adult learners and “teachable moments”</a:t>
            </a:r>
          </a:p>
        </p:txBody>
      </p:sp>
      <p:pic>
        <p:nvPicPr>
          <p:cNvPr id="8" name="Picture 7" descr="Peru2_0134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59020"/>
            <a:ext cx="4028836" cy="48999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700" dirty="0">
                <a:solidFill>
                  <a:schemeClr val="bg1"/>
                </a:solidFill>
              </a:rPr>
              <a:t>Role of </a:t>
            </a:r>
            <a:r>
              <a:rPr lang="en-US" sz="3700" dirty="0" smtClean="0">
                <a:solidFill>
                  <a:schemeClr val="bg1"/>
                </a:solidFill>
              </a:rPr>
              <a:t>Non-formal </a:t>
            </a:r>
            <a:r>
              <a:rPr lang="en-US" sz="3700" dirty="0">
                <a:solidFill>
                  <a:schemeClr val="bg1"/>
                </a:solidFill>
              </a:rPr>
              <a:t>Teaching/Learning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TEE </a:t>
            </a:r>
          </a:p>
          <a:p>
            <a:pPr lvl="0"/>
            <a:r>
              <a:rPr lang="en-US" dirty="0"/>
              <a:t>Church Planter Retreats (</a:t>
            </a:r>
            <a:r>
              <a:rPr lang="en-US" dirty="0" err="1"/>
              <a:t>Bootcamps</a:t>
            </a:r>
            <a:r>
              <a:rPr lang="en-US" dirty="0"/>
              <a:t>)</a:t>
            </a:r>
          </a:p>
          <a:p>
            <a:pPr lvl="0"/>
            <a:r>
              <a:rPr lang="en-US" dirty="0"/>
              <a:t>Modular training</a:t>
            </a:r>
          </a:p>
          <a:p>
            <a:pPr lvl="0"/>
            <a:r>
              <a:rPr lang="en-US" dirty="0"/>
              <a:t>Mentor/coaching of church planters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HC_Powerpoint_Chapter6-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Who Should Plant Churches?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0720" y="1600200"/>
            <a:ext cx="3982720" cy="4668520"/>
          </a:xfrm>
        </p:spPr>
        <p:txBody>
          <a:bodyPr/>
          <a:lstStyle/>
          <a:p>
            <a:pPr>
              <a:buNone/>
            </a:pPr>
            <a:r>
              <a:rPr lang="en-US" dirty="0"/>
              <a:t>Charles </a:t>
            </a:r>
            <a:r>
              <a:rPr lang="en-US" dirty="0" smtClean="0"/>
              <a:t>Ridley</a:t>
            </a:r>
          </a:p>
          <a:p>
            <a:pPr lvl="0"/>
            <a:r>
              <a:rPr lang="en-US" dirty="0"/>
              <a:t>13 </a:t>
            </a:r>
            <a:r>
              <a:rPr lang="en-US" dirty="0" smtClean="0"/>
              <a:t>Characteristics</a:t>
            </a:r>
          </a:p>
          <a:p>
            <a:pPr lvl="1"/>
            <a:r>
              <a:rPr lang="en-US" dirty="0" smtClean="0"/>
              <a:t>Indispensable</a:t>
            </a:r>
            <a:endParaRPr lang="en-US" dirty="0"/>
          </a:p>
          <a:p>
            <a:pPr lvl="1"/>
            <a:r>
              <a:rPr lang="en-US" dirty="0" smtClean="0"/>
              <a:t>Non</a:t>
            </a:r>
            <a:r>
              <a:rPr lang="en-US" dirty="0"/>
              <a:t>-</a:t>
            </a:r>
            <a:r>
              <a:rPr lang="en-US" dirty="0" smtClean="0"/>
              <a:t>negotiable</a:t>
            </a:r>
          </a:p>
          <a:p>
            <a:pPr lvl="1"/>
            <a:r>
              <a:rPr lang="en-US" dirty="0" smtClean="0"/>
              <a:t>Essential</a:t>
            </a:r>
            <a:endParaRPr lang="en-US" dirty="0"/>
          </a:p>
        </p:txBody>
      </p:sp>
      <p:pic>
        <p:nvPicPr>
          <p:cNvPr id="6" name="Picture 5" descr="Guadalajara1_0085edit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55027"/>
            <a:ext cx="4277360" cy="49104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13 Characteristics</a:t>
            </a:r>
          </a:p>
        </p:txBody>
      </p:sp>
      <p:pic>
        <p:nvPicPr>
          <p:cNvPr id="5" name="Picture 4" descr="SuccessfulChurchPlanter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1643" y="1387874"/>
            <a:ext cx="4853715" cy="48537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2479" y="1600200"/>
            <a:ext cx="4541521" cy="4668520"/>
          </a:xfrm>
        </p:spPr>
        <p:txBody>
          <a:bodyPr>
            <a:normAutofit/>
          </a:bodyPr>
          <a:lstStyle/>
          <a:p>
            <a:pPr marL="514350" lvl="0" indent="-514350">
              <a:buAutoNum type="arabicPeriod"/>
            </a:pPr>
            <a:r>
              <a:rPr lang="en-US" dirty="0" smtClean="0"/>
              <a:t>Vision capacity</a:t>
            </a:r>
          </a:p>
          <a:p>
            <a:pPr lvl="1"/>
            <a:r>
              <a:rPr lang="en-US" dirty="0" smtClean="0"/>
              <a:t>God-given vision</a:t>
            </a:r>
          </a:p>
          <a:p>
            <a:pPr marL="514350" lvl="0" indent="-514350">
              <a:buAutoNum type="arabicPeriod" startAt="2"/>
            </a:pPr>
            <a:r>
              <a:rPr lang="en-US" dirty="0" smtClean="0"/>
              <a:t>Personal motivation</a:t>
            </a:r>
          </a:p>
          <a:p>
            <a:pPr lvl="1"/>
            <a:r>
              <a:rPr lang="en-US" dirty="0" smtClean="0"/>
              <a:t>Self-discipline</a:t>
            </a:r>
          </a:p>
          <a:p>
            <a:pPr lvl="1"/>
            <a:r>
              <a:rPr lang="en-US" dirty="0" smtClean="0"/>
              <a:t>Planter’s responsibility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13 Characteristics</a:t>
            </a:r>
          </a:p>
        </p:txBody>
      </p:sp>
      <p:pic>
        <p:nvPicPr>
          <p:cNvPr id="7" name="Picture 6" descr="Ecuador_0177_edit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56678"/>
            <a:ext cx="4267200" cy="49158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en-US" dirty="0" smtClean="0"/>
              <a:t>3.		Inclusive </a:t>
            </a:r>
            <a:r>
              <a:rPr lang="en-US" dirty="0"/>
              <a:t>in ministry</a:t>
            </a:r>
          </a:p>
          <a:p>
            <a:pPr lvl="1"/>
            <a:r>
              <a:rPr lang="en-US" dirty="0"/>
              <a:t>Creating a sense of responsibility (ownership)</a:t>
            </a:r>
          </a:p>
          <a:p>
            <a:pPr lvl="1"/>
            <a:r>
              <a:rPr lang="en-US" dirty="0"/>
              <a:t>Delegation</a:t>
            </a:r>
          </a:p>
          <a:p>
            <a:pPr lvl="1"/>
            <a:r>
              <a:rPr lang="en-US" dirty="0"/>
              <a:t>No “lone rangers”</a:t>
            </a:r>
          </a:p>
          <a:p>
            <a:pPr lvl="1"/>
            <a:r>
              <a:rPr lang="en-US" dirty="0"/>
              <a:t>Ecclesiastes 4:9-12</a:t>
            </a:r>
            <a:endParaRPr lang="en-US" dirty="0" smtClean="0"/>
          </a:p>
          <a:p>
            <a:endParaRPr lang="en-US" dirty="0" smtClean="0"/>
          </a:p>
          <a:p>
            <a:pPr lvl="0">
              <a:buNone/>
            </a:pPr>
            <a:r>
              <a:rPr lang="en-US" dirty="0" smtClean="0"/>
              <a:t>4.		Outreach </a:t>
            </a:r>
            <a:r>
              <a:rPr lang="en-US" dirty="0"/>
              <a:t>to nonbelievers</a:t>
            </a:r>
          </a:p>
          <a:p>
            <a:pPr lvl="1"/>
            <a:r>
              <a:rPr lang="en-US" dirty="0"/>
              <a:t>Go to the lost</a:t>
            </a:r>
          </a:p>
          <a:p>
            <a:pPr lvl="1"/>
            <a:r>
              <a:rPr lang="en-US" dirty="0"/>
              <a:t>Main focus is evangelism</a:t>
            </a:r>
          </a:p>
          <a:p>
            <a:pPr lvl="1"/>
            <a:r>
              <a:rPr lang="en-US" dirty="0"/>
              <a:t>60-80% of time spent in relationship building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13 Characteristics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31307" y="1580358"/>
            <a:ext cx="5198921" cy="4679893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en-US" dirty="0" smtClean="0"/>
              <a:t>5. Spousal Support</a:t>
            </a:r>
          </a:p>
          <a:p>
            <a:pPr lvl="1"/>
            <a:r>
              <a:rPr lang="en-US" dirty="0" smtClean="0"/>
              <a:t>One battle or two battles?</a:t>
            </a:r>
          </a:p>
          <a:p>
            <a:pPr lvl="1"/>
            <a:r>
              <a:rPr lang="en-US" dirty="0" smtClean="0"/>
              <a:t>Case study</a:t>
            </a:r>
          </a:p>
          <a:p>
            <a:pPr>
              <a:buNone/>
            </a:pPr>
            <a:endParaRPr lang="en-US" dirty="0" smtClean="0"/>
          </a:p>
          <a:p>
            <a:pPr lvl="0">
              <a:buNone/>
            </a:pPr>
            <a:r>
              <a:rPr lang="en-US" dirty="0" smtClean="0"/>
              <a:t>6. Relationship building capacity</a:t>
            </a:r>
          </a:p>
          <a:p>
            <a:pPr lvl="1"/>
            <a:r>
              <a:rPr lang="en-US" dirty="0" smtClean="0"/>
              <a:t>Sociable</a:t>
            </a:r>
          </a:p>
          <a:p>
            <a:pPr lvl="1"/>
            <a:r>
              <a:rPr lang="en-US" dirty="0" smtClean="0"/>
              <a:t>Inviting</a:t>
            </a:r>
          </a:p>
          <a:p>
            <a:pPr lvl="1"/>
            <a:r>
              <a:rPr lang="en-US" dirty="0" smtClean="0"/>
              <a:t>Taking time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13 Characteristics</a:t>
            </a:r>
          </a:p>
        </p:txBody>
      </p:sp>
      <p:pic>
        <p:nvPicPr>
          <p:cNvPr id="7" name="Picture 6" descr="Ecuador_0394_edi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805" y="1358111"/>
            <a:ext cx="3268095" cy="4902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None/>
            </a:pPr>
            <a:r>
              <a:rPr lang="en-US" dirty="0" smtClean="0"/>
              <a:t>7.	Dedicated </a:t>
            </a:r>
            <a:r>
              <a:rPr lang="en-US" dirty="0"/>
              <a:t>to growing the church</a:t>
            </a:r>
          </a:p>
          <a:p>
            <a:pPr lvl="1"/>
            <a:r>
              <a:rPr lang="en-US" dirty="0"/>
              <a:t>Spiritual growth</a:t>
            </a:r>
          </a:p>
          <a:p>
            <a:pPr lvl="1"/>
            <a:r>
              <a:rPr lang="en-US" dirty="0"/>
              <a:t>Organic growth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Mims </a:t>
            </a:r>
            <a:r>
              <a:rPr lang="en-US" dirty="0"/>
              <a:t>and Martinez</a:t>
            </a:r>
          </a:p>
          <a:p>
            <a:pPr lvl="1"/>
            <a:r>
              <a:rPr lang="en-US" dirty="0"/>
              <a:t>Evangelism</a:t>
            </a:r>
          </a:p>
          <a:p>
            <a:pPr lvl="1"/>
            <a:r>
              <a:rPr lang="en-US" dirty="0"/>
              <a:t>Discipleship</a:t>
            </a:r>
          </a:p>
          <a:p>
            <a:pPr lvl="1"/>
            <a:r>
              <a:rPr lang="en-US" dirty="0"/>
              <a:t>Ministry</a:t>
            </a:r>
          </a:p>
          <a:p>
            <a:pPr lvl="1"/>
            <a:r>
              <a:rPr lang="en-US" dirty="0"/>
              <a:t>Friendship</a:t>
            </a:r>
          </a:p>
          <a:p>
            <a:pPr lvl="1"/>
            <a:r>
              <a:rPr lang="en-US" dirty="0"/>
              <a:t>Worship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13 Characteristics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HC_PowerpointTemplate1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None/>
            </a:pPr>
            <a:r>
              <a:rPr lang="en-US" dirty="0" smtClean="0"/>
              <a:t>8.	Responsive </a:t>
            </a:r>
            <a:r>
              <a:rPr lang="en-US" dirty="0"/>
              <a:t>to the community</a:t>
            </a:r>
          </a:p>
          <a:p>
            <a:pPr lvl="1"/>
            <a:r>
              <a:rPr lang="en-US" dirty="0"/>
              <a:t>Jesus’ example</a:t>
            </a:r>
          </a:p>
          <a:p>
            <a:pPr lvl="1"/>
            <a:r>
              <a:rPr lang="en-US" dirty="0"/>
              <a:t>Mission Statement</a:t>
            </a:r>
          </a:p>
          <a:p>
            <a:pPr lvl="1"/>
            <a:r>
              <a:rPr lang="en-US" dirty="0"/>
              <a:t>Good testimony via </a:t>
            </a:r>
            <a:r>
              <a:rPr lang="en-US" dirty="0" smtClean="0"/>
              <a:t>word </a:t>
            </a:r>
            <a:r>
              <a:rPr lang="en-US" dirty="0"/>
              <a:t>and deed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 lvl="0">
              <a:buNone/>
            </a:pPr>
            <a:r>
              <a:rPr lang="en-US" dirty="0" smtClean="0"/>
              <a:t>9.	Use of others’ gifts</a:t>
            </a:r>
          </a:p>
          <a:p>
            <a:pPr lvl="1"/>
            <a:r>
              <a:rPr lang="en-US" dirty="0" smtClean="0"/>
              <a:t>Encourages </a:t>
            </a:r>
            <a:r>
              <a:rPr lang="en-US" dirty="0"/>
              <a:t>others</a:t>
            </a:r>
          </a:p>
          <a:p>
            <a:pPr lvl="1"/>
            <a:r>
              <a:rPr lang="en-US" dirty="0"/>
              <a:t>Not a pastor-centric model</a:t>
            </a:r>
          </a:p>
          <a:p>
            <a:pPr lvl="1"/>
            <a:r>
              <a:rPr lang="en-US" dirty="0"/>
              <a:t>Training of emerging leaders essential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13 Characteristics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 bldLvl="2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446</Words>
  <Application>Microsoft Macintosh PowerPoint</Application>
  <PresentationFormat>On-screen Show (4:3)</PresentationFormat>
  <Paragraphs>130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Who Should Plant Churches?</vt:lpstr>
      <vt:lpstr>13 Characteristics</vt:lpstr>
      <vt:lpstr>13 Characteristics</vt:lpstr>
      <vt:lpstr>13 Characteristics</vt:lpstr>
      <vt:lpstr>13 Characteristics</vt:lpstr>
      <vt:lpstr>13 Characteristics</vt:lpstr>
      <vt:lpstr>13 Characteristics</vt:lpstr>
      <vt:lpstr>13 Characteristics</vt:lpstr>
      <vt:lpstr>13 Characteristics</vt:lpstr>
      <vt:lpstr>Comparing with other lists </vt:lpstr>
      <vt:lpstr>Tools to Evaluate Candidates</vt:lpstr>
      <vt:lpstr>Behavioral Interview </vt:lpstr>
      <vt:lpstr>Assessment Center</vt:lpstr>
      <vt:lpstr>Assessment Center, continued</vt:lpstr>
      <vt:lpstr>Role of Formal Institutions</vt:lpstr>
      <vt:lpstr>Role of Non-formal Teaching/Learning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Libby Dykstra</dc:creator>
  <cp:lastModifiedBy>Carla L</cp:lastModifiedBy>
  <cp:revision>21</cp:revision>
  <dcterms:created xsi:type="dcterms:W3CDTF">2014-12-11T17:42:00Z</dcterms:created>
  <dcterms:modified xsi:type="dcterms:W3CDTF">2019-02-11T19:36:09Z</dcterms:modified>
</cp:coreProperties>
</file>