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0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CADA-3E88-9C48-8B26-7658A1A47928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9EAC3-3B5B-9D40-A063-A9745B5C4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B525CADA-3E88-9C48-8B26-7658A1A47928}" type="datetimeFigureOut">
              <a:rPr lang="en-US" smtClean="0"/>
              <a:pPr/>
              <a:t>2/11/19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E309EAC3-3B5B-9D40-A063-A9745B5C4A3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6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dirty="0" smtClean="0"/>
              <a:t>H.  Mystical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Francis of Assisi</a:t>
            </a:r>
          </a:p>
          <a:p>
            <a:pPr lvl="1"/>
            <a:r>
              <a:rPr lang="en-US" dirty="0"/>
              <a:t>Raymond Lull</a:t>
            </a:r>
          </a:p>
          <a:p>
            <a:pPr lvl="1"/>
            <a:r>
              <a:rPr lang="en-US" dirty="0"/>
              <a:t>Cisneros, Teresa of Avila</a:t>
            </a:r>
          </a:p>
          <a:p>
            <a:pPr lvl="1"/>
            <a:r>
              <a:rPr lang="en-US" dirty="0"/>
              <a:t>John of the Cross</a:t>
            </a:r>
          </a:p>
          <a:p>
            <a:pPr lvl="1"/>
            <a:r>
              <a:rPr lang="en-US" dirty="0"/>
              <a:t>Loyal and the Jesuits</a:t>
            </a:r>
          </a:p>
          <a:p>
            <a:pPr lvl="1"/>
            <a:r>
              <a:rPr lang="en-US" dirty="0"/>
              <a:t>Engagement with the world</a:t>
            </a:r>
          </a:p>
          <a:p>
            <a:pPr lvl="1"/>
            <a:r>
              <a:rPr lang="en-US" dirty="0"/>
              <a:t>Spiritual Exercises</a:t>
            </a:r>
          </a:p>
          <a:p>
            <a:pPr lvl="1"/>
            <a:r>
              <a:rPr lang="en-US" dirty="0" err="1"/>
              <a:t>Sadhu</a:t>
            </a:r>
            <a:r>
              <a:rPr lang="en-US" dirty="0"/>
              <a:t> </a:t>
            </a:r>
            <a:r>
              <a:rPr lang="en-US" dirty="0" err="1"/>
              <a:t>Sundar</a:t>
            </a:r>
            <a:r>
              <a:rPr lang="en-US" dirty="0"/>
              <a:t> Singh</a:t>
            </a:r>
          </a:p>
          <a:p>
            <a:pPr lvl="1"/>
            <a:r>
              <a:rPr lang="en-US" dirty="0" err="1"/>
              <a:t>Kimbangu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92088" cy="4525963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dirty="0" smtClean="0"/>
              <a:t>I. 	</a:t>
            </a:r>
            <a:r>
              <a:rPr lang="en-US" dirty="0" err="1" smtClean="0"/>
              <a:t>Kerygmatic</a:t>
            </a:r>
            <a:r>
              <a:rPr lang="en-US" dirty="0" smtClean="0"/>
              <a:t>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Birth of the new age in the West</a:t>
            </a:r>
          </a:p>
          <a:p>
            <a:pPr lvl="1"/>
            <a:r>
              <a:rPr lang="en-US" dirty="0"/>
              <a:t>Knowledge of the classics</a:t>
            </a:r>
          </a:p>
          <a:p>
            <a:pPr lvl="1"/>
            <a:r>
              <a:rPr lang="en-US" dirty="0"/>
              <a:t>Increased commerce between East and West</a:t>
            </a:r>
          </a:p>
          <a:p>
            <a:pPr lvl="1"/>
            <a:r>
              <a:rPr lang="en-US" dirty="0"/>
              <a:t>Religious crusades</a:t>
            </a:r>
          </a:p>
          <a:p>
            <a:pPr lvl="1"/>
            <a:r>
              <a:rPr lang="en-US" dirty="0"/>
              <a:t>A new worldview</a:t>
            </a:r>
          </a:p>
          <a:p>
            <a:pPr lvl="1"/>
            <a:r>
              <a:rPr lang="en-US" dirty="0"/>
              <a:t>Exploration of Africa and the New World</a:t>
            </a:r>
          </a:p>
          <a:p>
            <a:pPr lvl="1"/>
            <a:r>
              <a:rPr lang="en-US" dirty="0"/>
              <a:t>Invention of the printing press with movable type</a:t>
            </a:r>
          </a:p>
          <a:p>
            <a:pPr lvl="1"/>
            <a:r>
              <a:rPr lang="en-US" dirty="0"/>
              <a:t>Breakdown of papal supremacy</a:t>
            </a:r>
          </a:p>
          <a:p>
            <a:pPr lvl="1"/>
            <a:r>
              <a:rPr lang="en-US" dirty="0"/>
              <a:t>Rise of nationalism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697"/>
            <a:ext cx="8229600" cy="810119"/>
          </a:xfrm>
        </p:spPr>
        <p:txBody>
          <a:bodyPr>
            <a:noAutofit/>
          </a:bodyPr>
          <a:lstStyle/>
          <a:p>
            <a:pPr algn="l"/>
            <a:r>
              <a:rPr lang="en-US" dirty="0" err="1">
                <a:solidFill>
                  <a:schemeClr val="bg1"/>
                </a:solidFill>
              </a:rPr>
              <a:t>Kerygmatic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Model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Kerygma</a:t>
            </a:r>
            <a:r>
              <a:rPr lang="en-US" dirty="0"/>
              <a:t>: the announcement of the gospel</a:t>
            </a:r>
          </a:p>
          <a:p>
            <a:pPr>
              <a:buNone/>
            </a:pPr>
            <a:r>
              <a:rPr lang="en-US" dirty="0"/>
              <a:t>Reformation and mission</a:t>
            </a:r>
          </a:p>
          <a:p>
            <a:pPr lvl="1"/>
            <a:r>
              <a:rPr lang="en-US" dirty="0"/>
              <a:t>Calvin</a:t>
            </a:r>
          </a:p>
          <a:p>
            <a:pPr lvl="1"/>
            <a:r>
              <a:rPr lang="en-US" dirty="0" err="1"/>
              <a:t>Voetius</a:t>
            </a:r>
            <a:endParaRPr lang="en-US" dirty="0"/>
          </a:p>
          <a:p>
            <a:pPr lvl="1"/>
            <a:r>
              <a:rPr lang="en-US" i="1" dirty="0" err="1"/>
              <a:t>Missio</a:t>
            </a:r>
            <a:r>
              <a:rPr lang="en-US" i="1" dirty="0"/>
              <a:t> Dei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0521" y="1600200"/>
            <a:ext cx="4938376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J.  </a:t>
            </a:r>
            <a:r>
              <a:rPr lang="en-US" dirty="0" err="1" smtClean="0"/>
              <a:t>Pietist</a:t>
            </a:r>
            <a:r>
              <a:rPr lang="en-US" dirty="0" smtClean="0"/>
              <a:t>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“Further </a:t>
            </a:r>
            <a:r>
              <a:rPr lang="en-US" dirty="0" smtClean="0"/>
              <a:t>Reformation” </a:t>
            </a:r>
            <a:r>
              <a:rPr lang="en-US" dirty="0"/>
              <a:t>movement</a:t>
            </a:r>
          </a:p>
          <a:p>
            <a:pPr lvl="1"/>
            <a:r>
              <a:rPr lang="en-US" dirty="0"/>
              <a:t>Count Zinzendorf and the Moravian </a:t>
            </a:r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413295"/>
            <a:ext cx="710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“Moravians.” </a:t>
            </a:r>
            <a:r>
              <a:rPr lang="en-US" sz="1200" i="1" dirty="0" smtClean="0"/>
              <a:t>Sunbury: A History. </a:t>
            </a:r>
            <a:r>
              <a:rPr lang="en-US" sz="1200" dirty="0" smtClean="0"/>
              <a:t>2014. </a:t>
            </a:r>
            <a:r>
              <a:rPr lang="en-US" sz="1200" dirty="0" err="1" smtClean="0"/>
              <a:t>http://www.departments.bucknell.edu/environmental_center/sunbury/website/Moravians.shtml</a:t>
            </a:r>
            <a:endParaRPr lang="en-US" sz="1200" dirty="0"/>
          </a:p>
        </p:txBody>
      </p:sp>
      <p:pic>
        <p:nvPicPr>
          <p:cNvPr id="8" name="Picture 7" descr="Moravia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8958"/>
            <a:ext cx="3747486" cy="493090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09" y="823843"/>
            <a:ext cx="8229600" cy="730746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K.	 Imperial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“Royal patronage”</a:t>
            </a:r>
          </a:p>
          <a:p>
            <a:pPr lvl="1"/>
            <a:r>
              <a:rPr lang="en-US" dirty="0"/>
              <a:t>Line of Demarcation</a:t>
            </a:r>
          </a:p>
          <a:p>
            <a:pPr lvl="1"/>
            <a:r>
              <a:rPr lang="en-US" dirty="0"/>
              <a:t>Dominicans, Franciscans, Jesuits, Augustinians</a:t>
            </a:r>
          </a:p>
          <a:p>
            <a:pPr lvl="1"/>
            <a:r>
              <a:rPr lang="en-US" dirty="0"/>
              <a:t>“secular” and “regular” </a:t>
            </a:r>
            <a:r>
              <a:rPr lang="en-US" dirty="0" smtClean="0"/>
              <a:t>priests	</a:t>
            </a:r>
          </a:p>
          <a:p>
            <a:pPr lvl="1"/>
            <a:r>
              <a:rPr lang="en-US" dirty="0" err="1"/>
              <a:t>Bartolom</a:t>
            </a:r>
            <a:r>
              <a:rPr lang="es-ES" dirty="0"/>
              <a:t>é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Casas</a:t>
            </a:r>
            <a:r>
              <a:rPr lang="en-US" dirty="0"/>
              <a:t> as “Apostle to the Indians”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L.	 Cultural </a:t>
            </a:r>
            <a:r>
              <a:rPr lang="en-US" dirty="0"/>
              <a:t>Adaptation model</a:t>
            </a:r>
          </a:p>
          <a:p>
            <a:pPr lvl="1"/>
            <a:r>
              <a:rPr lang="en-US" dirty="0"/>
              <a:t>Jesuits and accommodation</a:t>
            </a:r>
          </a:p>
          <a:p>
            <a:pPr lvl="1"/>
            <a:r>
              <a:rPr lang="en-US" dirty="0"/>
              <a:t>Francis Xavier</a:t>
            </a:r>
          </a:p>
          <a:p>
            <a:pPr lvl="1"/>
            <a:r>
              <a:rPr lang="en-US" dirty="0" err="1"/>
              <a:t>Matteo</a:t>
            </a:r>
            <a:r>
              <a:rPr lang="en-US" dirty="0"/>
              <a:t> Ricci</a:t>
            </a:r>
          </a:p>
          <a:p>
            <a:pPr lvl="1"/>
            <a:r>
              <a:rPr lang="en-US" dirty="0" err="1"/>
              <a:t>Nobili</a:t>
            </a:r>
            <a:endParaRPr lang="en-US" dirty="0"/>
          </a:p>
          <a:p>
            <a:pPr lvl="1"/>
            <a:r>
              <a:rPr lang="en-US" dirty="0"/>
              <a:t>Rife between pope and emperor (China)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9043"/>
            <a:ext cx="8229600" cy="774842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M.	 Colonial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Priests and soldiers</a:t>
            </a:r>
          </a:p>
          <a:p>
            <a:pPr lvl="1"/>
            <a:r>
              <a:rPr lang="en-US" dirty="0" smtClean="0"/>
              <a:t>Paternalism in </a:t>
            </a:r>
            <a:r>
              <a:rPr lang="en-US" dirty="0"/>
              <a:t>Paraguay</a:t>
            </a:r>
          </a:p>
          <a:p>
            <a:pPr lvl="1"/>
            <a:r>
              <a:rPr lang="en-US" dirty="0"/>
              <a:t>East and West Indies Companies</a:t>
            </a:r>
          </a:p>
          <a:p>
            <a:pPr lvl="1"/>
            <a:r>
              <a:rPr lang="en-US" dirty="0"/>
              <a:t>David Livingstone</a:t>
            </a:r>
          </a:p>
          <a:p>
            <a:pPr lvl="1"/>
            <a:r>
              <a:rPr lang="en-US" dirty="0"/>
              <a:t>John Elliot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8848"/>
            <a:ext cx="8229600" cy="8013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N.  Mission </a:t>
            </a:r>
            <a:r>
              <a:rPr lang="en-US" dirty="0"/>
              <a:t>society model</a:t>
            </a:r>
          </a:p>
          <a:p>
            <a:pPr lvl="1"/>
            <a:r>
              <a:rPr lang="en-US" dirty="0"/>
              <a:t>Society for the Propagation of the Gospel</a:t>
            </a:r>
          </a:p>
          <a:p>
            <a:pPr lvl="1"/>
            <a:r>
              <a:rPr lang="en-US" dirty="0"/>
              <a:t>World Missions Conference</a:t>
            </a:r>
          </a:p>
          <a:p>
            <a:pPr lvl="1"/>
            <a:r>
              <a:rPr lang="en-US" dirty="0"/>
              <a:t>British and foreign Bible Society</a:t>
            </a:r>
          </a:p>
          <a:p>
            <a:pPr lvl="1"/>
            <a:r>
              <a:rPr lang="en-US" dirty="0"/>
              <a:t>American Bible Society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O.	 Church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Churches planting churches</a:t>
            </a:r>
          </a:p>
          <a:p>
            <a:pPr lvl="1"/>
            <a:r>
              <a:rPr lang="en-US" i="1" dirty="0" err="1"/>
              <a:t>Missio</a:t>
            </a:r>
            <a:r>
              <a:rPr lang="en-US" i="1" dirty="0"/>
              <a:t> Dei </a:t>
            </a:r>
            <a:r>
              <a:rPr lang="en-US" dirty="0"/>
              <a:t>re-discovered</a:t>
            </a:r>
          </a:p>
          <a:p>
            <a:pPr lvl="1"/>
            <a:r>
              <a:rPr lang="en-US" dirty="0"/>
              <a:t>Struggles between missions and national churches</a:t>
            </a:r>
          </a:p>
          <a:p>
            <a:pPr lvl="1"/>
            <a:r>
              <a:rPr lang="en-US" dirty="0"/>
              <a:t>Lack of training of national leaders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0680" y="1476734"/>
            <a:ext cx="3341959" cy="4670223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P.	 Institutional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Age of optimism</a:t>
            </a:r>
          </a:p>
          <a:p>
            <a:pPr lvl="1"/>
            <a:r>
              <a:rPr lang="en-US" dirty="0"/>
              <a:t>Christ’s imminent return</a:t>
            </a:r>
          </a:p>
          <a:p>
            <a:pPr lvl="1"/>
            <a:r>
              <a:rPr lang="en-US" dirty="0"/>
              <a:t>Education, principal mode of evangelism</a:t>
            </a:r>
          </a:p>
          <a:p>
            <a:pPr lvl="1"/>
            <a:r>
              <a:rPr lang="en-US" dirty="0"/>
              <a:t>Communal living in compounds</a:t>
            </a:r>
          </a:p>
          <a:p>
            <a:endParaRPr lang="en-US" dirty="0"/>
          </a:p>
        </p:txBody>
      </p:sp>
      <p:pic>
        <p:nvPicPr>
          <p:cNvPr id="6" name="Picture 5" descr="Ecuador4_0316_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3112"/>
            <a:ext cx="5343602" cy="4907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_Chapter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Q.  Contextual </a:t>
            </a:r>
            <a:r>
              <a:rPr lang="en-US" dirty="0"/>
              <a:t>models: Adaptation and</a:t>
            </a:r>
            <a:r>
              <a:rPr lang="en-US" dirty="0" smtClean="0"/>
              <a:t> 			  Enculturation</a:t>
            </a:r>
            <a:endParaRPr lang="en-US" dirty="0"/>
          </a:p>
          <a:p>
            <a:pPr lvl="1"/>
            <a:r>
              <a:rPr lang="en-US" dirty="0"/>
              <a:t>Analysis </a:t>
            </a:r>
            <a:r>
              <a:rPr lang="en-US" dirty="0" smtClean="0"/>
              <a:t>of </a:t>
            </a:r>
            <a:r>
              <a:rPr lang="en-US" dirty="0"/>
              <a:t>those to be evangelized</a:t>
            </a:r>
          </a:p>
          <a:p>
            <a:pPr lvl="1"/>
            <a:r>
              <a:rPr lang="en-US" dirty="0"/>
              <a:t>Contact points</a:t>
            </a:r>
          </a:p>
          <a:p>
            <a:pPr lvl="1"/>
            <a:r>
              <a:rPr lang="en-US" dirty="0"/>
              <a:t>Adaptation</a:t>
            </a:r>
          </a:p>
          <a:p>
            <a:pPr lvl="1"/>
            <a:r>
              <a:rPr lang="en-US" dirty="0"/>
              <a:t>Truths of the gospel are constant and permanent</a:t>
            </a:r>
          </a:p>
          <a:p>
            <a:pPr lvl="1"/>
            <a:r>
              <a:rPr lang="en-US" dirty="0"/>
              <a:t>Pedagogical approach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Contextual </a:t>
            </a:r>
            <a:r>
              <a:rPr lang="en-US" dirty="0" smtClean="0">
                <a:solidFill>
                  <a:schemeClr val="bg1"/>
                </a:solidFill>
              </a:rPr>
              <a:t>Models, </a:t>
            </a:r>
            <a:r>
              <a:rPr lang="en-US" dirty="0">
                <a:solidFill>
                  <a:schemeClr val="bg1"/>
                </a:solidFill>
              </a:rPr>
              <a:t>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E</a:t>
            </a:r>
            <a:r>
              <a:rPr lang="en-US" dirty="0" smtClean="0"/>
              <a:t>nculturation</a:t>
            </a:r>
            <a:endParaRPr lang="en-US" dirty="0"/>
          </a:p>
          <a:p>
            <a:pPr lvl="1"/>
            <a:r>
              <a:rPr lang="en-US" dirty="0"/>
              <a:t>“Coming of the Third Church”</a:t>
            </a:r>
          </a:p>
          <a:p>
            <a:pPr lvl="1"/>
            <a:r>
              <a:rPr lang="en-US" dirty="0"/>
              <a:t>Self-theologizing added to the “3 </a:t>
            </a:r>
            <a:r>
              <a:rPr lang="en-US" dirty="0" smtClean="0"/>
              <a:t>Self’s</a:t>
            </a:r>
            <a:r>
              <a:rPr lang="en-US" dirty="0"/>
              <a:t>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>
                <a:solidFill>
                  <a:schemeClr val="bg1"/>
                </a:solidFill>
              </a:rPr>
              <a:t>Historical </a:t>
            </a:r>
            <a:r>
              <a:rPr lang="en-US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R.  Spontaneous </a:t>
            </a:r>
            <a:r>
              <a:rPr lang="en-US" dirty="0"/>
              <a:t>Evangelism model</a:t>
            </a:r>
          </a:p>
          <a:p>
            <a:pPr lvl="0"/>
            <a:r>
              <a:rPr lang="en-US" dirty="0"/>
              <a:t>African Independent Churches</a:t>
            </a:r>
          </a:p>
          <a:p>
            <a:pPr lvl="0"/>
            <a:r>
              <a:rPr lang="en-US" dirty="0"/>
              <a:t>Pentecostals in Latin America</a:t>
            </a:r>
          </a:p>
          <a:p>
            <a:pPr lvl="0"/>
            <a:r>
              <a:rPr lang="en-US" dirty="0"/>
              <a:t>Expulsion of missionaries from China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Principles for Use of the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6891" y="1465317"/>
            <a:ext cx="5026554" cy="467022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Diversity of models</a:t>
            </a:r>
          </a:p>
          <a:p>
            <a:pPr lvl="0"/>
            <a:r>
              <a:rPr lang="en-US" dirty="0"/>
              <a:t>Unrepeatable historical circumstances</a:t>
            </a:r>
          </a:p>
          <a:p>
            <a:pPr lvl="0"/>
            <a:r>
              <a:rPr lang="en-US" dirty="0"/>
              <a:t>No single approach</a:t>
            </a:r>
          </a:p>
          <a:p>
            <a:pPr lvl="0"/>
            <a:r>
              <a:rPr lang="en-US" dirty="0"/>
              <a:t>Quality and authenticity</a:t>
            </a:r>
          </a:p>
          <a:p>
            <a:pPr lvl="0"/>
            <a:r>
              <a:rPr lang="en-US" dirty="0"/>
              <a:t>Divergent theologies and </a:t>
            </a:r>
            <a:r>
              <a:rPr lang="en-US" dirty="0" err="1"/>
              <a:t>ecclesiologies</a:t>
            </a:r>
            <a:endParaRPr lang="en-US" dirty="0"/>
          </a:p>
          <a:p>
            <a:pPr lvl="0"/>
            <a:r>
              <a:rPr lang="en-US" dirty="0"/>
              <a:t>Distinction between </a:t>
            </a:r>
            <a:r>
              <a:rPr lang="en-US" dirty="0" smtClean="0"/>
              <a:t>sending/</a:t>
            </a:r>
            <a:r>
              <a:rPr lang="en-US" dirty="0"/>
              <a:t>receiving mission agencies</a:t>
            </a:r>
          </a:p>
          <a:p>
            <a:pPr lvl="0"/>
            <a:r>
              <a:rPr lang="en-US" dirty="0"/>
              <a:t>Room for new models</a:t>
            </a:r>
          </a:p>
        </p:txBody>
      </p:sp>
      <p:pic>
        <p:nvPicPr>
          <p:cNvPr id="6" name="Picture 5" descr="IMG_7192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3749"/>
            <a:ext cx="3025215" cy="4900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600" dirty="0">
                <a:solidFill>
                  <a:schemeClr val="bg1"/>
                </a:solidFill>
              </a:rPr>
              <a:t>Historical Models of Evangelization</a:t>
            </a:r>
            <a:r>
              <a:rPr lang="en-US" sz="2600" dirty="0" smtClean="0">
                <a:solidFill>
                  <a:schemeClr val="bg1"/>
                </a:solidFill>
              </a:rPr>
              <a:t> &amp; </a:t>
            </a:r>
            <a:r>
              <a:rPr lang="en-US" sz="2600" dirty="0">
                <a:solidFill>
                  <a:schemeClr val="bg1"/>
                </a:solidFill>
              </a:rPr>
              <a:t>Church Planting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A.	 Testimonial </a:t>
            </a:r>
            <a:r>
              <a:rPr lang="en-US" dirty="0"/>
              <a:t>model</a:t>
            </a:r>
            <a:endParaRPr lang="en-US" dirty="0" smtClean="0"/>
          </a:p>
          <a:p>
            <a:pPr lvl="1"/>
            <a:r>
              <a:rPr lang="en-US" dirty="0" smtClean="0"/>
              <a:t>Public </a:t>
            </a:r>
            <a:r>
              <a:rPr lang="en-US" dirty="0"/>
              <a:t>testimonies</a:t>
            </a:r>
          </a:p>
          <a:p>
            <a:pPr lvl="1"/>
            <a:r>
              <a:rPr lang="en-US" dirty="0"/>
              <a:t>Testimony of leaders</a:t>
            </a:r>
          </a:p>
          <a:p>
            <a:pPr lvl="1"/>
            <a:r>
              <a:rPr lang="en-US" dirty="0" smtClean="0"/>
              <a:t>Missionaries</a:t>
            </a:r>
            <a:endParaRPr lang="en-US" dirty="0"/>
          </a:p>
          <a:p>
            <a:pPr lvl="1"/>
            <a:r>
              <a:rPr lang="en-US" dirty="0"/>
              <a:t>Others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686" y="1600200"/>
            <a:ext cx="5097113" cy="4670223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B.	 </a:t>
            </a:r>
            <a:r>
              <a:rPr lang="en-US" dirty="0" err="1" smtClean="0"/>
              <a:t>Apologetical</a:t>
            </a:r>
            <a:r>
              <a:rPr lang="en-US" dirty="0" smtClean="0"/>
              <a:t>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Justin Martyr, </a:t>
            </a:r>
            <a:r>
              <a:rPr lang="en-US" dirty="0" err="1"/>
              <a:t>Tatian</a:t>
            </a:r>
            <a:r>
              <a:rPr lang="en-US" dirty="0"/>
              <a:t>, </a:t>
            </a:r>
            <a:r>
              <a:rPr lang="en-US" dirty="0" err="1"/>
              <a:t>Irannaeus</a:t>
            </a:r>
            <a:r>
              <a:rPr lang="en-US" dirty="0"/>
              <a:t>, Tertullian</a:t>
            </a:r>
          </a:p>
          <a:p>
            <a:pPr lvl="1"/>
            <a:r>
              <a:rPr lang="en-US" dirty="0"/>
              <a:t>Clement of Alexandria, Origen</a:t>
            </a:r>
          </a:p>
          <a:p>
            <a:pPr lvl="1"/>
            <a:r>
              <a:rPr lang="en-US" dirty="0"/>
              <a:t>Others</a:t>
            </a:r>
          </a:p>
          <a:p>
            <a:pPr lvl="1"/>
            <a:r>
              <a:rPr lang="en-US" dirty="0"/>
              <a:t>Life witness</a:t>
            </a:r>
          </a:p>
          <a:p>
            <a:pPr lvl="1"/>
            <a:r>
              <a:rPr lang="en-US" dirty="0"/>
              <a:t>Focused on Jesus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20141015_0700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49331"/>
            <a:ext cx="3388814" cy="4921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C.	 Monastic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Desert fathers</a:t>
            </a:r>
          </a:p>
          <a:p>
            <a:pPr lvl="1"/>
            <a:r>
              <a:rPr lang="en-US" dirty="0"/>
              <a:t>Non-orthodox Nestorians</a:t>
            </a:r>
          </a:p>
          <a:p>
            <a:pPr lvl="1"/>
            <a:r>
              <a:rPr lang="en-US" dirty="0"/>
              <a:t>Constantine, fall of Rome</a:t>
            </a:r>
          </a:p>
          <a:p>
            <a:pPr lvl="1"/>
            <a:r>
              <a:rPr lang="en-US" dirty="0"/>
              <a:t>Augustine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7202" y="1354370"/>
            <a:ext cx="4673758" cy="490723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D.	 Communal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Whole tribes</a:t>
            </a:r>
          </a:p>
          <a:p>
            <a:pPr lvl="1"/>
            <a:r>
              <a:rPr lang="en-US" dirty="0"/>
              <a:t>People movements</a:t>
            </a:r>
          </a:p>
          <a:p>
            <a:pPr lvl="1"/>
            <a:r>
              <a:rPr lang="en-US" dirty="0"/>
              <a:t>catechisms</a:t>
            </a:r>
          </a:p>
          <a:p>
            <a:pPr lvl="2"/>
            <a:r>
              <a:rPr lang="en-US" dirty="0"/>
              <a:t>Apostle’s Creed</a:t>
            </a:r>
          </a:p>
          <a:p>
            <a:pPr lvl="2"/>
            <a:r>
              <a:rPr lang="en-US" dirty="0"/>
              <a:t>Lord’s Prayer</a:t>
            </a:r>
          </a:p>
          <a:p>
            <a:pPr lvl="2"/>
            <a:r>
              <a:rPr lang="en-US" dirty="0"/>
              <a:t>Ten Commandments</a:t>
            </a:r>
          </a:p>
          <a:p>
            <a:pPr lvl="1"/>
            <a:r>
              <a:rPr lang="en-US" dirty="0"/>
              <a:t>local languages</a:t>
            </a:r>
          </a:p>
          <a:p>
            <a:pPr lvl="1"/>
            <a:r>
              <a:rPr lang="en-US" dirty="0"/>
              <a:t>Order of Cluny</a:t>
            </a:r>
          </a:p>
          <a:p>
            <a:pPr lvl="1"/>
            <a:r>
              <a:rPr lang="en-US" dirty="0" smtClean="0"/>
              <a:t>Aristotelian worldview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20141012_0618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47200"/>
            <a:ext cx="3741888" cy="491440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E.  Teaching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Dominicans</a:t>
            </a:r>
          </a:p>
          <a:p>
            <a:pPr lvl="1"/>
            <a:r>
              <a:rPr lang="en-US" dirty="0"/>
              <a:t>Thomas Aquinas</a:t>
            </a:r>
          </a:p>
          <a:p>
            <a:pPr lvl="1"/>
            <a:r>
              <a:rPr lang="en-US" dirty="0"/>
              <a:t>Raymond Lull</a:t>
            </a:r>
          </a:p>
          <a:p>
            <a:pPr lvl="1"/>
            <a:r>
              <a:rPr lang="en-US" dirty="0" err="1"/>
              <a:t>Bartolom</a:t>
            </a:r>
            <a:r>
              <a:rPr lang="es-ES" dirty="0"/>
              <a:t>é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Casas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397"/>
            <a:ext cx="7700408" cy="4617696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F.		 Servant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Franciscans</a:t>
            </a:r>
          </a:p>
          <a:p>
            <a:pPr lvl="1"/>
            <a:r>
              <a:rPr lang="en-US" dirty="0"/>
              <a:t>Poverty</a:t>
            </a:r>
          </a:p>
          <a:p>
            <a:pPr lvl="1"/>
            <a:r>
              <a:rPr lang="en-US" dirty="0"/>
              <a:t>Rule of the Order</a:t>
            </a:r>
          </a:p>
          <a:p>
            <a:pPr lvl="1"/>
            <a:r>
              <a:rPr lang="en-US" dirty="0"/>
              <a:t>“Make me an instrument…”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Historical </a:t>
            </a:r>
            <a:r>
              <a:rPr lang="en-US" dirty="0" smtClean="0">
                <a:solidFill>
                  <a:schemeClr val="bg1"/>
                </a:solidFill>
              </a:rPr>
              <a:t>Models</a:t>
            </a:r>
            <a:r>
              <a:rPr lang="en-US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724" y="1600200"/>
            <a:ext cx="4903076" cy="4661404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G.	 Artistic </a:t>
            </a:r>
            <a:r>
              <a:rPr lang="en-US" dirty="0"/>
              <a:t>model</a:t>
            </a:r>
          </a:p>
          <a:p>
            <a:pPr lvl="1"/>
            <a:r>
              <a:rPr lang="en-US" dirty="0"/>
              <a:t>Architecture</a:t>
            </a:r>
          </a:p>
          <a:p>
            <a:pPr lvl="1"/>
            <a:r>
              <a:rPr lang="en-US" dirty="0"/>
              <a:t>“Mystery Cycles”</a:t>
            </a:r>
          </a:p>
          <a:p>
            <a:pPr lvl="1"/>
            <a:r>
              <a:rPr lang="en-US" dirty="0"/>
              <a:t>The Hours</a:t>
            </a:r>
          </a:p>
          <a:p>
            <a:pPr lvl="1"/>
            <a:r>
              <a:rPr lang="en-US" dirty="0"/>
              <a:t>Morality plays</a:t>
            </a:r>
          </a:p>
          <a:p>
            <a:pPr lvl="1"/>
            <a:r>
              <a:rPr lang="en-US" dirty="0"/>
              <a:t>Painting</a:t>
            </a:r>
          </a:p>
          <a:p>
            <a:endParaRPr lang="en-US" dirty="0"/>
          </a:p>
        </p:txBody>
      </p:sp>
      <p:pic>
        <p:nvPicPr>
          <p:cNvPr id="6" name="Picture 5" descr="Guadalajara1_0034ed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4725"/>
            <a:ext cx="3264587" cy="4896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303</Words>
  <Application>Microsoft Macintosh PowerPoint</Application>
  <PresentationFormat>On-screen Show (4:3)</PresentationFormat>
  <Paragraphs>145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Historical Models of Evangelization &amp; Church Planting</vt:lpstr>
      <vt:lpstr>Historical Models, continued</vt:lpstr>
      <vt:lpstr>Historical Models, continued</vt:lpstr>
      <vt:lpstr>Historical Models, continued</vt:lpstr>
      <vt:lpstr>Historical Models, continued</vt:lpstr>
      <vt:lpstr>Historical Models, continued</vt:lpstr>
      <vt:lpstr>Historical Models, continued</vt:lpstr>
      <vt:lpstr>Historical Models, continued</vt:lpstr>
      <vt:lpstr>Historical Models, continued</vt:lpstr>
      <vt:lpstr>Kerygmatic Model, continued </vt:lpstr>
      <vt:lpstr>Historical Models, continued</vt:lpstr>
      <vt:lpstr>Historical Models, continued </vt:lpstr>
      <vt:lpstr>Historical Models, continued</vt:lpstr>
      <vt:lpstr>Historical Models, continued </vt:lpstr>
      <vt:lpstr>Historical Models, continued </vt:lpstr>
      <vt:lpstr>Historical Models, continued</vt:lpstr>
      <vt:lpstr>Historical Models, continued</vt:lpstr>
      <vt:lpstr>Historical Models, continued</vt:lpstr>
      <vt:lpstr>Contextual Models, continued</vt:lpstr>
      <vt:lpstr>Historical Models, continued</vt:lpstr>
      <vt:lpstr>Principles for Use of the Models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32</cp:revision>
  <dcterms:created xsi:type="dcterms:W3CDTF">2014-12-11T17:27:04Z</dcterms:created>
  <dcterms:modified xsi:type="dcterms:W3CDTF">2019-02-11T19:31:12Z</dcterms:modified>
</cp:coreProperties>
</file>