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4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2341E-971E-B841-9A67-EBA6ADFF63B7}" type="datetimeFigureOut">
              <a:rPr lang="en-US" smtClean="0"/>
              <a:t>1/22/15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A9AB5-30AE-774D-A7BC-D2495305B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854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500" dirty="0" smtClean="0"/>
              <a:t>Battle of </a:t>
            </a:r>
            <a:r>
              <a:rPr lang="en-US" sz="2500" dirty="0" err="1" smtClean="0"/>
              <a:t>Milvian</a:t>
            </a:r>
            <a:r>
              <a:rPr lang="en-US" sz="2500" dirty="0" smtClean="0"/>
              <a:t> Bridge/Edict of Milan</a:t>
            </a:r>
          </a:p>
          <a:p>
            <a:pPr lvl="1"/>
            <a:r>
              <a:rPr lang="en-US" sz="2500" dirty="0" smtClean="0"/>
              <a:t>After the military orders (e.g. “diocese”)</a:t>
            </a:r>
          </a:p>
          <a:p>
            <a:pPr lvl="1"/>
            <a:r>
              <a:rPr lang="en-US" sz="2500" dirty="0" smtClean="0"/>
              <a:t>Benedict</a:t>
            </a:r>
          </a:p>
          <a:p>
            <a:pPr lvl="1"/>
            <a:r>
              <a:rPr lang="en-US" sz="2500" dirty="0" smtClean="0"/>
              <a:t>Augustine</a:t>
            </a:r>
          </a:p>
          <a:p>
            <a:pPr lvl="1"/>
            <a:r>
              <a:rPr lang="en-US" sz="2500" dirty="0" smtClean="0"/>
              <a:t>The Eastern expansion</a:t>
            </a:r>
          </a:p>
          <a:p>
            <a:pPr lvl="1"/>
            <a:r>
              <a:rPr lang="en-US" sz="2500" dirty="0" smtClean="0"/>
              <a:t>The rise of Islam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A9AB5-30AE-774D-A7BC-D2495305B3B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1B56-BEBC-7B4A-B9A6-C2ADF29592ED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1902-E53F-554A-8E1E-22C755AFA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1B56-BEBC-7B4A-B9A6-C2ADF29592ED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1902-E53F-554A-8E1E-22C755AFA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1B56-BEBC-7B4A-B9A6-C2ADF29592ED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1902-E53F-554A-8E1E-22C755AFA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1B56-BEBC-7B4A-B9A6-C2ADF29592ED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1902-E53F-554A-8E1E-22C755AFA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1B56-BEBC-7B4A-B9A6-C2ADF29592ED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1902-E53F-554A-8E1E-22C755AFA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1B56-BEBC-7B4A-B9A6-C2ADF29592ED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1902-E53F-554A-8E1E-22C755AFA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1B56-BEBC-7B4A-B9A6-C2ADF29592ED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1902-E53F-554A-8E1E-22C755AFA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1B56-BEBC-7B4A-B9A6-C2ADF29592ED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1902-E53F-554A-8E1E-22C755AFA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1B56-BEBC-7B4A-B9A6-C2ADF29592ED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1902-E53F-554A-8E1E-22C755AFA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1B56-BEBC-7B4A-B9A6-C2ADF29592ED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1902-E53F-554A-8E1E-22C755AFA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1B56-BEBC-7B4A-B9A6-C2ADF29592ED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E1902-E53F-554A-8E1E-22C755AFA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fld id="{A8AF1B56-BEBC-7B4A-B9A6-C2ADF29592ED}" type="datetimeFigureOut">
              <a:rPr lang="en-US" smtClean="0"/>
              <a:pPr/>
              <a:t>1/22/15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fld id="{E0FE1902-E53F-554A-8E1E-22C755AFA19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rebuchet MS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rebuchet MS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rebuchet MS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rebuchet MS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rebuchet MS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rebuchet MS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hyperlink" Target="http://www.christianitytoday.com/ch/131christians/missionaries/htaylor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hyperlink" Target="http://www.mercatornet.com/articles/view/a_declaration_of_tolerance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HC_PowerpointTemplate1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Great Awakening</a:t>
            </a:r>
          </a:p>
          <a:p>
            <a:pPr lvl="1"/>
            <a:r>
              <a:rPr lang="en-US" dirty="0"/>
              <a:t>The </a:t>
            </a:r>
            <a:r>
              <a:rPr lang="en-US" dirty="0" err="1" smtClean="0"/>
              <a:t>Wesleys</a:t>
            </a:r>
            <a:endParaRPr lang="en-US" dirty="0"/>
          </a:p>
          <a:p>
            <a:pPr lvl="1"/>
            <a:r>
              <a:rPr lang="en-US" dirty="0"/>
              <a:t>Jonathan Edwards</a:t>
            </a:r>
            <a:endParaRPr lang="en-US" dirty="0" smtClean="0"/>
          </a:p>
          <a:p>
            <a:pPr lvl="1"/>
            <a:r>
              <a:rPr lang="en-US" dirty="0"/>
              <a:t>George Whitefield</a:t>
            </a:r>
          </a:p>
          <a:p>
            <a:r>
              <a:rPr lang="en-US" dirty="0"/>
              <a:t>The Second Great Awakening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7873"/>
            <a:ext cx="8229600" cy="66901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Baptist Church Planting Methods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2604" y="1600200"/>
            <a:ext cx="5501396" cy="466140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Mother churches</a:t>
            </a:r>
          </a:p>
          <a:p>
            <a:r>
              <a:rPr lang="en-US" dirty="0" smtClean="0"/>
              <a:t>Hiving off</a:t>
            </a:r>
          </a:p>
          <a:p>
            <a:r>
              <a:rPr lang="en-US" dirty="0" smtClean="0"/>
              <a:t>Arms </a:t>
            </a:r>
            <a:r>
              <a:rPr lang="en-US" dirty="0"/>
              <a:t>and </a:t>
            </a:r>
            <a:r>
              <a:rPr lang="en-US" dirty="0" smtClean="0"/>
              <a:t>branches</a:t>
            </a:r>
          </a:p>
          <a:p>
            <a:r>
              <a:rPr lang="en-US" dirty="0" smtClean="0"/>
              <a:t>Traveling churches</a:t>
            </a:r>
          </a:p>
          <a:p>
            <a:r>
              <a:rPr lang="en-US" dirty="0" smtClean="0"/>
              <a:t>Colonization</a:t>
            </a:r>
          </a:p>
          <a:p>
            <a:r>
              <a:rPr lang="en-US" dirty="0" smtClean="0"/>
              <a:t>Non-professional church planters</a:t>
            </a:r>
          </a:p>
          <a:p>
            <a:r>
              <a:rPr lang="en-US" dirty="0" smtClean="0"/>
              <a:t>Missional pastors</a:t>
            </a:r>
          </a:p>
          <a:p>
            <a:r>
              <a:rPr lang="en-US" dirty="0" smtClean="0"/>
              <a:t>Plant </a:t>
            </a:r>
            <a:r>
              <a:rPr lang="en-US" dirty="0"/>
              <a:t>and </a:t>
            </a:r>
            <a:r>
              <a:rPr lang="en-US" dirty="0" smtClean="0"/>
              <a:t>pastor</a:t>
            </a:r>
          </a:p>
          <a:p>
            <a:r>
              <a:rPr lang="en-US" dirty="0" smtClean="0"/>
              <a:t>Gather </a:t>
            </a:r>
            <a:r>
              <a:rPr lang="en-US" dirty="0"/>
              <a:t>the </a:t>
            </a:r>
            <a:r>
              <a:rPr lang="en-US" dirty="0" smtClean="0"/>
              <a:t>scattered</a:t>
            </a:r>
          </a:p>
          <a:p>
            <a:r>
              <a:rPr lang="en-US" dirty="0" smtClean="0"/>
              <a:t>Association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 descr="20141015_03293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53911"/>
            <a:ext cx="3392268" cy="49076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4658"/>
            <a:ext cx="8229600" cy="74838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Modern Missions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2917" y="1600200"/>
            <a:ext cx="5793883" cy="4525963"/>
          </a:xfrm>
        </p:spPr>
        <p:txBody>
          <a:bodyPr/>
          <a:lstStyle/>
          <a:p>
            <a:r>
              <a:rPr lang="en-US" dirty="0" smtClean="0"/>
              <a:t>Hudson Taylor </a:t>
            </a:r>
            <a:r>
              <a:rPr lang="en-US" i="1" dirty="0" smtClean="0"/>
              <a:t>(top)</a:t>
            </a:r>
          </a:p>
          <a:p>
            <a:r>
              <a:rPr lang="en-US" dirty="0" smtClean="0"/>
              <a:t>William Carey </a:t>
            </a:r>
            <a:r>
              <a:rPr lang="en-US" i="1" dirty="0" smtClean="0"/>
              <a:t>(bottom)</a:t>
            </a:r>
          </a:p>
          <a:p>
            <a:r>
              <a:rPr lang="en-US" dirty="0" smtClean="0"/>
              <a:t>Western </a:t>
            </a:r>
            <a:r>
              <a:rPr lang="en-US" dirty="0"/>
              <a:t>acculturation</a:t>
            </a:r>
          </a:p>
        </p:txBody>
      </p:sp>
      <p:pic>
        <p:nvPicPr>
          <p:cNvPr id="5" name="Picture 4" descr="574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54580"/>
            <a:ext cx="2313310" cy="2808064"/>
          </a:xfrm>
          <a:prstGeom prst="rect">
            <a:avLst/>
          </a:prstGeom>
        </p:spPr>
      </p:pic>
      <p:pic>
        <p:nvPicPr>
          <p:cNvPr id="6" name="Picture 5" descr="william-care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943063"/>
            <a:ext cx="2252743" cy="23204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92917" y="4722561"/>
            <a:ext cx="59168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“Hudson Taylor: Faith Missionary to China.” </a:t>
            </a:r>
            <a:r>
              <a:rPr lang="en-US" sz="1200" i="1" dirty="0" smtClean="0"/>
              <a:t>Christianity Today. </a:t>
            </a:r>
            <a:r>
              <a:rPr lang="en-US" sz="1200" dirty="0" smtClean="0"/>
              <a:t>August 8, 2008.</a:t>
            </a:r>
            <a:r>
              <a:rPr lang="en-US" sz="1200" dirty="0" smtClean="0">
                <a:hlinkClick r:id="rId5"/>
              </a:rPr>
              <a:t>http://www.christianitytoday.com/ch/131christians/missionaries/htaylor.html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“Who was William Carey?” </a:t>
            </a:r>
            <a:r>
              <a:rPr lang="en-US" sz="1200" i="1" dirty="0" smtClean="0"/>
              <a:t>Carey. </a:t>
            </a:r>
            <a:r>
              <a:rPr lang="en-US" sz="1200" dirty="0" smtClean="0"/>
              <a:t>2014. </a:t>
            </a:r>
            <a:r>
              <a:rPr lang="en-US" sz="1200" dirty="0" err="1" smtClean="0"/>
              <a:t>http://www.carey-edu.ca/william-carey</a:t>
            </a:r>
            <a:r>
              <a:rPr lang="en-US" sz="1200" dirty="0" smtClean="0"/>
              <a:t>/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5588"/>
            <a:ext cx="8229600" cy="827757"/>
          </a:xfrm>
        </p:spPr>
        <p:txBody>
          <a:bodyPr>
            <a:normAutofit fontScale="90000"/>
          </a:bodyPr>
          <a:lstStyle/>
          <a:p>
            <a:pPr algn="l"/>
            <a:r>
              <a:rPr lang="en-US" sz="3778" dirty="0">
                <a:solidFill>
                  <a:schemeClr val="bg1"/>
                </a:solidFill>
              </a:rPr>
              <a:t>Church Planting in the </a:t>
            </a:r>
            <a:r>
              <a:rPr lang="en-US" sz="3778" dirty="0" smtClean="0">
                <a:solidFill>
                  <a:schemeClr val="bg1"/>
                </a:solidFill>
              </a:rPr>
              <a:t>20</a:t>
            </a:r>
            <a:r>
              <a:rPr lang="en-US" sz="3778" baseline="30000" dirty="0" smtClean="0">
                <a:solidFill>
                  <a:schemeClr val="bg1"/>
                </a:solidFill>
              </a:rPr>
              <a:t>th</a:t>
            </a:r>
            <a:r>
              <a:rPr lang="en-US" sz="3778" dirty="0" smtClean="0">
                <a:solidFill>
                  <a:schemeClr val="bg1"/>
                </a:solidFill>
              </a:rPr>
              <a:t> Century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Pentecostal movement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“3 Waves” of Pentecostalism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In the last days…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Ex-</a:t>
            </a:r>
            <a:r>
              <a:rPr lang="en-US" dirty="0" err="1"/>
              <a:t>culturation</a:t>
            </a:r>
            <a:r>
              <a:rPr lang="en-US" dirty="0"/>
              <a:t> of Christianity in the West</a:t>
            </a:r>
          </a:p>
          <a:p>
            <a:pPr lvl="0"/>
            <a:r>
              <a:rPr lang="en-US" dirty="0"/>
              <a:t>The church in the Majority World (the Global South)</a:t>
            </a:r>
          </a:p>
          <a:p>
            <a:pPr lvl="0"/>
            <a:r>
              <a:rPr lang="en-US" dirty="0"/>
              <a:t>Watchman Nee</a:t>
            </a:r>
          </a:p>
          <a:p>
            <a:pPr lvl="0"/>
            <a:r>
              <a:rPr lang="en-US" dirty="0"/>
              <a:t>China today</a:t>
            </a:r>
          </a:p>
          <a:p>
            <a:pPr lvl="0"/>
            <a:r>
              <a:rPr lang="en-US" dirty="0"/>
              <a:t>Africa today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HC_Powerpoint_Chapter4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5459"/>
            <a:ext cx="8229600" cy="580821"/>
          </a:xfrm>
        </p:spPr>
        <p:txBody>
          <a:bodyPr>
            <a:noAutofit/>
          </a:bodyPr>
          <a:lstStyle/>
          <a:p>
            <a:pPr algn="l"/>
            <a:r>
              <a:rPr lang="en-US" sz="3800" dirty="0">
                <a:solidFill>
                  <a:schemeClr val="bg1"/>
                </a:solidFill>
              </a:rPr>
              <a:t>Church Planting in the Early Church</a:t>
            </a:r>
            <a:br>
              <a:rPr lang="en-US" sz="3800" dirty="0">
                <a:solidFill>
                  <a:schemeClr val="bg1"/>
                </a:solidFill>
              </a:rPr>
            </a:br>
            <a:endParaRPr lang="en-US" sz="38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Hirsch</a:t>
            </a:r>
          </a:p>
          <a:p>
            <a:pPr lvl="0"/>
            <a:r>
              <a:rPr lang="en-US" dirty="0"/>
              <a:t>Tertullian</a:t>
            </a:r>
            <a:endParaRPr lang="en-US" dirty="0" smtClean="0"/>
          </a:p>
          <a:p>
            <a:pPr lvl="0"/>
            <a:r>
              <a:rPr lang="en-US" dirty="0" smtClean="0"/>
              <a:t>Martyrdom</a:t>
            </a:r>
            <a:endParaRPr lang="en-US" dirty="0"/>
          </a:p>
          <a:p>
            <a:pPr lvl="0"/>
            <a:r>
              <a:rPr lang="en-US" dirty="0"/>
              <a:t>The “apologists”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HC_PowerpointTemplate1-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600" dirty="0">
                <a:solidFill>
                  <a:schemeClr val="bg1"/>
                </a:solidFill>
              </a:rPr>
              <a:t>Church Planting from Constantine to the Reformation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0929" y="1520829"/>
            <a:ext cx="4293071" cy="4661404"/>
          </a:xfrm>
        </p:spPr>
        <p:txBody>
          <a:bodyPr>
            <a:normAutofit/>
          </a:bodyPr>
          <a:lstStyle/>
          <a:p>
            <a:pPr lvl="0"/>
            <a:r>
              <a:rPr lang="en-US" sz="2500" dirty="0" smtClean="0"/>
              <a:t>Battle </a:t>
            </a:r>
            <a:r>
              <a:rPr lang="en-US" sz="2500" dirty="0"/>
              <a:t>of </a:t>
            </a:r>
            <a:r>
              <a:rPr lang="en-US" sz="2500" dirty="0" err="1"/>
              <a:t>Milvian</a:t>
            </a:r>
            <a:r>
              <a:rPr lang="en-US" sz="2500" dirty="0"/>
              <a:t> Bridge/Edict of </a:t>
            </a:r>
            <a:r>
              <a:rPr lang="en-US" sz="2500" dirty="0" smtClean="0"/>
              <a:t>Milan</a:t>
            </a:r>
          </a:p>
          <a:p>
            <a:pPr lvl="1"/>
            <a:r>
              <a:rPr lang="en-US" sz="2500" dirty="0" smtClean="0"/>
              <a:t>After military </a:t>
            </a:r>
            <a:r>
              <a:rPr lang="en-US" sz="2500" dirty="0"/>
              <a:t>orders (e.g. “diocese”</a:t>
            </a:r>
            <a:r>
              <a:rPr lang="en-US" sz="2500" dirty="0" smtClean="0"/>
              <a:t>)</a:t>
            </a:r>
          </a:p>
          <a:p>
            <a:pPr lvl="1"/>
            <a:r>
              <a:rPr lang="en-US" sz="2500" dirty="0" smtClean="0"/>
              <a:t>Benedict</a:t>
            </a:r>
          </a:p>
          <a:p>
            <a:pPr lvl="1"/>
            <a:r>
              <a:rPr lang="en-US" sz="2500" dirty="0" smtClean="0"/>
              <a:t>Augustine</a:t>
            </a:r>
          </a:p>
          <a:p>
            <a:pPr lvl="1"/>
            <a:r>
              <a:rPr lang="en-US" sz="2500" dirty="0" smtClean="0"/>
              <a:t>The </a:t>
            </a:r>
            <a:r>
              <a:rPr lang="en-US" sz="2500" dirty="0"/>
              <a:t>Eastern </a:t>
            </a:r>
            <a:r>
              <a:rPr lang="en-US" sz="2500" dirty="0" smtClean="0"/>
              <a:t>expansion</a:t>
            </a:r>
          </a:p>
          <a:p>
            <a:pPr lvl="1"/>
            <a:r>
              <a:rPr lang="en-US" sz="2500" dirty="0" smtClean="0"/>
              <a:t>The </a:t>
            </a:r>
            <a:r>
              <a:rPr lang="en-US" sz="2500" dirty="0"/>
              <a:t>rise of Islam</a:t>
            </a:r>
          </a:p>
          <a:p>
            <a:endParaRPr lang="en-US" dirty="0"/>
          </a:p>
        </p:txBody>
      </p:sp>
      <p:pic>
        <p:nvPicPr>
          <p:cNvPr id="5" name="Picture 4" descr="resized_image2_875c5e9cf9b2f6b930f5b5ee21d8f0b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1345982"/>
            <a:ext cx="4850928" cy="49225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4" y="6393147"/>
            <a:ext cx="85636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"A Declaration of Tolerance." </a:t>
            </a:r>
            <a:r>
              <a:rPr lang="en-US" sz="1000" i="1" dirty="0" err="1" smtClean="0"/>
              <a:t>MercatorNet</a:t>
            </a:r>
            <a:r>
              <a:rPr lang="en-US" sz="1000" dirty="0" smtClean="0"/>
              <a:t>. October 25, 2013. </a:t>
            </a:r>
            <a:r>
              <a:rPr lang="en-US" sz="1000" dirty="0" smtClean="0">
                <a:hlinkClick r:id="rId5"/>
              </a:rPr>
              <a:t>http://www.mercatornet.com/articles/view/a_declaration_of_tolerance</a:t>
            </a:r>
            <a:r>
              <a:rPr lang="en-US" sz="1000" dirty="0" smtClean="0"/>
              <a:t>​</a:t>
            </a:r>
          </a:p>
          <a:p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600" dirty="0">
                <a:solidFill>
                  <a:schemeClr val="bg1"/>
                </a:solidFill>
              </a:rPr>
              <a:t>Church Planting from Constantine to the Reformation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The </a:t>
            </a:r>
            <a:r>
              <a:rPr lang="en-US" dirty="0"/>
              <a:t>Crusades</a:t>
            </a:r>
            <a:r>
              <a:rPr lang="en-US" dirty="0" smtClean="0"/>
              <a:t>/The Inquisitions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monastic orders</a:t>
            </a:r>
          </a:p>
          <a:p>
            <a:pPr lvl="0"/>
            <a:r>
              <a:rPr lang="en-US" dirty="0"/>
              <a:t>Colonization of the New</a:t>
            </a:r>
            <a:r>
              <a:rPr lang="en-US" dirty="0" smtClean="0"/>
              <a:t> World</a:t>
            </a:r>
            <a:endParaRPr lang="en-US" dirty="0"/>
          </a:p>
          <a:p>
            <a:pPr lvl="0"/>
            <a:r>
              <a:rPr lang="en-US" dirty="0"/>
              <a:t>Expansion into Africa and China</a:t>
            </a:r>
          </a:p>
          <a:p>
            <a:pPr lvl="0"/>
            <a:r>
              <a:rPr lang="en-US" dirty="0"/>
              <a:t>Gutenberg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dirty="0">
                <a:solidFill>
                  <a:schemeClr val="bg1"/>
                </a:solidFill>
              </a:rPr>
              <a:t>Church Planting </a:t>
            </a:r>
            <a:r>
              <a:rPr lang="en-US" sz="2800" dirty="0" smtClean="0">
                <a:solidFill>
                  <a:schemeClr val="bg1"/>
                </a:solidFill>
              </a:rPr>
              <a:t>During </a:t>
            </a:r>
            <a:r>
              <a:rPr lang="en-US" sz="2800" dirty="0">
                <a:solidFill>
                  <a:schemeClr val="bg1"/>
                </a:solidFill>
              </a:rPr>
              <a:t>and </a:t>
            </a:r>
            <a:r>
              <a:rPr lang="en-US" sz="2800" dirty="0" smtClean="0">
                <a:solidFill>
                  <a:schemeClr val="bg1"/>
                </a:solidFill>
              </a:rPr>
              <a:t>After </a:t>
            </a:r>
            <a:r>
              <a:rPr lang="en-US" sz="2800" dirty="0">
                <a:solidFill>
                  <a:schemeClr val="bg1"/>
                </a:solidFill>
              </a:rPr>
              <a:t>the Reformation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</a:t>
            </a:r>
            <a:r>
              <a:rPr lang="en-US" dirty="0" smtClean="0"/>
              <a:t> Pre-Reformers</a:t>
            </a:r>
            <a:endParaRPr lang="en-US" dirty="0"/>
          </a:p>
          <a:p>
            <a:pPr lvl="0"/>
            <a:r>
              <a:rPr lang="en-US" dirty="0"/>
              <a:t>The </a:t>
            </a:r>
            <a:r>
              <a:rPr lang="en-US" dirty="0" smtClean="0"/>
              <a:t>Reformers</a:t>
            </a:r>
          </a:p>
          <a:p>
            <a:pPr lvl="1"/>
            <a:r>
              <a:rPr lang="en-US" dirty="0" smtClean="0"/>
              <a:t>Church planting</a:t>
            </a:r>
          </a:p>
          <a:p>
            <a:pPr lvl="1"/>
            <a:r>
              <a:rPr lang="en-US" dirty="0" smtClean="0"/>
              <a:t>Huguenots</a:t>
            </a:r>
          </a:p>
          <a:p>
            <a:pPr lvl="1"/>
            <a:r>
              <a:rPr lang="en-US" dirty="0" smtClean="0"/>
              <a:t>Anabaptists</a:t>
            </a:r>
          </a:p>
          <a:p>
            <a:pPr lvl="1"/>
            <a:r>
              <a:rPr lang="en-US" dirty="0" smtClean="0"/>
              <a:t>Counter</a:t>
            </a:r>
            <a:r>
              <a:rPr lang="en-US" dirty="0"/>
              <a:t>-Reformation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000" dirty="0">
                <a:solidFill>
                  <a:schemeClr val="bg1"/>
                </a:solidFill>
              </a:rPr>
              <a:t>Church Planting in the 18</a:t>
            </a:r>
            <a:r>
              <a:rPr lang="en-US" sz="3000" baseline="30000" dirty="0">
                <a:solidFill>
                  <a:schemeClr val="bg1"/>
                </a:solidFill>
              </a:rPr>
              <a:t>th</a:t>
            </a:r>
            <a:r>
              <a:rPr lang="en-US" sz="3000" dirty="0">
                <a:solidFill>
                  <a:schemeClr val="bg1"/>
                </a:solidFill>
              </a:rPr>
              <a:t> and 19</a:t>
            </a:r>
            <a:r>
              <a:rPr lang="en-US" sz="3000" baseline="30000" dirty="0">
                <a:solidFill>
                  <a:schemeClr val="bg1"/>
                </a:solidFill>
              </a:rPr>
              <a:t>th</a:t>
            </a:r>
            <a:r>
              <a:rPr lang="en-US" sz="3000" dirty="0">
                <a:solidFill>
                  <a:schemeClr val="bg1"/>
                </a:solidFill>
              </a:rPr>
              <a:t> Centuries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Separatists</a:t>
            </a:r>
          </a:p>
          <a:p>
            <a:pPr lvl="1"/>
            <a:r>
              <a:rPr lang="en-US" dirty="0"/>
              <a:t>Puritans and </a:t>
            </a:r>
            <a:r>
              <a:rPr lang="en-US" dirty="0" err="1"/>
              <a:t>Pietists</a:t>
            </a:r>
            <a:endParaRPr lang="en-US" dirty="0"/>
          </a:p>
          <a:p>
            <a:pPr lvl="1"/>
            <a:r>
              <a:rPr lang="en-US" dirty="0"/>
              <a:t>Baptists</a:t>
            </a:r>
          </a:p>
          <a:p>
            <a:pPr lvl="1"/>
            <a:r>
              <a:rPr lang="en-US" dirty="0"/>
              <a:t>Quakers</a:t>
            </a:r>
          </a:p>
          <a:p>
            <a:pPr lvl="1"/>
            <a:r>
              <a:rPr lang="en-US" dirty="0"/>
              <a:t>Moravians and Count Zinzendorf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i="1" dirty="0" smtClean="0"/>
              <a:t>	“You </a:t>
            </a:r>
            <a:r>
              <a:rPr lang="en-US" i="1" dirty="0"/>
              <a:t>are not to aim at the conversion of whole nations: you must </a:t>
            </a:r>
            <a:r>
              <a:rPr lang="en-US" i="1" dirty="0" smtClean="0"/>
              <a:t>simply look </a:t>
            </a:r>
            <a:r>
              <a:rPr lang="en-US" i="1" dirty="0"/>
              <a:t>for seekers after the truth, who, like the Ethiopian eunuch</a:t>
            </a:r>
            <a:r>
              <a:rPr lang="en-US" i="1" dirty="0" smtClean="0"/>
              <a:t>, seem </a:t>
            </a:r>
            <a:r>
              <a:rPr lang="en-US" i="1" dirty="0"/>
              <a:t>ready to welcome the Gospel. Second, you must go straight </a:t>
            </a:r>
            <a:r>
              <a:rPr lang="en-US" i="1" dirty="0" smtClean="0"/>
              <a:t>to the </a:t>
            </a:r>
            <a:r>
              <a:rPr lang="en-US" i="1" dirty="0"/>
              <a:t>point and tell them about the life and death of Christ. Third, </a:t>
            </a:r>
            <a:r>
              <a:rPr lang="en-US" i="1" dirty="0" smtClean="0"/>
              <a:t>you must </a:t>
            </a:r>
            <a:r>
              <a:rPr lang="en-US" i="1" dirty="0"/>
              <a:t>not stand aloof from the heathen, but humble yourself, mix </a:t>
            </a:r>
            <a:r>
              <a:rPr lang="en-US" i="1" dirty="0" smtClean="0"/>
              <a:t>with them</a:t>
            </a:r>
            <a:r>
              <a:rPr lang="en-US" i="1" dirty="0"/>
              <a:t>, treat them as Brethren, and pray with them and for them.. . . . </a:t>
            </a:r>
            <a:r>
              <a:rPr lang="en-US" i="1" dirty="0" smtClean="0"/>
              <a:t>. And </a:t>
            </a:r>
            <a:r>
              <a:rPr lang="en-US" i="1" dirty="0"/>
              <a:t>how is it that missionaries have failed in the past? They </a:t>
            </a:r>
            <a:r>
              <a:rPr lang="en-US" i="1" dirty="0" smtClean="0"/>
              <a:t>failed because</a:t>
            </a:r>
            <a:r>
              <a:rPr lang="en-US" i="1" dirty="0"/>
              <a:t>, instead of preaching Christ, they have given lectures on theology</a:t>
            </a:r>
            <a:r>
              <a:rPr lang="en-US" i="1" dirty="0" smtClean="0"/>
              <a:t>.” </a:t>
            </a:r>
          </a:p>
          <a:p>
            <a:pPr>
              <a:buNone/>
            </a:pPr>
            <a:r>
              <a:rPr lang="en-US" i="1" dirty="0" smtClean="0"/>
              <a:t>	</a:t>
            </a:r>
            <a:r>
              <a:rPr lang="en-US" dirty="0" smtClean="0"/>
              <a:t>(</a:t>
            </a:r>
            <a:r>
              <a:rPr lang="en-US" dirty="0"/>
              <a:t>J. D. Payne quotes </a:t>
            </a:r>
            <a:r>
              <a:rPr lang="en-US" dirty="0" smtClean="0"/>
              <a:t>Zinzendorf)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Moravian Church Planting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9748" y="1485553"/>
            <a:ext cx="5247051" cy="468601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Mission </a:t>
            </a:r>
            <a:r>
              <a:rPr lang="en-US" dirty="0"/>
              <a:t>stations</a:t>
            </a:r>
            <a:endParaRPr lang="en-US" dirty="0" smtClean="0"/>
          </a:p>
          <a:p>
            <a:r>
              <a:rPr lang="en-US" dirty="0" smtClean="0"/>
              <a:t>Team approach</a:t>
            </a:r>
          </a:p>
          <a:p>
            <a:r>
              <a:rPr lang="en-US" dirty="0" smtClean="0"/>
              <a:t>Acts </a:t>
            </a:r>
            <a:r>
              <a:rPr lang="en-US" dirty="0"/>
              <a:t>of </a:t>
            </a:r>
            <a:r>
              <a:rPr lang="en-US" dirty="0" smtClean="0"/>
              <a:t>need</a:t>
            </a:r>
          </a:p>
          <a:p>
            <a:r>
              <a:rPr lang="en-US" dirty="0" smtClean="0"/>
              <a:t>Keeping </a:t>
            </a:r>
            <a:r>
              <a:rPr lang="en-US" dirty="0"/>
              <a:t>it </a:t>
            </a:r>
            <a:r>
              <a:rPr lang="en-US" dirty="0" smtClean="0"/>
              <a:t>simple</a:t>
            </a:r>
          </a:p>
          <a:p>
            <a:r>
              <a:rPr lang="en-US" dirty="0" smtClean="0"/>
              <a:t>Long</a:t>
            </a:r>
            <a:r>
              <a:rPr lang="en-US" dirty="0"/>
              <a:t>-term </a:t>
            </a:r>
            <a:r>
              <a:rPr lang="en-US" dirty="0" smtClean="0"/>
              <a:t>perspective</a:t>
            </a:r>
          </a:p>
          <a:p>
            <a:r>
              <a:rPr lang="en-US" dirty="0" smtClean="0"/>
              <a:t>Cultural </a:t>
            </a:r>
            <a:r>
              <a:rPr lang="en-US" dirty="0"/>
              <a:t>acquisition and language </a:t>
            </a:r>
            <a:r>
              <a:rPr lang="en-US" dirty="0" smtClean="0"/>
              <a:t>learning</a:t>
            </a:r>
          </a:p>
          <a:p>
            <a:r>
              <a:rPr lang="en-US" dirty="0" smtClean="0"/>
              <a:t>Bible translation</a:t>
            </a:r>
          </a:p>
          <a:p>
            <a:r>
              <a:rPr lang="en-US" dirty="0" smtClean="0"/>
              <a:t>Missionary zeal</a:t>
            </a:r>
          </a:p>
          <a:p>
            <a:r>
              <a:rPr lang="en-US" dirty="0" smtClean="0"/>
              <a:t>Priority </a:t>
            </a:r>
            <a:r>
              <a:rPr lang="en-US" dirty="0"/>
              <a:t>of </a:t>
            </a:r>
            <a:r>
              <a:rPr lang="en-US" dirty="0" smtClean="0"/>
              <a:t>prayer</a:t>
            </a:r>
          </a:p>
          <a:p>
            <a:r>
              <a:rPr lang="en-US" dirty="0" smtClean="0"/>
              <a:t>Sheep </a:t>
            </a:r>
            <a:r>
              <a:rPr lang="en-US" dirty="0"/>
              <a:t>stealing not </a:t>
            </a:r>
            <a:r>
              <a:rPr lang="en-US" dirty="0" smtClean="0"/>
              <a:t>allowed</a:t>
            </a:r>
          </a:p>
          <a:p>
            <a:r>
              <a:rPr lang="en-US" dirty="0" smtClean="0"/>
              <a:t>Tent</a:t>
            </a:r>
            <a:r>
              <a:rPr lang="en-US" dirty="0"/>
              <a:t>-</a:t>
            </a:r>
            <a:r>
              <a:rPr lang="en-US" dirty="0" smtClean="0"/>
              <a:t>making</a:t>
            </a:r>
          </a:p>
          <a:p>
            <a:r>
              <a:rPr lang="en-US" dirty="0" smtClean="0"/>
              <a:t>Missionaries </a:t>
            </a:r>
            <a:r>
              <a:rPr lang="en-US" dirty="0"/>
              <a:t>the norm, not the exception</a:t>
            </a:r>
          </a:p>
        </p:txBody>
      </p:sp>
      <p:pic>
        <p:nvPicPr>
          <p:cNvPr id="6" name="Picture 5" descr="20141013_0347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49331"/>
            <a:ext cx="3228072" cy="49280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354</Words>
  <Application>Microsoft Macintosh PowerPoint</Application>
  <PresentationFormat>On-screen Show (4:3)</PresentationFormat>
  <Paragraphs>87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Church Planting in the Early Church </vt:lpstr>
      <vt:lpstr>Church Planting from Constantine to the Reformation</vt:lpstr>
      <vt:lpstr>Church Planting from Constantine to the Reformation</vt:lpstr>
      <vt:lpstr>Church Planting During and After the Reformation</vt:lpstr>
      <vt:lpstr>Church Planting in the 18th and 19th Centuries</vt:lpstr>
      <vt:lpstr>PowerPoint Presentation</vt:lpstr>
      <vt:lpstr>Moravian Church Planting Methods</vt:lpstr>
      <vt:lpstr>PowerPoint Presentation</vt:lpstr>
      <vt:lpstr>Baptist Church Planting Methods </vt:lpstr>
      <vt:lpstr>Modern Missions </vt:lpstr>
      <vt:lpstr>Church Planting in the 20th Century </vt:lpstr>
      <vt:lpstr>In the last days…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Libby Dykstra</dc:creator>
  <cp:lastModifiedBy>Carla L</cp:lastModifiedBy>
  <cp:revision>27</cp:revision>
  <dcterms:created xsi:type="dcterms:W3CDTF">2014-12-10T21:15:48Z</dcterms:created>
  <dcterms:modified xsi:type="dcterms:W3CDTF">2015-01-22T19:35:54Z</dcterms:modified>
</cp:coreProperties>
</file>