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70" r:id="rId10"/>
    <p:sldId id="264" r:id="rId11"/>
    <p:sldId id="265" r:id="rId12"/>
    <p:sldId id="269" r:id="rId13"/>
    <p:sldId id="266" r:id="rId14"/>
    <p:sldId id="267"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4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24BC76-B132-3243-80C2-3B21E9743291}" type="datetimeFigureOut">
              <a:rPr lang="en-US" smtClean="0"/>
              <a:pPr/>
              <a:t>1/22/15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5B5428-6708-A143-9265-941A1669480E}" type="slidenum">
              <a:rPr lang="en-US" smtClean="0"/>
              <a:pPr/>
              <a:t>‹#›</a:t>
            </a:fld>
            <a:endParaRPr lang="en-US"/>
          </a:p>
        </p:txBody>
      </p:sp>
    </p:spTree>
    <p:extLst>
      <p:ext uri="{BB962C8B-B14F-4D97-AF65-F5344CB8AC3E}">
        <p14:creationId xmlns:p14="http://schemas.microsoft.com/office/powerpoint/2010/main" val="32286890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To extend the small kingdom or influence</a:t>
            </a:r>
          </a:p>
          <a:p>
            <a:pPr lvl="0"/>
            <a:r>
              <a:rPr lang="en-US" dirty="0" smtClean="0"/>
              <a:t>Only we have the truth</a:t>
            </a:r>
          </a:p>
          <a:p>
            <a:pPr lvl="0"/>
            <a:r>
              <a:rPr lang="en-US" dirty="0" smtClean="0"/>
              <a:t>We want to impose one way</a:t>
            </a:r>
          </a:p>
          <a:p>
            <a:pPr lvl="0"/>
            <a:r>
              <a:rPr lang="en-US" dirty="0" smtClean="0"/>
              <a:t>We are in competition for more converts</a:t>
            </a:r>
          </a:p>
          <a:p>
            <a:pPr lvl="0"/>
            <a:r>
              <a:rPr lang="en-US" dirty="0" smtClean="0"/>
              <a:t>We want to manipulate the people of God</a:t>
            </a:r>
          </a:p>
          <a:p>
            <a:pPr lvl="0"/>
            <a:r>
              <a:rPr lang="en-US" dirty="0" smtClean="0"/>
              <a:t>Multiplying churches gives us pride or recognition</a:t>
            </a:r>
          </a:p>
          <a:p>
            <a:endParaRPr lang="en-US" dirty="0"/>
          </a:p>
        </p:txBody>
      </p:sp>
      <p:sp>
        <p:nvSpPr>
          <p:cNvPr id="4" name="Slide Number Placeholder 3"/>
          <p:cNvSpPr>
            <a:spLocks noGrp="1"/>
          </p:cNvSpPr>
          <p:nvPr>
            <p:ph type="sldNum" sz="quarter" idx="10"/>
          </p:nvPr>
        </p:nvSpPr>
        <p:spPr/>
        <p:txBody>
          <a:bodyPr/>
          <a:lstStyle/>
          <a:p>
            <a:fld id="{A95B5428-6708-A143-9265-941A1669480E}"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The Holy Spirit builds new healthy congregations</a:t>
            </a:r>
          </a:p>
          <a:p>
            <a:pPr lvl="0"/>
            <a:r>
              <a:rPr lang="en-US" dirty="0" smtClean="0"/>
              <a:t>The Holy Spirit gives gifts to and sends out the members of the church to multiply new congregations</a:t>
            </a:r>
          </a:p>
          <a:p>
            <a:endParaRPr lang="en-US" dirty="0"/>
          </a:p>
        </p:txBody>
      </p:sp>
      <p:sp>
        <p:nvSpPr>
          <p:cNvPr id="4" name="Slide Number Placeholder 3"/>
          <p:cNvSpPr>
            <a:spLocks noGrp="1"/>
          </p:cNvSpPr>
          <p:nvPr>
            <p:ph type="sldNum" sz="quarter" idx="10"/>
          </p:nvPr>
        </p:nvSpPr>
        <p:spPr/>
        <p:txBody>
          <a:bodyPr/>
          <a:lstStyle/>
          <a:p>
            <a:fld id="{A95B5428-6708-A143-9265-941A1669480E}"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The church is the community ruled by the King</a:t>
            </a:r>
          </a:p>
          <a:p>
            <a:pPr lvl="0"/>
            <a:r>
              <a:rPr lang="en-US" dirty="0" smtClean="0"/>
              <a:t>The church is the central locus of the rule of the King</a:t>
            </a:r>
          </a:p>
          <a:p>
            <a:pPr lvl="0"/>
            <a:r>
              <a:rPr lang="en-US" dirty="0" smtClean="0"/>
              <a:t>The church is the anticipatory sign of the kingdom</a:t>
            </a:r>
          </a:p>
          <a:p>
            <a:pPr lvl="0"/>
            <a:r>
              <a:rPr lang="en-US" dirty="0" smtClean="0"/>
              <a:t>The church’s mission is to spread the knowledge </a:t>
            </a:r>
          </a:p>
          <a:p>
            <a:pPr lvl="0"/>
            <a:r>
              <a:rPr lang="en-US" dirty="0" smtClean="0"/>
              <a:t>The church cannot create, bring about, or expand the kingdom (witness)</a:t>
            </a:r>
          </a:p>
          <a:p>
            <a:endParaRPr lang="en-US" dirty="0"/>
          </a:p>
        </p:txBody>
      </p:sp>
      <p:sp>
        <p:nvSpPr>
          <p:cNvPr id="4" name="Slide Number Placeholder 3"/>
          <p:cNvSpPr>
            <a:spLocks noGrp="1"/>
          </p:cNvSpPr>
          <p:nvPr>
            <p:ph type="sldNum" sz="quarter" idx="10"/>
          </p:nvPr>
        </p:nvSpPr>
        <p:spPr/>
        <p:txBody>
          <a:bodyPr/>
          <a:lstStyle/>
          <a:p>
            <a:fld id="{A95B5428-6708-A143-9265-941A1669480E}"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02191D-99AE-9F49-ACF8-F6677C76238F}"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2191D-99AE-9F49-ACF8-F6677C76238F}"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2191D-99AE-9F49-ACF8-F6677C76238F}"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2191D-99AE-9F49-ACF8-F6677C76238F}"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2191D-99AE-9F49-ACF8-F6677C76238F}" type="datetimeFigureOut">
              <a:rPr lang="en-US" smtClean="0"/>
              <a:pPr/>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02191D-99AE-9F49-ACF8-F6677C76238F}"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02191D-99AE-9F49-ACF8-F6677C76238F}" type="datetimeFigureOut">
              <a:rPr lang="en-US" smtClean="0"/>
              <a:pPr/>
              <a:t>1/22/15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02191D-99AE-9F49-ACF8-F6677C76238F}" type="datetimeFigureOut">
              <a:rPr lang="en-US" smtClean="0"/>
              <a:pPr/>
              <a:t>1/22/15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02191D-99AE-9F49-ACF8-F6677C76238F}" type="datetimeFigureOut">
              <a:rPr lang="en-US" smtClean="0"/>
              <a:pPr/>
              <a:t>1/22/15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2191D-99AE-9F49-ACF8-F6677C76238F}"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2191D-99AE-9F49-ACF8-F6677C76238F}" type="datetimeFigureOut">
              <a:rPr lang="en-US" smtClean="0"/>
              <a:pPr/>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99F665-2FA6-2F45-B395-166A87EDDB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rebuchet MS"/>
              </a:defRPr>
            </a:lvl1pPr>
          </a:lstStyle>
          <a:p>
            <a:fld id="{BA02191D-99AE-9F49-ACF8-F6677C76238F}" type="datetimeFigureOut">
              <a:rPr lang="en-US" smtClean="0"/>
              <a:pPr/>
              <a:t>1/22/15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rebuchet MS"/>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Trebuchet MS"/>
              </a:defRPr>
            </a:lvl1pPr>
          </a:lstStyle>
          <a:p>
            <a:fld id="{1899F665-2FA6-2F45-B395-166A87EDDB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Trebuchet MS"/>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rebuchet MS"/>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Trebuchet MS"/>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Trebuchet MS"/>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PHC_PowerpointTemplate1-0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768502"/>
            <a:ext cx="8229600" cy="642555"/>
          </a:xfrm>
        </p:spPr>
        <p:txBody>
          <a:bodyPr>
            <a:normAutofit fontScale="90000"/>
          </a:bodyPr>
          <a:lstStyle/>
          <a:p>
            <a:pPr algn="l"/>
            <a:r>
              <a:rPr lang="en-US" sz="3000" dirty="0">
                <a:solidFill>
                  <a:schemeClr val="bg1"/>
                </a:solidFill>
              </a:rPr>
              <a:t>The Local Congregation is the Primary Locus (Agent)</a:t>
            </a:r>
            <a:r>
              <a:rPr lang="en-US" dirty="0"/>
              <a:t/>
            </a:r>
            <a:br>
              <a:rPr lang="en-US" dirty="0"/>
            </a:br>
            <a:endParaRPr lang="en-US" dirty="0"/>
          </a:p>
        </p:txBody>
      </p:sp>
      <p:sp>
        <p:nvSpPr>
          <p:cNvPr id="3" name="Content Placeholder 2"/>
          <p:cNvSpPr>
            <a:spLocks noGrp="1"/>
          </p:cNvSpPr>
          <p:nvPr>
            <p:ph idx="1"/>
          </p:nvPr>
        </p:nvSpPr>
        <p:spPr>
          <a:xfrm>
            <a:off x="4277636" y="1600200"/>
            <a:ext cx="4552593" cy="4652585"/>
          </a:xfrm>
        </p:spPr>
        <p:txBody>
          <a:bodyPr/>
          <a:lstStyle/>
          <a:p>
            <a:pPr lvl="0"/>
            <a:r>
              <a:rPr lang="en-US" dirty="0"/>
              <a:t>A healthy church (Acts 2; 1 Thess. 1)</a:t>
            </a:r>
          </a:p>
          <a:p>
            <a:pPr lvl="0"/>
            <a:r>
              <a:rPr lang="en-US" dirty="0" smtClean="0"/>
              <a:t>Relationship between </a:t>
            </a:r>
            <a:r>
              <a:rPr lang="en-US" dirty="0"/>
              <a:t>the Church and the kingdom of God</a:t>
            </a:r>
          </a:p>
          <a:p>
            <a:endParaRPr lang="en-US" dirty="0"/>
          </a:p>
        </p:txBody>
      </p:sp>
      <p:pic>
        <p:nvPicPr>
          <p:cNvPr id="6" name="Picture 5" descr="Ecuador_0147_edit.jpg"/>
          <p:cNvPicPr>
            <a:picLocks noChangeAspect="1"/>
          </p:cNvPicPr>
          <p:nvPr/>
        </p:nvPicPr>
        <p:blipFill>
          <a:blip r:embed="rId3"/>
          <a:stretch>
            <a:fillRect/>
          </a:stretch>
        </p:blipFill>
        <p:spPr>
          <a:xfrm>
            <a:off x="-1" y="1358142"/>
            <a:ext cx="3924966" cy="4904564"/>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smtClean="0">
                <a:solidFill>
                  <a:schemeClr val="bg1"/>
                </a:solidFill>
              </a:rPr>
              <a:t>Herman N. </a:t>
            </a:r>
            <a:r>
              <a:rPr lang="en-US" dirty="0" err="1" smtClean="0">
                <a:solidFill>
                  <a:schemeClr val="bg1"/>
                </a:solidFill>
              </a:rPr>
              <a:t>Ridderbos</a:t>
            </a:r>
            <a:r>
              <a:rPr lang="en-US" dirty="0" smtClean="0">
                <a:solidFill>
                  <a:schemeClr val="bg1"/>
                </a:solidFill>
              </a:rPr>
              <a:t>  </a:t>
            </a:r>
            <a:endParaRPr lang="en-US" dirty="0">
              <a:solidFill>
                <a:schemeClr val="bg1"/>
              </a:solidFill>
            </a:endParaRPr>
          </a:p>
        </p:txBody>
      </p:sp>
      <p:sp>
        <p:nvSpPr>
          <p:cNvPr id="3" name="Content Placeholder 2"/>
          <p:cNvSpPr>
            <a:spLocks noGrp="1"/>
          </p:cNvSpPr>
          <p:nvPr>
            <p:ph idx="1"/>
          </p:nvPr>
        </p:nvSpPr>
        <p:spPr/>
        <p:txBody>
          <a:bodyPr>
            <a:noAutofit/>
          </a:bodyPr>
          <a:lstStyle/>
          <a:p>
            <a:pPr>
              <a:buNone/>
            </a:pPr>
            <a:r>
              <a:rPr lang="en-US" sz="2500" dirty="0" smtClean="0"/>
              <a:t>	“On </a:t>
            </a:r>
            <a:r>
              <a:rPr lang="en-US" sz="2500" dirty="0"/>
              <a:t>the basis of what has been said above it is possible in our opinion to summarize our view of the relation between the </a:t>
            </a:r>
            <a:r>
              <a:rPr lang="en-US" sz="2500" i="1" dirty="0" err="1"/>
              <a:t>basileia</a:t>
            </a:r>
            <a:r>
              <a:rPr lang="en-US" sz="2500" dirty="0"/>
              <a:t> and the </a:t>
            </a:r>
            <a:r>
              <a:rPr lang="en-US" sz="2500" i="1" dirty="0" err="1"/>
              <a:t>ekklesía</a:t>
            </a:r>
            <a:r>
              <a:rPr lang="en-US" sz="2500" dirty="0"/>
              <a:t>. There can be no uncertainty about either the connection or the difference between these two fundamental notions: The </a:t>
            </a:r>
            <a:r>
              <a:rPr lang="en-US" sz="2500" i="1" dirty="0" err="1"/>
              <a:t>basileia</a:t>
            </a:r>
            <a:r>
              <a:rPr lang="en-US" sz="2500" dirty="0"/>
              <a:t> is the great divine work of salvation in its fulfillment and consummation in Christ; the </a:t>
            </a:r>
            <a:r>
              <a:rPr lang="en-US" sz="2500" i="1" dirty="0" err="1"/>
              <a:t>ekklesía</a:t>
            </a:r>
            <a:r>
              <a:rPr lang="en-US" sz="2500" dirty="0"/>
              <a:t> is the people elected and called by God and sharing in the bliss of the </a:t>
            </a:r>
            <a:r>
              <a:rPr lang="en-US" sz="2500" i="1" dirty="0" err="1"/>
              <a:t>basileia</a:t>
            </a:r>
            <a:r>
              <a:rPr lang="en-US" sz="2500" dirty="0"/>
              <a:t>. Logically, the </a:t>
            </a:r>
            <a:r>
              <a:rPr lang="en-US" sz="2500" i="1" dirty="0" err="1"/>
              <a:t>basileia</a:t>
            </a:r>
            <a:r>
              <a:rPr lang="en-US" sz="2500" dirty="0"/>
              <a:t> ranks first, not the </a:t>
            </a:r>
            <a:r>
              <a:rPr lang="en-US" sz="2500" i="1" dirty="0" err="1"/>
              <a:t>ekklesía</a:t>
            </a:r>
            <a:r>
              <a:rPr lang="en-US" sz="2500" dirty="0"/>
              <a:t>. . . </a:t>
            </a:r>
            <a:r>
              <a:rPr lang="en-US" sz="2500" dirty="0" smtClean="0"/>
              <a:t>.”</a:t>
            </a:r>
            <a:endParaRPr lang="en-US" sz="25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smtClean="0">
                <a:solidFill>
                  <a:schemeClr val="bg1"/>
                </a:solidFill>
              </a:rPr>
              <a:t>Herman N. </a:t>
            </a:r>
            <a:r>
              <a:rPr lang="en-US" dirty="0" err="1" smtClean="0">
                <a:solidFill>
                  <a:schemeClr val="bg1"/>
                </a:solidFill>
              </a:rPr>
              <a:t>Ridderbos</a:t>
            </a:r>
            <a:r>
              <a:rPr lang="en-US" dirty="0" smtClean="0">
                <a:solidFill>
                  <a:schemeClr val="bg1"/>
                </a:solidFill>
              </a:rPr>
              <a:t>, continued</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sz="2941" dirty="0" smtClean="0"/>
              <a:t>	“Insofar as the </a:t>
            </a:r>
            <a:r>
              <a:rPr lang="en-US" sz="2941" i="1" dirty="0" err="1" smtClean="0"/>
              <a:t>basileia</a:t>
            </a:r>
            <a:r>
              <a:rPr lang="en-US" sz="2941" dirty="0" smtClean="0"/>
              <a:t> is already a present reality, the </a:t>
            </a:r>
            <a:r>
              <a:rPr lang="en-US" sz="2941" i="1" dirty="0" err="1" smtClean="0"/>
              <a:t>ekklesía</a:t>
            </a:r>
            <a:r>
              <a:rPr lang="en-US" sz="2941" dirty="0" smtClean="0"/>
              <a:t> is also the place where the gifts and powers of the </a:t>
            </a:r>
            <a:r>
              <a:rPr lang="en-US" sz="2941" i="1" dirty="0" err="1" smtClean="0"/>
              <a:t>basileia</a:t>
            </a:r>
            <a:r>
              <a:rPr lang="en-US" sz="2941" dirty="0" smtClean="0"/>
              <a:t> are granted and received. It is, further, the gathering of those who, as the instruments of the </a:t>
            </a:r>
            <a:r>
              <a:rPr lang="en-US" sz="2941" i="1" dirty="0" err="1" smtClean="0"/>
              <a:t>basileia</a:t>
            </a:r>
            <a:r>
              <a:rPr lang="en-US" sz="2941" dirty="0" smtClean="0"/>
              <a:t>, are called upon to make profession of Jesus as the Christ, to obey his commandments, to perform the missionary task of the preaching of the gospel throughout the world. In every respect the church is surrounded and impelled by the revelation, the progress, the future of the kingdom of God without, however, itself being the </a:t>
            </a:r>
            <a:r>
              <a:rPr lang="en-US" sz="2941" i="1" dirty="0" err="1" smtClean="0"/>
              <a:t>basileia</a:t>
            </a:r>
            <a:r>
              <a:rPr lang="en-US" sz="2941" dirty="0" smtClean="0"/>
              <a:t>, and without every being identified with it.”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731990"/>
            <a:ext cx="8229600" cy="685647"/>
          </a:xfrm>
        </p:spPr>
        <p:txBody>
          <a:bodyPr>
            <a:normAutofit fontScale="90000"/>
          </a:bodyPr>
          <a:lstStyle/>
          <a:p>
            <a:pPr algn="l"/>
            <a:r>
              <a:rPr lang="en-US" dirty="0">
                <a:solidFill>
                  <a:schemeClr val="bg1"/>
                </a:solidFill>
              </a:rPr>
              <a:t>Kingdom – Church</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a:xfrm>
            <a:off x="4181292" y="1576098"/>
            <a:ext cx="4759654" cy="4607489"/>
          </a:xfrm>
        </p:spPr>
        <p:txBody>
          <a:bodyPr>
            <a:normAutofit fontScale="85000" lnSpcReduction="20000"/>
          </a:bodyPr>
          <a:lstStyle/>
          <a:p>
            <a:pPr lvl="0">
              <a:buNone/>
            </a:pPr>
            <a:r>
              <a:rPr lang="en-US" dirty="0" smtClean="0"/>
              <a:t>The church…</a:t>
            </a:r>
          </a:p>
          <a:p>
            <a:pPr lvl="0"/>
            <a:r>
              <a:rPr lang="en-US" dirty="0" smtClean="0"/>
              <a:t>is the </a:t>
            </a:r>
            <a:r>
              <a:rPr lang="en-US" dirty="0"/>
              <a:t>community ruled by the King</a:t>
            </a:r>
            <a:endParaRPr lang="en-US" dirty="0" smtClean="0"/>
          </a:p>
          <a:p>
            <a:pPr lvl="0"/>
            <a:r>
              <a:rPr lang="en-US" dirty="0" smtClean="0"/>
              <a:t>is </a:t>
            </a:r>
            <a:r>
              <a:rPr lang="en-US" dirty="0"/>
              <a:t>the central locus of the rule of the King</a:t>
            </a:r>
            <a:endParaRPr lang="en-US" dirty="0" smtClean="0"/>
          </a:p>
          <a:p>
            <a:pPr lvl="0"/>
            <a:r>
              <a:rPr lang="en-US" dirty="0" smtClean="0"/>
              <a:t>is </a:t>
            </a:r>
            <a:r>
              <a:rPr lang="en-US" dirty="0"/>
              <a:t>the anticipatory sign of the kingdom</a:t>
            </a:r>
            <a:endParaRPr lang="en-US" dirty="0" smtClean="0"/>
          </a:p>
          <a:p>
            <a:pPr lvl="0"/>
            <a:r>
              <a:rPr lang="en-US" dirty="0" smtClean="0"/>
              <a:t>has a mission </a:t>
            </a:r>
            <a:r>
              <a:rPr lang="en-US" dirty="0"/>
              <a:t>is to spread the knowledge </a:t>
            </a:r>
            <a:endParaRPr lang="en-US" dirty="0" smtClean="0"/>
          </a:p>
          <a:p>
            <a:pPr lvl="0"/>
            <a:r>
              <a:rPr lang="en-US" dirty="0" smtClean="0"/>
              <a:t>cannot </a:t>
            </a:r>
            <a:r>
              <a:rPr lang="en-US" dirty="0"/>
              <a:t>create, bring about, or expand the kingdom (witness)</a:t>
            </a:r>
          </a:p>
          <a:p>
            <a:endParaRPr lang="en-US" dirty="0"/>
          </a:p>
        </p:txBody>
      </p:sp>
      <p:pic>
        <p:nvPicPr>
          <p:cNvPr id="7" name="Picture 6" descr="Ecuador_0003_edit.jpg"/>
          <p:cNvPicPr>
            <a:picLocks noChangeAspect="1"/>
          </p:cNvPicPr>
          <p:nvPr/>
        </p:nvPicPr>
        <p:blipFill>
          <a:blip r:embed="rId4"/>
          <a:stretch>
            <a:fillRect/>
          </a:stretch>
        </p:blipFill>
        <p:spPr>
          <a:xfrm>
            <a:off x="0" y="1352160"/>
            <a:ext cx="4013041" cy="4910795"/>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pPr algn="l"/>
            <a:r>
              <a:rPr lang="en-US" sz="3800" dirty="0">
                <a:solidFill>
                  <a:schemeClr val="bg1"/>
                </a:solidFill>
              </a:rPr>
              <a:t>New Churches, the Penultimate Goal</a:t>
            </a:r>
          </a:p>
        </p:txBody>
      </p:sp>
      <p:sp>
        <p:nvSpPr>
          <p:cNvPr id="3" name="Content Placeholder 2"/>
          <p:cNvSpPr>
            <a:spLocks noGrp="1"/>
          </p:cNvSpPr>
          <p:nvPr>
            <p:ph idx="1"/>
          </p:nvPr>
        </p:nvSpPr>
        <p:spPr>
          <a:xfrm>
            <a:off x="457200" y="1600201"/>
            <a:ext cx="8229600" cy="4388010"/>
          </a:xfrm>
        </p:spPr>
        <p:txBody>
          <a:bodyPr>
            <a:normAutofit fontScale="92500"/>
          </a:bodyPr>
          <a:lstStyle/>
          <a:p>
            <a:pPr>
              <a:buNone/>
            </a:pPr>
            <a:r>
              <a:rPr lang="en-US" dirty="0" smtClean="0"/>
              <a:t>	</a:t>
            </a:r>
            <a:r>
              <a:rPr lang="en-US" i="1" dirty="0" smtClean="0"/>
              <a:t>“Nevertheless</a:t>
            </a:r>
            <a:r>
              <a:rPr lang="en-US" i="1" dirty="0"/>
              <a:t>, the final goal of our </a:t>
            </a:r>
            <a:r>
              <a:rPr lang="en-US" i="1" dirty="0" smtClean="0"/>
              <a:t>mission cannot </a:t>
            </a:r>
            <a:r>
              <a:rPr lang="en-US" i="1" dirty="0"/>
              <a:t>only be the local </a:t>
            </a:r>
            <a:r>
              <a:rPr lang="en-US" i="1" dirty="0" smtClean="0"/>
              <a:t>congregation. Multiplying</a:t>
            </a:r>
            <a:r>
              <a:rPr lang="en-US" i="1" dirty="0"/>
              <a:t>, growing, and watching over the development of </a:t>
            </a:r>
            <a:r>
              <a:rPr lang="en-US" i="1" dirty="0" smtClean="0"/>
              <a:t>the local </a:t>
            </a:r>
            <a:r>
              <a:rPr lang="en-US" i="1" dirty="0"/>
              <a:t>church is the penultimate goal of our mission, as Orlando Costas </a:t>
            </a:r>
            <a:r>
              <a:rPr lang="en-US" i="1" dirty="0" smtClean="0"/>
              <a:t>helps us </a:t>
            </a:r>
            <a:r>
              <a:rPr lang="en-US" i="1" dirty="0"/>
              <a:t>see (see Orlando Costas, 1974:90; 1979:37-59; 1982:46-48). The final </a:t>
            </a:r>
            <a:r>
              <a:rPr lang="en-US" i="1" dirty="0" smtClean="0"/>
              <a:t>goal of </a:t>
            </a:r>
            <a:r>
              <a:rPr lang="en-US" i="1" dirty="0"/>
              <a:t>our missionary labor is the glory of </a:t>
            </a:r>
            <a:r>
              <a:rPr lang="en-US" i="1" dirty="0" smtClean="0"/>
              <a:t>God…”</a:t>
            </a:r>
            <a:r>
              <a:rPr lang="en-US" dirty="0" smtClean="0"/>
              <a:t> page 54.</a:t>
            </a:r>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a:solidFill>
                  <a:schemeClr val="bg1"/>
                </a:solidFill>
              </a:rPr>
              <a:t>New Churches Give Glory to God</a:t>
            </a:r>
          </a:p>
        </p:txBody>
      </p:sp>
      <p:sp>
        <p:nvSpPr>
          <p:cNvPr id="3" name="Content Placeholder 2"/>
          <p:cNvSpPr>
            <a:spLocks noGrp="1"/>
          </p:cNvSpPr>
          <p:nvPr>
            <p:ph idx="1"/>
          </p:nvPr>
        </p:nvSpPr>
        <p:spPr/>
        <p:txBody>
          <a:bodyPr/>
          <a:lstStyle/>
          <a:p>
            <a:pPr lvl="0"/>
            <a:r>
              <a:rPr lang="en-US" dirty="0"/>
              <a:t>The Ten Blessings of Ephesians </a:t>
            </a:r>
            <a:r>
              <a:rPr lang="en-US" dirty="0" smtClean="0"/>
              <a:t>1</a:t>
            </a:r>
          </a:p>
          <a:p>
            <a:pPr lvl="1"/>
            <a:r>
              <a:rPr lang="en-US" dirty="0" smtClean="0"/>
              <a:t>Through </a:t>
            </a:r>
            <a:r>
              <a:rPr lang="en-US" dirty="0"/>
              <a:t>the </a:t>
            </a:r>
            <a:r>
              <a:rPr lang="en-US" dirty="0" smtClean="0"/>
              <a:t>Father</a:t>
            </a:r>
          </a:p>
          <a:p>
            <a:pPr lvl="1"/>
            <a:r>
              <a:rPr lang="en-US" dirty="0" smtClean="0"/>
              <a:t>Through </a:t>
            </a:r>
            <a:r>
              <a:rPr lang="en-US" dirty="0"/>
              <a:t>the </a:t>
            </a:r>
            <a:r>
              <a:rPr lang="en-US" dirty="0" smtClean="0"/>
              <a:t>Son</a:t>
            </a:r>
          </a:p>
          <a:p>
            <a:pPr lvl="1"/>
            <a:r>
              <a:rPr lang="en-US" dirty="0" smtClean="0"/>
              <a:t>Through </a:t>
            </a:r>
            <a:r>
              <a:rPr lang="en-US" dirty="0"/>
              <a:t>the Holy Spirit</a:t>
            </a:r>
          </a:p>
          <a:p>
            <a:pPr lvl="0"/>
            <a:r>
              <a:rPr lang="en-US" dirty="0"/>
              <a:t>The Vision in Revelation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HC_Powerpoint_Chapter2-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pPr algn="l"/>
            <a:r>
              <a:rPr lang="en-US" sz="3300" dirty="0">
                <a:solidFill>
                  <a:schemeClr val="bg1"/>
                </a:solidFill>
              </a:rPr>
              <a:t>Wrong Reasons for Planting New Churches</a:t>
            </a:r>
          </a:p>
        </p:txBody>
      </p:sp>
      <p:sp>
        <p:nvSpPr>
          <p:cNvPr id="3" name="Content Placeholder 2"/>
          <p:cNvSpPr>
            <a:spLocks noGrp="1"/>
          </p:cNvSpPr>
          <p:nvPr>
            <p:ph idx="1"/>
          </p:nvPr>
        </p:nvSpPr>
        <p:spPr/>
        <p:txBody>
          <a:bodyPr/>
          <a:lstStyle/>
          <a:p>
            <a:pPr lvl="0"/>
            <a:r>
              <a:rPr lang="en-US" dirty="0" smtClean="0"/>
              <a:t>Extend small kingdom or influence</a:t>
            </a:r>
            <a:endParaRPr lang="en-US" dirty="0"/>
          </a:p>
          <a:p>
            <a:pPr lvl="0"/>
            <a:r>
              <a:rPr lang="en-US" dirty="0"/>
              <a:t>Only we have the truth</a:t>
            </a:r>
            <a:endParaRPr lang="en-US" dirty="0" smtClean="0"/>
          </a:p>
          <a:p>
            <a:pPr lvl="0"/>
            <a:r>
              <a:rPr lang="en-US" dirty="0" smtClean="0"/>
              <a:t>Impose </a:t>
            </a:r>
            <a:r>
              <a:rPr lang="en-US" dirty="0"/>
              <a:t>one way</a:t>
            </a:r>
            <a:endParaRPr lang="en-US" dirty="0" smtClean="0"/>
          </a:p>
          <a:p>
            <a:pPr lvl="0"/>
            <a:r>
              <a:rPr lang="en-US" dirty="0" smtClean="0"/>
              <a:t>Competition for converts</a:t>
            </a:r>
          </a:p>
          <a:p>
            <a:pPr lvl="0"/>
            <a:r>
              <a:rPr lang="en-US" dirty="0" smtClean="0"/>
              <a:t>Manipulate </a:t>
            </a:r>
          </a:p>
          <a:p>
            <a:pPr lvl="0"/>
            <a:r>
              <a:rPr lang="en-US" dirty="0" smtClean="0"/>
              <a:t>Pride </a:t>
            </a:r>
            <a:r>
              <a:rPr lang="en-US" dirty="0"/>
              <a:t>or recognition</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39362"/>
            <a:ext cx="8229600" cy="1143000"/>
          </a:xfrm>
        </p:spPr>
        <p:txBody>
          <a:bodyPr/>
          <a:lstStyle/>
          <a:p>
            <a:pPr algn="l"/>
            <a:r>
              <a:rPr lang="en-US" dirty="0">
                <a:solidFill>
                  <a:schemeClr val="bg1"/>
                </a:solidFill>
              </a:rPr>
              <a:t>Five Solid Reasons</a:t>
            </a:r>
          </a:p>
        </p:txBody>
      </p:sp>
      <p:sp>
        <p:nvSpPr>
          <p:cNvPr id="3" name="Content Placeholder 2"/>
          <p:cNvSpPr>
            <a:spLocks noGrp="1"/>
          </p:cNvSpPr>
          <p:nvPr>
            <p:ph idx="1"/>
          </p:nvPr>
        </p:nvSpPr>
        <p:spPr/>
        <p:txBody>
          <a:bodyPr/>
          <a:lstStyle/>
          <a:p>
            <a:pPr lvl="0"/>
            <a:r>
              <a:rPr lang="en-US" dirty="0"/>
              <a:t>God the Father seeks and finds the lost</a:t>
            </a:r>
          </a:p>
          <a:p>
            <a:pPr lvl="0"/>
            <a:r>
              <a:rPr lang="en-US" dirty="0"/>
              <a:t>The love of Christ compels us</a:t>
            </a:r>
          </a:p>
          <a:p>
            <a:pPr lvl="0"/>
            <a:r>
              <a:rPr lang="en-US" dirty="0"/>
              <a:t>The Holy Spirit has been sent for all human beings</a:t>
            </a:r>
          </a:p>
          <a:p>
            <a:pPr lvl="0"/>
            <a:r>
              <a:rPr lang="en-US" dirty="0"/>
              <a:t>The local congregation is the primary locus</a:t>
            </a:r>
          </a:p>
          <a:p>
            <a:pPr lvl="0"/>
            <a:r>
              <a:rPr lang="en-US" dirty="0"/>
              <a:t>Multiplying churches glorifies God</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Thesis</a:t>
            </a:r>
          </a:p>
        </p:txBody>
      </p:sp>
      <p:sp>
        <p:nvSpPr>
          <p:cNvPr id="3" name="Content Placeholder 2"/>
          <p:cNvSpPr>
            <a:spLocks noGrp="1"/>
          </p:cNvSpPr>
          <p:nvPr>
            <p:ph idx="1"/>
          </p:nvPr>
        </p:nvSpPr>
        <p:spPr>
          <a:xfrm>
            <a:off x="271980" y="1600200"/>
            <a:ext cx="8229600" cy="4525963"/>
          </a:xfrm>
        </p:spPr>
        <p:txBody>
          <a:bodyPr>
            <a:normAutofit fontScale="92500" lnSpcReduction="10000"/>
          </a:bodyPr>
          <a:lstStyle/>
          <a:p>
            <a:pPr>
              <a:buNone/>
            </a:pPr>
            <a:r>
              <a:rPr lang="en-US" i="1" dirty="0" smtClean="0"/>
              <a:t>	This </a:t>
            </a:r>
            <a:r>
              <a:rPr lang="en-US" i="1" dirty="0"/>
              <a:t>chapter’s main idea is that the biblical motivation for multiplying healthy churches resides in the loving and compassionate mission of the triune God (</a:t>
            </a:r>
            <a:r>
              <a:rPr lang="en-US" i="1" dirty="0" err="1"/>
              <a:t>missio</a:t>
            </a:r>
            <a:r>
              <a:rPr lang="en-US" i="1" dirty="0"/>
              <a:t> Dei), who desires that all men and women be disciples of Jesus Christ and be responsible members of a church, the body of Christ. As such, these congregations are witnesses to the coming reign of God for the honor and glory of God.</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666468"/>
            <a:ext cx="8229600" cy="783661"/>
          </a:xfrm>
        </p:spPr>
        <p:txBody>
          <a:bodyPr>
            <a:normAutofit fontScale="90000"/>
          </a:bodyPr>
          <a:lstStyle/>
          <a:p>
            <a:pPr algn="l"/>
            <a:r>
              <a:rPr lang="en-US" sz="3889" dirty="0">
                <a:solidFill>
                  <a:schemeClr val="bg1"/>
                </a:solidFill>
              </a:rPr>
              <a:t>God the Father S</a:t>
            </a:r>
            <a:r>
              <a:rPr lang="en-US" sz="3889" dirty="0" smtClean="0">
                <a:solidFill>
                  <a:schemeClr val="bg1"/>
                </a:solidFill>
              </a:rPr>
              <a:t>eeks and </a:t>
            </a:r>
            <a:r>
              <a:rPr lang="en-US" sz="3889" dirty="0">
                <a:solidFill>
                  <a:schemeClr val="bg1"/>
                </a:solidFill>
              </a:rPr>
              <a:t>F</a:t>
            </a:r>
            <a:r>
              <a:rPr lang="en-US" sz="3889" dirty="0" smtClean="0">
                <a:solidFill>
                  <a:schemeClr val="bg1"/>
                </a:solidFill>
              </a:rPr>
              <a:t>inds </a:t>
            </a:r>
            <a:r>
              <a:rPr lang="en-US" sz="3889" dirty="0">
                <a:solidFill>
                  <a:schemeClr val="bg1"/>
                </a:solidFill>
              </a:rPr>
              <a:t>the </a:t>
            </a:r>
            <a:r>
              <a:rPr lang="en-US" sz="3889" dirty="0" smtClean="0">
                <a:solidFill>
                  <a:schemeClr val="bg1"/>
                </a:solidFill>
              </a:rPr>
              <a:t>Lost</a:t>
            </a:r>
            <a:r>
              <a:rPr lang="en-US" dirty="0"/>
              <a:t/>
            </a:r>
            <a:br>
              <a:rPr lang="en-US" dirty="0"/>
            </a:br>
            <a:endParaRPr lang="en-US" dirty="0"/>
          </a:p>
        </p:txBody>
      </p:sp>
      <p:sp>
        <p:nvSpPr>
          <p:cNvPr id="3" name="Content Placeholder 2"/>
          <p:cNvSpPr>
            <a:spLocks noGrp="1"/>
          </p:cNvSpPr>
          <p:nvPr>
            <p:ph idx="1"/>
          </p:nvPr>
        </p:nvSpPr>
        <p:spPr>
          <a:xfrm>
            <a:off x="3497057" y="1600200"/>
            <a:ext cx="5189743" cy="4678660"/>
          </a:xfrm>
        </p:spPr>
        <p:txBody>
          <a:bodyPr/>
          <a:lstStyle/>
          <a:p>
            <a:pPr lvl="0"/>
            <a:r>
              <a:rPr lang="en-US" dirty="0"/>
              <a:t>God created and cares for all human beings</a:t>
            </a:r>
          </a:p>
          <a:p>
            <a:pPr lvl="0"/>
            <a:r>
              <a:rPr lang="en-US" dirty="0"/>
              <a:t>God is God of love and mercy</a:t>
            </a:r>
          </a:p>
          <a:p>
            <a:pPr lvl="0"/>
            <a:r>
              <a:rPr lang="en-US" dirty="0"/>
              <a:t>God chooses his people to be his instrument of love</a:t>
            </a:r>
          </a:p>
        </p:txBody>
      </p:sp>
      <p:pic>
        <p:nvPicPr>
          <p:cNvPr id="5" name="Picture 4" descr="Ecuador_0548_edit (1).jpg"/>
          <p:cNvPicPr>
            <a:picLocks noChangeAspect="1"/>
          </p:cNvPicPr>
          <p:nvPr/>
        </p:nvPicPr>
        <p:blipFill>
          <a:blip r:embed="rId3"/>
          <a:stretch>
            <a:fillRect/>
          </a:stretch>
        </p:blipFill>
        <p:spPr>
          <a:xfrm>
            <a:off x="-5303" y="1353120"/>
            <a:ext cx="3283827" cy="492574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The Love of God </a:t>
            </a:r>
            <a:r>
              <a:rPr lang="en-US" dirty="0" smtClean="0">
                <a:solidFill>
                  <a:schemeClr val="bg1"/>
                </a:solidFill>
              </a:rPr>
              <a:t>Compels </a:t>
            </a:r>
            <a:r>
              <a:rPr lang="en-US" dirty="0">
                <a:solidFill>
                  <a:schemeClr val="bg1"/>
                </a:solidFill>
              </a:rPr>
              <a:t>U</a:t>
            </a:r>
            <a:r>
              <a:rPr lang="en-US" dirty="0" smtClean="0">
                <a:solidFill>
                  <a:schemeClr val="bg1"/>
                </a:solidFill>
              </a:rPr>
              <a:t>s</a:t>
            </a:r>
            <a:endParaRPr lang="en-US" dirty="0">
              <a:solidFill>
                <a:schemeClr val="bg1"/>
              </a:solidFill>
            </a:endParaRPr>
          </a:p>
        </p:txBody>
      </p:sp>
      <p:sp>
        <p:nvSpPr>
          <p:cNvPr id="3" name="Content Placeholder 2"/>
          <p:cNvSpPr>
            <a:spLocks noGrp="1"/>
          </p:cNvSpPr>
          <p:nvPr>
            <p:ph idx="1"/>
          </p:nvPr>
        </p:nvSpPr>
        <p:spPr>
          <a:xfrm>
            <a:off x="4326160" y="1600200"/>
            <a:ext cx="4162207" cy="4652585"/>
          </a:xfrm>
        </p:spPr>
        <p:txBody>
          <a:bodyPr/>
          <a:lstStyle/>
          <a:p>
            <a:pPr lvl="0"/>
            <a:r>
              <a:rPr lang="en-US" dirty="0" smtClean="0"/>
              <a:t>The </a:t>
            </a:r>
            <a:r>
              <a:rPr lang="en-US" dirty="0"/>
              <a:t>incarnation</a:t>
            </a:r>
          </a:p>
          <a:p>
            <a:pPr lvl="0"/>
            <a:r>
              <a:rPr lang="en-US" dirty="0"/>
              <a:t>Contextualization</a:t>
            </a:r>
          </a:p>
          <a:p>
            <a:pPr lvl="0"/>
            <a:r>
              <a:rPr lang="en-US" dirty="0"/>
              <a:t>The calling of the nations</a:t>
            </a:r>
          </a:p>
          <a:p>
            <a:endParaRPr lang="en-US" dirty="0"/>
          </a:p>
        </p:txBody>
      </p:sp>
      <p:pic>
        <p:nvPicPr>
          <p:cNvPr id="7" name="Picture 6" descr="Ecuador_0345_edit.jpg"/>
          <p:cNvPicPr>
            <a:picLocks noChangeAspect="1"/>
          </p:cNvPicPr>
          <p:nvPr/>
        </p:nvPicPr>
        <p:blipFill>
          <a:blip r:embed="rId3"/>
          <a:stretch>
            <a:fillRect/>
          </a:stretch>
        </p:blipFill>
        <p:spPr>
          <a:xfrm>
            <a:off x="1" y="1347086"/>
            <a:ext cx="3960122" cy="4934091"/>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777321"/>
            <a:ext cx="8229600" cy="739570"/>
          </a:xfrm>
        </p:spPr>
        <p:txBody>
          <a:bodyPr>
            <a:normAutofit fontScale="90000"/>
          </a:bodyPr>
          <a:lstStyle/>
          <a:p>
            <a:pPr algn="l"/>
            <a:r>
              <a:rPr lang="en-US" sz="3000" dirty="0">
                <a:solidFill>
                  <a:schemeClr val="bg1"/>
                </a:solidFill>
              </a:rPr>
              <a:t>The Holy Spirit H</a:t>
            </a:r>
            <a:r>
              <a:rPr lang="en-US" sz="3000" dirty="0" smtClean="0">
                <a:solidFill>
                  <a:schemeClr val="bg1"/>
                </a:solidFill>
              </a:rPr>
              <a:t>as </a:t>
            </a:r>
            <a:r>
              <a:rPr lang="en-US" sz="3000" dirty="0">
                <a:solidFill>
                  <a:schemeClr val="bg1"/>
                </a:solidFill>
              </a:rPr>
              <a:t>B</a:t>
            </a:r>
            <a:r>
              <a:rPr lang="en-US" sz="3000" dirty="0" smtClean="0">
                <a:solidFill>
                  <a:schemeClr val="bg1"/>
                </a:solidFill>
              </a:rPr>
              <a:t>een Sent </a:t>
            </a:r>
            <a:r>
              <a:rPr lang="en-US" sz="3000" dirty="0">
                <a:solidFill>
                  <a:schemeClr val="bg1"/>
                </a:solidFill>
              </a:rPr>
              <a:t>F</a:t>
            </a:r>
            <a:r>
              <a:rPr lang="en-US" sz="3000" dirty="0" smtClean="0">
                <a:solidFill>
                  <a:schemeClr val="bg1"/>
                </a:solidFill>
              </a:rPr>
              <a:t>or </a:t>
            </a:r>
            <a:r>
              <a:rPr lang="en-US" sz="3000" dirty="0">
                <a:solidFill>
                  <a:schemeClr val="bg1"/>
                </a:solidFill>
              </a:rPr>
              <a:t>A</a:t>
            </a:r>
            <a:r>
              <a:rPr lang="en-US" sz="3000" dirty="0" smtClean="0">
                <a:solidFill>
                  <a:schemeClr val="bg1"/>
                </a:solidFill>
              </a:rPr>
              <a:t>ll </a:t>
            </a:r>
            <a:r>
              <a:rPr lang="en-US" sz="3000" dirty="0">
                <a:solidFill>
                  <a:schemeClr val="bg1"/>
                </a:solidFill>
              </a:rPr>
              <a:t>Human Beings</a:t>
            </a:r>
            <a:r>
              <a:rPr lang="en-US" dirty="0"/>
              <a:t/>
            </a:r>
            <a:br>
              <a:rPr lang="en-US" dirty="0"/>
            </a:br>
            <a:endParaRPr lang="en-US" dirty="0"/>
          </a:p>
        </p:txBody>
      </p:sp>
      <p:sp>
        <p:nvSpPr>
          <p:cNvPr id="3" name="Content Placeholder 2"/>
          <p:cNvSpPr>
            <a:spLocks noGrp="1"/>
          </p:cNvSpPr>
          <p:nvPr>
            <p:ph idx="1"/>
          </p:nvPr>
        </p:nvSpPr>
        <p:spPr>
          <a:xfrm>
            <a:off x="5212542" y="1600200"/>
            <a:ext cx="3474257" cy="4525963"/>
          </a:xfrm>
        </p:spPr>
        <p:txBody>
          <a:bodyPr/>
          <a:lstStyle/>
          <a:p>
            <a:pPr lvl="0"/>
            <a:r>
              <a:rPr lang="en-US" dirty="0"/>
              <a:t>The Holy Spirit was given for all </a:t>
            </a:r>
            <a:r>
              <a:rPr lang="en-US" dirty="0" smtClean="0"/>
              <a:t>people</a:t>
            </a:r>
          </a:p>
          <a:p>
            <a:pPr lvl="0">
              <a:buNone/>
            </a:pPr>
            <a:r>
              <a:rPr lang="en-US" dirty="0" smtClean="0"/>
              <a:t>	</a:t>
            </a:r>
          </a:p>
          <a:p>
            <a:pPr lvl="0">
              <a:buNone/>
            </a:pPr>
            <a:r>
              <a:rPr lang="en-US" dirty="0" smtClean="0"/>
              <a:t>	(</a:t>
            </a:r>
            <a:r>
              <a:rPr lang="en-US" dirty="0"/>
              <a:t>Acts 2:9-</a:t>
            </a:r>
            <a:r>
              <a:rPr lang="en-US" dirty="0" smtClean="0"/>
              <a:t>11)</a:t>
            </a:r>
          </a:p>
          <a:p>
            <a:endParaRPr lang="en-US" dirty="0"/>
          </a:p>
        </p:txBody>
      </p:sp>
      <p:pic>
        <p:nvPicPr>
          <p:cNvPr id="6" name="Picture 5" descr="MAP-NTtableofnations.ai"/>
          <p:cNvPicPr>
            <a:picLocks noChangeAspect="1"/>
          </p:cNvPicPr>
          <p:nvPr/>
        </p:nvPicPr>
        <p:blipFill>
          <a:blip r:embed="rId3"/>
          <a:stretch>
            <a:fillRect/>
          </a:stretch>
        </p:blipFill>
        <p:spPr>
          <a:xfrm>
            <a:off x="-453397" y="777321"/>
            <a:ext cx="6186312" cy="6186312"/>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C_PowerpointTemplate1-03.jpg"/>
          <p:cNvPicPr>
            <a:picLocks noChangeAspect="1"/>
          </p:cNvPicPr>
          <p:nvPr/>
        </p:nvPicPr>
        <p:blipFill>
          <a:blip r:embed="rId3"/>
          <a:stretch>
            <a:fillRect/>
          </a:stretch>
        </p:blipFill>
        <p:spPr>
          <a:xfrm>
            <a:off x="0" y="0"/>
            <a:ext cx="9144000" cy="6858000"/>
          </a:xfrm>
          <a:prstGeom prst="rect">
            <a:avLst/>
          </a:prstGeom>
        </p:spPr>
      </p:pic>
      <p:sp>
        <p:nvSpPr>
          <p:cNvPr id="3" name="Content Placeholder 2"/>
          <p:cNvSpPr>
            <a:spLocks noGrp="1"/>
          </p:cNvSpPr>
          <p:nvPr>
            <p:ph idx="1"/>
          </p:nvPr>
        </p:nvSpPr>
        <p:spPr/>
        <p:txBody>
          <a:bodyPr/>
          <a:lstStyle/>
          <a:p>
            <a:pPr lvl="0">
              <a:buNone/>
            </a:pPr>
            <a:r>
              <a:rPr lang="en-US" dirty="0" smtClean="0"/>
              <a:t>The Holy Spirit…</a:t>
            </a:r>
          </a:p>
          <a:p>
            <a:pPr lvl="0"/>
            <a:r>
              <a:rPr lang="en-US" dirty="0" smtClean="0"/>
              <a:t>builds new healthy congregations</a:t>
            </a:r>
          </a:p>
          <a:p>
            <a:pPr lvl="0"/>
            <a:r>
              <a:rPr lang="en-US" dirty="0" smtClean="0"/>
              <a:t>gives gifts to and sends out the members to multiply new congregations</a:t>
            </a:r>
          </a:p>
          <a:p>
            <a:endParaRPr lang="en-US" dirty="0"/>
          </a:p>
        </p:txBody>
      </p:sp>
      <p:sp>
        <p:nvSpPr>
          <p:cNvPr id="5" name="Title 1"/>
          <p:cNvSpPr txBox="1">
            <a:spLocks/>
          </p:cNvSpPr>
          <p:nvPr/>
        </p:nvSpPr>
        <p:spPr>
          <a:xfrm>
            <a:off x="457200" y="447442"/>
            <a:ext cx="8229600" cy="739570"/>
          </a:xfrm>
          <a:prstGeom prst="rect">
            <a:avLst/>
          </a:prstGeom>
        </p:spPr>
        <p:txBody>
          <a:bodyPr vert="horz" lIns="91440" tIns="45720" rIns="91440" bIns="45720" rtlCol="0" anchor="ctr">
            <a:noAutofit/>
          </a:bodyPr>
          <a:lstStyle/>
          <a:p>
            <a:pPr lvl="0">
              <a:spcBef>
                <a:spcPct val="0"/>
              </a:spcBef>
              <a:defRPr/>
            </a:pPr>
            <a:r>
              <a:rPr lang="en-US" sz="2800" dirty="0">
                <a:solidFill>
                  <a:schemeClr val="bg1"/>
                </a:solidFill>
              </a:rPr>
              <a:t>The Holy Spirit Has Been Sent For All Human </a:t>
            </a:r>
            <a:r>
              <a:rPr lang="en-US" sz="2800" dirty="0" smtClean="0">
                <a:solidFill>
                  <a:schemeClr val="bg1"/>
                </a:solidFill>
              </a:rPr>
              <a:t>Beings, continued</a:t>
            </a:r>
            <a:endParaRPr kumimoji="0" lang="en-US" sz="2500" b="0" i="0" u="none" strike="noStrike" kern="1200" cap="none" spc="0" normalizeH="0" baseline="0" noProof="0" dirty="0">
              <a:ln>
                <a:noFill/>
              </a:ln>
              <a:solidFill>
                <a:schemeClr val="tx1"/>
              </a:solidFill>
              <a:effectLst/>
              <a:uLnTx/>
              <a:uFillTx/>
              <a:latin typeface="Trebuchet MS"/>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TotalTime>
  <Words>407</Words>
  <Application>Microsoft Macintosh PowerPoint</Application>
  <PresentationFormat>On-screen Show (4:3)</PresentationFormat>
  <Paragraphs>69</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Wrong Reasons for Planting New Churches</vt:lpstr>
      <vt:lpstr>Five Solid Reasons</vt:lpstr>
      <vt:lpstr>Thesis</vt:lpstr>
      <vt:lpstr>God the Father Seeks and Finds the Lost </vt:lpstr>
      <vt:lpstr>The Love of God Compels Us</vt:lpstr>
      <vt:lpstr>The Holy Spirit Has Been Sent For All Human Beings </vt:lpstr>
      <vt:lpstr>PowerPoint Presentation</vt:lpstr>
      <vt:lpstr>The Local Congregation is the Primary Locus (Agent) </vt:lpstr>
      <vt:lpstr>Herman N. Ridderbos  </vt:lpstr>
      <vt:lpstr>Herman N. Ridderbos, continued</vt:lpstr>
      <vt:lpstr>Kingdom – Church </vt:lpstr>
      <vt:lpstr>New Churches, the Penultimate Goal</vt:lpstr>
      <vt:lpstr>New Churches Give Glory to God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Libby Dykstra</dc:creator>
  <cp:lastModifiedBy>Carla L</cp:lastModifiedBy>
  <cp:revision>22</cp:revision>
  <dcterms:created xsi:type="dcterms:W3CDTF">2014-12-10T20:57:33Z</dcterms:created>
  <dcterms:modified xsi:type="dcterms:W3CDTF">2015-01-22T19:32:58Z</dcterms:modified>
</cp:coreProperties>
</file>