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38CA-1EDF-A343-B9D2-A720C7A74C4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C56D0-7F06-674A-AB7B-D19700515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B8F638CA-1EDF-A343-B9D2-A720C7A74C47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306C56D0-7F06-674A-AB7B-D197005159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672"/>
            <a:ext cx="8229600" cy="792866"/>
          </a:xfrm>
        </p:spPr>
        <p:txBody>
          <a:bodyPr>
            <a:noAutofit/>
          </a:bodyPr>
          <a:lstStyle/>
          <a:p>
            <a:pPr algn="l"/>
            <a:r>
              <a:rPr lang="en-US" sz="3800" dirty="0" smtClean="0">
                <a:solidFill>
                  <a:schemeClr val="bg1"/>
                </a:solidFill>
              </a:rPr>
              <a:t>A Mentoring Theoretical Framework</a:t>
            </a:r>
            <a:br>
              <a:rPr lang="en-US" sz="3800" dirty="0" smtClean="0">
                <a:solidFill>
                  <a:schemeClr val="bg1"/>
                </a:solidFill>
              </a:rPr>
            </a:br>
            <a:endParaRPr lang="en-US" sz="38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339357"/>
          <a:ext cx="9144000" cy="5527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675"/>
                <a:gridCol w="2758206"/>
                <a:gridCol w="4193119"/>
              </a:tblGrid>
              <a:tr h="406767">
                <a:tc>
                  <a:txBody>
                    <a:bodyPr/>
                    <a:lstStyle/>
                    <a:p>
                      <a:r>
                        <a:rPr lang="en-US" dirty="0" smtClean="0"/>
                        <a:t>Mentoring</a:t>
                      </a:r>
                      <a:r>
                        <a:rPr lang="en-US" baseline="0" dirty="0" smtClean="0"/>
                        <a:t>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Changing Paradigm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 Learning Principle</a:t>
                      </a:r>
                      <a:endParaRPr lang="en-US" dirty="0"/>
                    </a:p>
                  </a:txBody>
                  <a:tcPr/>
                </a:tc>
              </a:tr>
              <a:tr h="2157615">
                <a:tc>
                  <a:txBody>
                    <a:bodyPr/>
                    <a:lstStyle/>
                    <a:p>
                      <a:r>
                        <a:rPr lang="en-US" dirty="0" smtClean="0"/>
                        <a:t>Mentoring Relationship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One Life = one mentor = one mentee</a:t>
                      </a:r>
                    </a:p>
                    <a:p>
                      <a:r>
                        <a:rPr lang="en-US" dirty="0" smtClean="0"/>
                        <a:t>To: Multiple mentors</a:t>
                      </a:r>
                      <a:r>
                        <a:rPr lang="en-US" baseline="0" dirty="0" smtClean="0"/>
                        <a:t> over a lifetime and multiple models for mentoring individual, group, peer models.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Life’s reservoir of experience is a primary learning resource: the life</a:t>
                      </a:r>
                      <a:r>
                        <a:rPr lang="en-US" baseline="0" dirty="0" smtClean="0"/>
                        <a:t> experiences of others add enrichment to the learning process.</a:t>
                      </a:r>
                      <a:endParaRPr lang="en-US" dirty="0"/>
                    </a:p>
                  </a:txBody>
                  <a:tcPr/>
                </a:tc>
              </a:tr>
              <a:tr h="1106044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Face-to-face</a:t>
                      </a:r>
                    </a:p>
                    <a:p>
                      <a:r>
                        <a:rPr lang="en-US" dirty="0" smtClean="0"/>
                        <a:t>To:</a:t>
                      </a:r>
                      <a:r>
                        <a:rPr lang="en-US" baseline="0" dirty="0" smtClean="0"/>
                        <a:t> Multiple and varied venues and opportunities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 learners</a:t>
                      </a:r>
                      <a:r>
                        <a:rPr lang="en-US" baseline="0" dirty="0" smtClean="0"/>
                        <a:t> have an inherent need for immediacy of application.</a:t>
                      </a:r>
                      <a:endParaRPr lang="en-US" dirty="0"/>
                    </a:p>
                  </a:txBody>
                  <a:tcPr/>
                </a:tc>
              </a:tr>
              <a:tr h="1857036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Product oriented: knowledge transfer and acquisition</a:t>
                      </a:r>
                    </a:p>
                    <a:p>
                      <a:r>
                        <a:rPr lang="en-US" dirty="0" smtClean="0"/>
                        <a:t>To: Process oriented: Critical</a:t>
                      </a:r>
                      <a:r>
                        <a:rPr lang="en-US" baseline="0" dirty="0" smtClean="0"/>
                        <a:t> reflection and application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Adults respond best to learning when they are internally motivated to learn.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Do’s and </a:t>
            </a:r>
            <a:r>
              <a:rPr lang="en-US" dirty="0" smtClean="0">
                <a:solidFill>
                  <a:schemeClr val="bg1"/>
                </a:solidFill>
              </a:rPr>
              <a:t>Don’t’s </a:t>
            </a:r>
            <a:r>
              <a:rPr lang="en-US" dirty="0">
                <a:solidFill>
                  <a:schemeClr val="bg1"/>
                </a:solidFill>
              </a:rPr>
              <a:t>of mentoring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8196" y="1600200"/>
            <a:ext cx="4338604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a mentor (relationally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Trust</a:t>
            </a:r>
          </a:p>
          <a:p>
            <a:pPr lvl="1"/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Affirm</a:t>
            </a:r>
          </a:p>
          <a:p>
            <a:pPr lvl="1"/>
            <a:r>
              <a:rPr lang="en-US" dirty="0" smtClean="0"/>
              <a:t>Encourage</a:t>
            </a:r>
          </a:p>
          <a:p>
            <a:pPr lvl="1"/>
            <a:r>
              <a:rPr lang="en-US" dirty="0" smtClean="0"/>
              <a:t>Inspire</a:t>
            </a:r>
          </a:p>
          <a:p>
            <a:pPr lvl="1"/>
            <a:r>
              <a:rPr lang="en-US" dirty="0" smtClean="0"/>
              <a:t>Pray</a:t>
            </a:r>
            <a:endParaRPr lang="en-US" dirty="0"/>
          </a:p>
        </p:txBody>
      </p:sp>
      <p:pic>
        <p:nvPicPr>
          <p:cNvPr id="7" name="Picture 6" descr="Peru2_0230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64724"/>
            <a:ext cx="3960122" cy="4900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As a mentor (related to skills)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599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Listen</a:t>
            </a:r>
          </a:p>
          <a:p>
            <a:r>
              <a:rPr lang="en-US" dirty="0"/>
              <a:t>Ask</a:t>
            </a:r>
          </a:p>
          <a:p>
            <a:r>
              <a:rPr lang="en-US" dirty="0"/>
              <a:t>Clarify</a:t>
            </a:r>
          </a:p>
          <a:p>
            <a:r>
              <a:rPr lang="en-US" dirty="0"/>
              <a:t>Draw out</a:t>
            </a:r>
          </a:p>
          <a:p>
            <a:r>
              <a:rPr lang="en-US" dirty="0"/>
              <a:t>Have an agenda</a:t>
            </a:r>
          </a:p>
          <a:p>
            <a:r>
              <a:rPr lang="en-US" dirty="0"/>
              <a:t>Give time</a:t>
            </a:r>
          </a:p>
          <a:p>
            <a:r>
              <a:rPr lang="en-US" dirty="0"/>
              <a:t>Guide</a:t>
            </a:r>
            <a:endParaRPr lang="en-US" dirty="0" smtClean="0"/>
          </a:p>
          <a:p>
            <a:r>
              <a:rPr lang="en-US" dirty="0" smtClean="0"/>
              <a:t>Review</a:t>
            </a:r>
            <a:endParaRPr lang="en-US" dirty="0"/>
          </a:p>
          <a:p>
            <a:r>
              <a:rPr lang="en-US" dirty="0"/>
              <a:t>Resource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As a mentee (relationally)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transparent</a:t>
            </a:r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/>
              <a:t>open to suggestions</a:t>
            </a:r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/>
              <a:t>realistic</a:t>
            </a:r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/>
              <a:t>your own person</a:t>
            </a:r>
            <a:endParaRPr lang="en-US" dirty="0" smtClean="0"/>
          </a:p>
          <a:p>
            <a:r>
              <a:rPr lang="en-US" dirty="0" smtClean="0"/>
              <a:t>Listen </a:t>
            </a:r>
            <a:r>
              <a:rPr lang="en-US" dirty="0"/>
              <a:t>to the Spirit’s leading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As a mentee (related to skills)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5522" y="1415001"/>
            <a:ext cx="3438977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Listen assertively</a:t>
            </a:r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dirty="0"/>
              <a:t>assignments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research</a:t>
            </a:r>
          </a:p>
          <a:p>
            <a:r>
              <a:rPr lang="en-US" dirty="0"/>
              <a:t>Be self-directed</a:t>
            </a:r>
          </a:p>
          <a:p>
            <a:r>
              <a:rPr lang="en-US" dirty="0"/>
              <a:t>Take advantage of your mentor’s gifts</a:t>
            </a:r>
          </a:p>
          <a:p>
            <a:endParaRPr lang="en-US" dirty="0"/>
          </a:p>
        </p:txBody>
      </p:sp>
      <p:pic>
        <p:nvPicPr>
          <p:cNvPr id="6" name="Picture 5" descr="Guadalajara4_1069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7086"/>
            <a:ext cx="4912667" cy="4912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12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MENTORING THE CHURCH PLANTER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294" y="1600200"/>
            <a:ext cx="2874505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Defining:</a:t>
            </a:r>
          </a:p>
          <a:p>
            <a:r>
              <a:rPr lang="en-US" dirty="0" smtClean="0"/>
              <a:t>Mentoring</a:t>
            </a:r>
          </a:p>
          <a:p>
            <a:r>
              <a:rPr lang="en-US" dirty="0" smtClean="0"/>
              <a:t>Mentor</a:t>
            </a:r>
          </a:p>
          <a:p>
            <a:r>
              <a:rPr lang="en-US" dirty="0" smtClean="0"/>
              <a:t>Mentee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CPT 7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0288"/>
            <a:ext cx="5626765" cy="4894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7883" y="1600200"/>
            <a:ext cx="3536769" cy="4670223"/>
          </a:xfrm>
        </p:spPr>
        <p:txBody>
          <a:bodyPr/>
          <a:lstStyle/>
          <a:p>
            <a:r>
              <a:rPr lang="en-US" dirty="0"/>
              <a:t>Mentoring relationships</a:t>
            </a:r>
          </a:p>
          <a:p>
            <a:r>
              <a:rPr lang="en-US" dirty="0"/>
              <a:t>Spiritual mentoring</a:t>
            </a:r>
          </a:p>
          <a:p>
            <a:r>
              <a:rPr lang="en-US" dirty="0"/>
              <a:t>Examples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Peru2_01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9331"/>
            <a:ext cx="4930307" cy="4930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What makes for a good mentor?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good listener</a:t>
            </a:r>
          </a:p>
          <a:p>
            <a:r>
              <a:rPr lang="en-US" dirty="0"/>
              <a:t>Deals with the “just-in-time” moments</a:t>
            </a:r>
          </a:p>
          <a:p>
            <a:r>
              <a:rPr lang="en-US" dirty="0"/>
              <a:t>Serve as a midwife</a:t>
            </a:r>
          </a:p>
          <a:p>
            <a:r>
              <a:rPr lang="en-US" dirty="0"/>
              <a:t>Helps the church planter see options</a:t>
            </a:r>
          </a:p>
          <a:p>
            <a:r>
              <a:rPr lang="en-US" dirty="0"/>
              <a:t>Inspires</a:t>
            </a:r>
          </a:p>
          <a:p>
            <a:r>
              <a:rPr lang="en-US" dirty="0"/>
              <a:t>Is a critical thinker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Mentor behaviors to avoid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Giving advice too freely</a:t>
            </a:r>
          </a:p>
          <a:p>
            <a:r>
              <a:rPr lang="en-US" dirty="0"/>
              <a:t>Criticizing</a:t>
            </a:r>
          </a:p>
          <a:p>
            <a:r>
              <a:rPr lang="en-US" dirty="0"/>
              <a:t>Rescuing</a:t>
            </a:r>
          </a:p>
          <a:p>
            <a:r>
              <a:rPr lang="en-US" dirty="0"/>
              <a:t>Sponsoring inappropriately</a:t>
            </a:r>
          </a:p>
          <a:p>
            <a:r>
              <a:rPr lang="en-US" dirty="0"/>
              <a:t>Building unnecessary barriers</a:t>
            </a:r>
          </a:p>
          <a:p>
            <a:r>
              <a:rPr lang="en-US" dirty="0"/>
              <a:t>Ignoring the “why”</a:t>
            </a:r>
          </a:p>
          <a:p>
            <a:r>
              <a:rPr lang="en-US" dirty="0"/>
              <a:t>Discounting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What makes for a good mentee?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7562" y="1600200"/>
            <a:ext cx="4037296" cy="4525963"/>
          </a:xfrm>
        </p:spPr>
        <p:txBody>
          <a:bodyPr>
            <a:normAutofit/>
          </a:bodyPr>
          <a:lstStyle/>
          <a:p>
            <a:r>
              <a:rPr lang="en-US" dirty="0"/>
              <a:t>Being personally responsible for learning</a:t>
            </a:r>
          </a:p>
          <a:p>
            <a:r>
              <a:rPr lang="en-US" dirty="0"/>
              <a:t>An active listener</a:t>
            </a:r>
          </a:p>
          <a:p>
            <a:r>
              <a:rPr lang="en-US" dirty="0"/>
              <a:t>A proactive learner</a:t>
            </a:r>
          </a:p>
          <a:p>
            <a:r>
              <a:rPr lang="en-US" dirty="0"/>
              <a:t>A lifelong learner</a:t>
            </a:r>
          </a:p>
          <a:p>
            <a:r>
              <a:rPr lang="en-US" dirty="0"/>
              <a:t>Transparency</a:t>
            </a:r>
          </a:p>
          <a:p>
            <a:endParaRPr lang="en-US" dirty="0"/>
          </a:p>
        </p:txBody>
      </p:sp>
      <p:pic>
        <p:nvPicPr>
          <p:cNvPr id="6" name="Picture 5" descr="20141009_1128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7087"/>
            <a:ext cx="4923336" cy="492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Descriptions of a mentoring relationship</a:t>
            </a:r>
            <a:r>
              <a:rPr lang="en-US" dirty="0" smtClean="0"/>
              <a:t>	</a:t>
            </a:r>
            <a:endParaRPr lang="en-US" dirty="0"/>
          </a:p>
          <a:p>
            <a:pPr lvl="1"/>
            <a:r>
              <a:rPr lang="en-US" dirty="0" smtClean="0"/>
              <a:t>9 </a:t>
            </a:r>
            <a:r>
              <a:rPr lang="en-US" dirty="0"/>
              <a:t>ways in which a mentor helps a mentee</a:t>
            </a:r>
          </a:p>
          <a:p>
            <a:r>
              <a:rPr lang="en-US" dirty="0"/>
              <a:t>Benefits of a mentoring relationship</a:t>
            </a:r>
          </a:p>
          <a:p>
            <a:r>
              <a:rPr lang="en-US" dirty="0"/>
              <a:t>Dynamics of a mentoring relationship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672"/>
            <a:ext cx="8229600" cy="792866"/>
          </a:xfrm>
        </p:spPr>
        <p:txBody>
          <a:bodyPr>
            <a:noAutofit/>
          </a:bodyPr>
          <a:lstStyle/>
          <a:p>
            <a:pPr algn="l"/>
            <a:r>
              <a:rPr lang="en-US" sz="3800" dirty="0" smtClean="0">
                <a:solidFill>
                  <a:schemeClr val="bg1"/>
                </a:solidFill>
              </a:rPr>
              <a:t>A Mentoring Theoretical Framework</a:t>
            </a:r>
            <a:br>
              <a:rPr lang="en-US" sz="3800" dirty="0" smtClean="0">
                <a:solidFill>
                  <a:schemeClr val="bg1"/>
                </a:solidFill>
              </a:rPr>
            </a:br>
            <a:endParaRPr lang="en-US" sz="38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339357"/>
          <a:ext cx="9144000" cy="5539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675"/>
                <a:gridCol w="2758206"/>
                <a:gridCol w="4193119"/>
              </a:tblGrid>
              <a:tr h="406767">
                <a:tc>
                  <a:txBody>
                    <a:bodyPr/>
                    <a:lstStyle/>
                    <a:p>
                      <a:r>
                        <a:rPr lang="en-US" dirty="0" smtClean="0"/>
                        <a:t>Mentoring</a:t>
                      </a:r>
                      <a:r>
                        <a:rPr lang="en-US" baseline="0" dirty="0" smtClean="0"/>
                        <a:t>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Changing Paradigm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 Learning Principle</a:t>
                      </a:r>
                      <a:endParaRPr lang="en-US" dirty="0"/>
                    </a:p>
                  </a:txBody>
                  <a:tcPr/>
                </a:tc>
              </a:tr>
              <a:tr h="981790">
                <a:tc>
                  <a:txBody>
                    <a:bodyPr/>
                    <a:lstStyle/>
                    <a:p>
                      <a:r>
                        <a:rPr lang="en-US" dirty="0" smtClean="0"/>
                        <a:t>Mentee 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</a:t>
                      </a:r>
                      <a:r>
                        <a:rPr lang="en-US" baseline="0" dirty="0" smtClean="0"/>
                        <a:t> Passive</a:t>
                      </a:r>
                    </a:p>
                    <a:p>
                      <a:r>
                        <a:rPr lang="en-US" baseline="0" dirty="0" smtClean="0"/>
                        <a:t>To: Active 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Adults</a:t>
                      </a:r>
                      <a:r>
                        <a:rPr lang="en-US" baseline="0" dirty="0" smtClean="0"/>
                        <a:t> learn best when they are involved in diagnosing, planning, implementing and evaluating their own learning.</a:t>
                      </a:r>
                      <a:endParaRPr lang="en-US" dirty="0"/>
                    </a:p>
                  </a:txBody>
                  <a:tcPr/>
                </a:tc>
              </a:tr>
              <a:tr h="1328683">
                <a:tc>
                  <a:txBody>
                    <a:bodyPr/>
                    <a:lstStyle/>
                    <a:p>
                      <a:r>
                        <a:rPr lang="en-US" dirty="0" smtClean="0"/>
                        <a:t>Mentor 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Authority</a:t>
                      </a:r>
                    </a:p>
                    <a:p>
                      <a:r>
                        <a:rPr lang="en-US" dirty="0" smtClean="0"/>
                        <a:t>To: Facilitator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role of the facilitator is to create and maintain a supportive climate that promotes the conditions</a:t>
                      </a:r>
                      <a:r>
                        <a:rPr lang="en-US" baseline="0" dirty="0" smtClean="0"/>
                        <a:t> necessary for learning to take place.</a:t>
                      </a:r>
                      <a:endParaRPr lang="en-US" dirty="0"/>
                    </a:p>
                  </a:txBody>
                  <a:tcPr/>
                </a:tc>
              </a:tr>
              <a:tr h="1928353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Mentor-directed, with mentor responsible for mentee’s learning</a:t>
                      </a:r>
                    </a:p>
                    <a:p>
                      <a:r>
                        <a:rPr lang="en-US" dirty="0" smtClean="0"/>
                        <a:t>To: Self-directed,</a:t>
                      </a:r>
                      <a:r>
                        <a:rPr lang="en-US" baseline="0" dirty="0" smtClean="0"/>
                        <a:t> with mentee responsible for own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</a:t>
                      </a:r>
                      <a:r>
                        <a:rPr lang="en-US" baseline="0" dirty="0" smtClean="0"/>
                        <a:t> learners have a need to be self-directing.</a:t>
                      </a:r>
                      <a:endParaRPr lang="en-US" dirty="0"/>
                    </a:p>
                  </a:txBody>
                  <a:tcPr/>
                </a:tc>
              </a:tr>
              <a:tr h="893627">
                <a:tc>
                  <a:txBody>
                    <a:bodyPr/>
                    <a:lstStyle/>
                    <a:p>
                      <a:r>
                        <a:rPr lang="en-US" dirty="0" smtClean="0"/>
                        <a:t>Length of Relationship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From: Calendar-focused</a:t>
                      </a:r>
                    </a:p>
                    <a:p>
                      <a:r>
                        <a:rPr lang="en-US" dirty="0" smtClean="0"/>
                        <a:t>To: Goal-determined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Readiness for learning increases when there is a specific need to know.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442</Words>
  <Application>Microsoft Macintosh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MENTORING THE CHURCH PLANTER</vt:lpstr>
      <vt:lpstr>PowerPoint Presentation</vt:lpstr>
      <vt:lpstr>What makes for a good mentor?</vt:lpstr>
      <vt:lpstr>Mentor behaviors to avoid</vt:lpstr>
      <vt:lpstr>What makes for a good mentee?</vt:lpstr>
      <vt:lpstr>PowerPoint Presentation</vt:lpstr>
      <vt:lpstr>A Mentoring Theoretical Framework </vt:lpstr>
      <vt:lpstr>A Mentoring Theoretical Framework </vt:lpstr>
      <vt:lpstr>Do’s and Don’t’s of mentoring </vt:lpstr>
      <vt:lpstr>As a mentor (related to skills)</vt:lpstr>
      <vt:lpstr>As a mentee (relationally)</vt:lpstr>
      <vt:lpstr>As a mentee (related to skills)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20</cp:revision>
  <dcterms:created xsi:type="dcterms:W3CDTF">2014-12-11T19:57:33Z</dcterms:created>
  <dcterms:modified xsi:type="dcterms:W3CDTF">2015-01-22T20:09:39Z</dcterms:modified>
</cp:coreProperties>
</file>