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Demographics</c:v>
                </c:pt>
              </c:strCache>
            </c:strRef>
          </c:tx>
          <c:explosion val="25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51D3A-935B-FD40-9E4C-178454696142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80D7C-8893-7C45-8B3B-586D380A88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97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Helps the planter to determine the shape of the ministry</a:t>
            </a:r>
          </a:p>
          <a:p>
            <a:r>
              <a:rPr lang="en-US" dirty="0" smtClean="0"/>
              <a:t>Helps him to understand the history of the community</a:t>
            </a:r>
          </a:p>
          <a:p>
            <a:r>
              <a:rPr lang="en-US" dirty="0" smtClean="0"/>
              <a:t>Helps him to determine the type of worship experience to design</a:t>
            </a:r>
          </a:p>
          <a:p>
            <a:r>
              <a:rPr lang="en-US" dirty="0" smtClean="0"/>
              <a:t>Helps the church planter to know what style of preaching to use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80D7C-8893-7C45-8B3B-586D380A88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(Exercise to do on a blackboard, whiteboard, or on newsprint)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80D7C-8893-7C45-8B3B-586D380A88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772C-FC2A-6C43-AF06-7F553DA83CF7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03B6-CD4B-7242-9B4D-DBBF7F81D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0193772C-FC2A-6C43-AF06-7F553DA83CF7}" type="datetimeFigureOut">
              <a:rPr lang="en-US" smtClean="0"/>
              <a:pPr/>
              <a:t>1/22/15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5AD503B6-CD4B-7242-9B4D-DBBF7F81DDA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rebuchet MS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rebuchet MS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rebuchet MS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HC_PowerpointTemplate1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STEP 4: MAKING DISCIPLES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2091" y="1560516"/>
            <a:ext cx="5397353" cy="4699735"/>
          </a:xfrm>
        </p:spPr>
        <p:txBody>
          <a:bodyPr/>
          <a:lstStyle/>
          <a:p>
            <a:r>
              <a:rPr lang="en-US" dirty="0"/>
              <a:t>Definition of disciple</a:t>
            </a:r>
          </a:p>
          <a:p>
            <a:r>
              <a:rPr lang="en-US" dirty="0"/>
              <a:t>Ways in which a disciple becomes more Christ-like</a:t>
            </a:r>
          </a:p>
          <a:p>
            <a:pPr lvl="1"/>
            <a:r>
              <a:rPr lang="en-US" dirty="0"/>
              <a:t>Conduct/behavior</a:t>
            </a:r>
          </a:p>
          <a:p>
            <a:pPr lvl="1"/>
            <a:r>
              <a:rPr lang="en-US" dirty="0"/>
              <a:t>Thinking</a:t>
            </a:r>
          </a:p>
          <a:p>
            <a:pPr lvl="1"/>
            <a:r>
              <a:rPr lang="en-US" dirty="0"/>
              <a:t>Character</a:t>
            </a:r>
          </a:p>
          <a:p>
            <a:pPr lvl="1"/>
            <a:r>
              <a:rPr lang="en-US" dirty="0"/>
              <a:t>Commitment</a:t>
            </a:r>
          </a:p>
        </p:txBody>
      </p:sp>
      <p:pic>
        <p:nvPicPr>
          <p:cNvPr id="6" name="Picture 5" descr="Guadalajara1_0213edit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1605"/>
            <a:ext cx="3272431" cy="4908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Jesus the Master Teacher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Teacher</a:t>
            </a:r>
          </a:p>
          <a:p>
            <a:r>
              <a:rPr lang="en-US" dirty="0"/>
              <a:t>Rabbi</a:t>
            </a:r>
          </a:p>
          <a:p>
            <a:r>
              <a:rPr lang="en-US" dirty="0"/>
              <a:t>Prophet</a:t>
            </a:r>
          </a:p>
          <a:p>
            <a:r>
              <a:rPr lang="en-US" dirty="0"/>
              <a:t>Sage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Contextualization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152" y="1599005"/>
            <a:ext cx="4328408" cy="4660050"/>
          </a:xfrm>
        </p:spPr>
        <p:txBody>
          <a:bodyPr/>
          <a:lstStyle/>
          <a:p>
            <a:r>
              <a:rPr lang="en-US" dirty="0"/>
              <a:t>For culture</a:t>
            </a:r>
          </a:p>
          <a:p>
            <a:r>
              <a:rPr lang="en-US" dirty="0"/>
              <a:t>For </a:t>
            </a:r>
            <a:r>
              <a:rPr lang="en-US" dirty="0" smtClean="0"/>
              <a:t>ages</a:t>
            </a:r>
            <a:endParaRPr lang="en-US" dirty="0"/>
          </a:p>
          <a:p>
            <a:pPr lvl="1"/>
            <a:r>
              <a:rPr lang="en-US" dirty="0" smtClean="0"/>
              <a:t>Children</a:t>
            </a:r>
          </a:p>
          <a:p>
            <a:pPr lvl="1"/>
            <a:r>
              <a:rPr lang="en-US" dirty="0" smtClean="0"/>
              <a:t>Teens</a:t>
            </a:r>
          </a:p>
          <a:p>
            <a:pPr lvl="1"/>
            <a:r>
              <a:rPr lang="en-US" dirty="0" smtClean="0"/>
              <a:t>Adults</a:t>
            </a:r>
            <a:endParaRPr lang="en-US" dirty="0"/>
          </a:p>
        </p:txBody>
      </p:sp>
      <p:pic>
        <p:nvPicPr>
          <p:cNvPr id="6" name="Picture 5" descr="Ecuador2_0048_edit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6838"/>
            <a:ext cx="4498122" cy="48922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Learning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Imaginative learner</a:t>
            </a:r>
          </a:p>
          <a:p>
            <a:r>
              <a:rPr lang="en-US" dirty="0"/>
              <a:t>Analytic learner</a:t>
            </a:r>
          </a:p>
          <a:p>
            <a:r>
              <a:rPr lang="en-US" dirty="0"/>
              <a:t>Common sense learner</a:t>
            </a:r>
          </a:p>
          <a:p>
            <a:r>
              <a:rPr lang="en-US" dirty="0"/>
              <a:t>Dynamic learner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Methods of teaching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06769" cy="4525963"/>
          </a:xfrm>
        </p:spPr>
        <p:txBody>
          <a:bodyPr/>
          <a:lstStyle/>
          <a:p>
            <a:r>
              <a:rPr lang="en-US" dirty="0"/>
              <a:t>Small groups and home Bible studies</a:t>
            </a:r>
          </a:p>
          <a:p>
            <a:r>
              <a:rPr lang="en-US" dirty="0"/>
              <a:t>Sunday school</a:t>
            </a:r>
          </a:p>
          <a:p>
            <a:r>
              <a:rPr lang="en-US" dirty="0"/>
              <a:t>Children’s church</a:t>
            </a:r>
          </a:p>
          <a:p>
            <a:r>
              <a:rPr lang="en-US" dirty="0"/>
              <a:t>Christian camps</a:t>
            </a:r>
          </a:p>
          <a:p>
            <a:r>
              <a:rPr lang="en-US" dirty="0"/>
              <a:t>Adult Bible studies</a:t>
            </a:r>
          </a:p>
          <a:p>
            <a:r>
              <a:rPr lang="en-US" dirty="0"/>
              <a:t>Classes for singles or other specific groups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4541" y="1635976"/>
            <a:ext cx="3311947" cy="46138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/>
              <a:t>STEP #5: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	MAKING </a:t>
            </a:r>
            <a:r>
              <a:rPr lang="en-US" sz="2400" dirty="0"/>
              <a:t>LEADERS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STEP </a:t>
            </a:r>
            <a:r>
              <a:rPr lang="en-US" sz="2400" dirty="0"/>
              <a:t>#6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smtClean="0"/>
              <a:t>	REPRODUCING AND MULTIPLYING LEADERS</a:t>
            </a:r>
            <a:endParaRPr lang="en-US" sz="2400" dirty="0"/>
          </a:p>
        </p:txBody>
      </p:sp>
      <p:pic>
        <p:nvPicPr>
          <p:cNvPr id="7" name="Picture 6" descr="Ecuador4_0490_edit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3974"/>
            <a:ext cx="5360863" cy="4885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C_Powerpoint_Chapter11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STEP 1: DOING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68757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What do we want to </a:t>
            </a:r>
            <a:r>
              <a:rPr lang="en-US" dirty="0" smtClean="0"/>
              <a:t>know?</a:t>
            </a:r>
          </a:p>
          <a:p>
            <a:pPr lvl="1"/>
            <a:r>
              <a:rPr lang="en-US" dirty="0" smtClean="0"/>
              <a:t>Ethnicity </a:t>
            </a:r>
            <a:r>
              <a:rPr lang="en-US" dirty="0"/>
              <a:t>and </a:t>
            </a:r>
            <a:r>
              <a:rPr lang="en-US" dirty="0" smtClean="0"/>
              <a:t>race</a:t>
            </a:r>
          </a:p>
          <a:p>
            <a:pPr lvl="1"/>
            <a:r>
              <a:rPr lang="en-US" dirty="0" smtClean="0"/>
              <a:t>Age</a:t>
            </a:r>
            <a:endParaRPr lang="en-US" dirty="0"/>
          </a:p>
          <a:p>
            <a:pPr lvl="1"/>
            <a:r>
              <a:rPr lang="en-US" dirty="0" smtClean="0"/>
              <a:t>Occupation</a:t>
            </a:r>
            <a:endParaRPr lang="en-US" dirty="0"/>
          </a:p>
          <a:p>
            <a:pPr lvl="1"/>
            <a:r>
              <a:rPr lang="en-US" dirty="0" smtClean="0"/>
              <a:t>Employment</a:t>
            </a:r>
            <a:r>
              <a:rPr lang="en-US" dirty="0"/>
              <a:t>, unemployment,</a:t>
            </a:r>
            <a:r>
              <a:rPr lang="en-US" dirty="0" smtClean="0"/>
              <a:t> underemployment </a:t>
            </a:r>
            <a:r>
              <a:rPr lang="en-US" dirty="0"/>
              <a:t>rates</a:t>
            </a:r>
          </a:p>
          <a:p>
            <a:r>
              <a:rPr lang="en-US" dirty="0"/>
              <a:t>View towards organized religion</a:t>
            </a:r>
          </a:p>
          <a:p>
            <a:r>
              <a:rPr lang="en-US" dirty="0"/>
              <a:t>Political affiliation</a:t>
            </a:r>
          </a:p>
          <a:p>
            <a:r>
              <a:rPr lang="en-US" dirty="0"/>
              <a:t>Marital status</a:t>
            </a:r>
          </a:p>
          <a:p>
            <a:r>
              <a:rPr lang="en-US" dirty="0"/>
              <a:t>Violence levels in the community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111" dirty="0" smtClean="0">
                <a:solidFill>
                  <a:schemeClr val="bg1"/>
                </a:solidFill>
              </a:rPr>
              <a:t>Why </a:t>
            </a:r>
            <a:r>
              <a:rPr lang="en-US" sz="4111" dirty="0">
                <a:solidFill>
                  <a:schemeClr val="bg1"/>
                </a:solidFill>
              </a:rPr>
              <a:t>is this information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Helps the planter </a:t>
            </a:r>
            <a:r>
              <a:rPr lang="en-US" dirty="0" smtClean="0"/>
              <a:t>to…</a:t>
            </a:r>
          </a:p>
          <a:p>
            <a:r>
              <a:rPr lang="en-US" dirty="0" smtClean="0"/>
              <a:t>determine the shape of the ministry</a:t>
            </a:r>
          </a:p>
          <a:p>
            <a:r>
              <a:rPr lang="en-US" dirty="0" smtClean="0"/>
              <a:t>understand </a:t>
            </a:r>
            <a:r>
              <a:rPr lang="en-US" dirty="0"/>
              <a:t>the history of the community</a:t>
            </a:r>
            <a:endParaRPr lang="en-US" dirty="0" smtClean="0"/>
          </a:p>
          <a:p>
            <a:r>
              <a:rPr lang="en-US" dirty="0" smtClean="0"/>
              <a:t>determine </a:t>
            </a:r>
            <a:r>
              <a:rPr lang="en-US" dirty="0"/>
              <a:t>the type of worship experience to design</a:t>
            </a:r>
            <a:endParaRPr lang="en-US" dirty="0" smtClean="0"/>
          </a:p>
          <a:p>
            <a:r>
              <a:rPr lang="en-US" dirty="0" smtClean="0"/>
              <a:t>know </a:t>
            </a:r>
            <a:r>
              <a:rPr lang="en-US" dirty="0"/>
              <a:t>what style of preaching to use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How </a:t>
            </a:r>
            <a:r>
              <a:rPr lang="en-US" dirty="0">
                <a:solidFill>
                  <a:schemeClr val="bg1"/>
                </a:solidFill>
              </a:rPr>
              <a:t>do we do demographics?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27342" y="1968753"/>
          <a:ext cx="6889316" cy="3788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STEP #2: DOING EVANGELSIM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9774" y="1600200"/>
            <a:ext cx="6127026" cy="466997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Definitions of evangelism</a:t>
            </a:r>
            <a:endParaRPr lang="en-US" dirty="0" smtClean="0"/>
          </a:p>
          <a:p>
            <a:r>
              <a:rPr lang="en-US" dirty="0" smtClean="0"/>
              <a:t>Evangelism </a:t>
            </a:r>
            <a:r>
              <a:rPr lang="en-US" dirty="0"/>
              <a:t>as a lifestyle</a:t>
            </a:r>
            <a:endParaRPr lang="en-US" dirty="0" smtClean="0"/>
          </a:p>
          <a:p>
            <a:r>
              <a:rPr lang="en-US" dirty="0" smtClean="0"/>
              <a:t>Connecting</a:t>
            </a:r>
          </a:p>
          <a:p>
            <a:pPr lvl="0">
              <a:buNone/>
            </a:pPr>
            <a:r>
              <a:rPr lang="en-US" dirty="0" smtClean="0"/>
              <a:t>	1) Naturally</a:t>
            </a:r>
          </a:p>
          <a:p>
            <a:pPr lvl="0">
              <a:buNone/>
            </a:pPr>
            <a:r>
              <a:rPr lang="en-US" dirty="0" smtClean="0"/>
              <a:t>	2) Where </a:t>
            </a:r>
            <a:r>
              <a:rPr lang="en-US" dirty="0"/>
              <a:t>people are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3) “</a:t>
            </a:r>
            <a:r>
              <a:rPr lang="en-US" dirty="0"/>
              <a:t>Third-space</a:t>
            </a:r>
            <a:r>
              <a:rPr lang="en-US" dirty="0" smtClean="0"/>
              <a:t>” opportunities</a:t>
            </a:r>
          </a:p>
          <a:p>
            <a:pPr lvl="0">
              <a:buNone/>
            </a:pPr>
            <a:r>
              <a:rPr lang="en-US" dirty="0" smtClean="0"/>
              <a:t>	4) Bridge </a:t>
            </a:r>
            <a:r>
              <a:rPr lang="en-US" dirty="0"/>
              <a:t>ministries</a:t>
            </a:r>
          </a:p>
          <a:p>
            <a:r>
              <a:rPr lang="en-US" dirty="0"/>
              <a:t>What we need to know</a:t>
            </a:r>
          </a:p>
        </p:txBody>
      </p:sp>
      <p:pic>
        <p:nvPicPr>
          <p:cNvPr id="7" name="Picture 6" descr="DSCN13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8109"/>
            <a:ext cx="2187505" cy="4912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 </a:t>
            </a:r>
            <a:r>
              <a:rPr lang="en-US" dirty="0" smtClean="0"/>
              <a:t>Bringing </a:t>
            </a:r>
            <a:r>
              <a:rPr lang="en-US" dirty="0"/>
              <a:t>people to commitment</a:t>
            </a:r>
          </a:p>
          <a:p>
            <a:r>
              <a:rPr lang="en-US" dirty="0"/>
              <a:t>	Changes that need to take </a:t>
            </a:r>
            <a:r>
              <a:rPr lang="en-US" dirty="0" smtClean="0"/>
              <a:t>place</a:t>
            </a:r>
          </a:p>
          <a:p>
            <a:pPr lvl="1"/>
            <a:r>
              <a:rPr lang="en-US" dirty="0" smtClean="0"/>
              <a:t>Change </a:t>
            </a:r>
            <a:r>
              <a:rPr lang="en-US" dirty="0"/>
              <a:t>of </a:t>
            </a:r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Change </a:t>
            </a:r>
            <a:r>
              <a:rPr lang="en-US" dirty="0"/>
              <a:t>of </a:t>
            </a:r>
            <a:r>
              <a:rPr lang="en-US" dirty="0" smtClean="0"/>
              <a:t>belief</a:t>
            </a:r>
          </a:p>
          <a:p>
            <a:pPr lvl="1"/>
            <a:r>
              <a:rPr lang="en-US" dirty="0" smtClean="0"/>
              <a:t>Change </a:t>
            </a:r>
            <a:r>
              <a:rPr lang="en-US" dirty="0"/>
              <a:t>of will</a:t>
            </a:r>
          </a:p>
          <a:p>
            <a:r>
              <a:rPr lang="en-US" dirty="0"/>
              <a:t>	Follow-up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STEP 3: FORMING SMALL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9113" y="1516848"/>
            <a:ext cx="5234887" cy="4650129"/>
          </a:xfrm>
        </p:spPr>
        <p:txBody>
          <a:bodyPr>
            <a:noAutofit/>
          </a:bodyPr>
          <a:lstStyle/>
          <a:p>
            <a:r>
              <a:rPr lang="en-US" sz="2400" dirty="0" smtClean="0"/>
              <a:t>What </a:t>
            </a:r>
            <a:r>
              <a:rPr lang="en-US" sz="2400" dirty="0"/>
              <a:t>is a small group?</a:t>
            </a:r>
            <a:endParaRPr lang="en-US" sz="2400" dirty="0" smtClean="0"/>
          </a:p>
          <a:p>
            <a:r>
              <a:rPr lang="en-US" sz="2400" dirty="0" smtClean="0"/>
              <a:t>Ground </a:t>
            </a:r>
            <a:r>
              <a:rPr lang="en-US" sz="2400" dirty="0"/>
              <a:t>rules for a small group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teacher in a small group</a:t>
            </a:r>
            <a:endParaRPr lang="en-US" sz="2400" dirty="0" smtClean="0"/>
          </a:p>
          <a:p>
            <a:r>
              <a:rPr lang="en-US" sz="2400" dirty="0" smtClean="0"/>
              <a:t>Questions </a:t>
            </a:r>
            <a:r>
              <a:rPr lang="en-US" sz="2400" dirty="0"/>
              <a:t>to ask in a small</a:t>
            </a:r>
            <a:r>
              <a:rPr lang="en-US" sz="2400" dirty="0" smtClean="0"/>
              <a:t> group</a:t>
            </a:r>
          </a:p>
          <a:p>
            <a:r>
              <a:rPr lang="en-US" sz="2400" dirty="0" smtClean="0"/>
              <a:t>Questions </a:t>
            </a:r>
            <a:r>
              <a:rPr lang="en-US" sz="2400" dirty="0"/>
              <a:t>to avoid</a:t>
            </a:r>
            <a:endParaRPr lang="en-US" sz="2400" dirty="0" smtClean="0"/>
          </a:p>
          <a:p>
            <a:r>
              <a:rPr lang="en-US" sz="2400" dirty="0" smtClean="0"/>
              <a:t>Questions </a:t>
            </a:r>
            <a:r>
              <a:rPr lang="en-US" sz="2400" dirty="0"/>
              <a:t>for clarification</a:t>
            </a:r>
            <a:endParaRPr lang="en-US" sz="2400" dirty="0" smtClean="0"/>
          </a:p>
          <a:p>
            <a:r>
              <a:rPr lang="en-US" sz="2400" dirty="0" smtClean="0"/>
              <a:t>Questions </a:t>
            </a:r>
            <a:r>
              <a:rPr lang="en-US" sz="2400" dirty="0"/>
              <a:t>to involve everyone</a:t>
            </a:r>
            <a:endParaRPr lang="en-US" sz="2400" dirty="0" smtClean="0"/>
          </a:p>
          <a:p>
            <a:r>
              <a:rPr lang="en-US" sz="2400" dirty="0" smtClean="0"/>
              <a:t>Questions </a:t>
            </a:r>
            <a:r>
              <a:rPr lang="en-US" sz="2400" dirty="0"/>
              <a:t>that deal with</a:t>
            </a:r>
            <a:r>
              <a:rPr lang="en-US" sz="2400" dirty="0" smtClean="0"/>
              <a:t> content</a:t>
            </a:r>
          </a:p>
          <a:p>
            <a:r>
              <a:rPr lang="en-US" sz="2400" dirty="0" smtClean="0"/>
              <a:t>Questions </a:t>
            </a:r>
            <a:r>
              <a:rPr lang="en-US" sz="2400" dirty="0"/>
              <a:t>for application</a:t>
            </a:r>
          </a:p>
        </p:txBody>
      </p:sp>
      <p:pic>
        <p:nvPicPr>
          <p:cNvPr id="7" name="Picture 6" descr="China Trip 2010 09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366" y="1348191"/>
            <a:ext cx="3717126" cy="4916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Inductive Bible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Different approaches to Bible study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1) Topical </a:t>
            </a:r>
            <a:r>
              <a:rPr lang="en-US" dirty="0"/>
              <a:t>approach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2) Verse</a:t>
            </a:r>
            <a:r>
              <a:rPr lang="en-US" dirty="0"/>
              <a:t>-by-verse approach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3) Redemptive </a:t>
            </a:r>
            <a:r>
              <a:rPr lang="en-US" dirty="0"/>
              <a:t>history approach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294</Words>
  <Application>Microsoft Macintosh PowerPoint</Application>
  <PresentationFormat>On-screen Show (4:3)</PresentationFormat>
  <Paragraphs>89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STEP 1: DOING RESEARCH</vt:lpstr>
      <vt:lpstr>Why is this information important?</vt:lpstr>
      <vt:lpstr>How do we do demographics?</vt:lpstr>
      <vt:lpstr>STEP #2: DOING EVANGELSIM</vt:lpstr>
      <vt:lpstr>PowerPoint Presentation</vt:lpstr>
      <vt:lpstr>STEP 3: FORMING SMALL GROUPS</vt:lpstr>
      <vt:lpstr>Inductive Bible Study</vt:lpstr>
      <vt:lpstr>STEP 4: MAKING DISCIPLES</vt:lpstr>
      <vt:lpstr>Jesus the Master Teacher</vt:lpstr>
      <vt:lpstr>Contextualization</vt:lpstr>
      <vt:lpstr>Learning styles</vt:lpstr>
      <vt:lpstr>Methods of teaching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Libby Dykstra</dc:creator>
  <cp:lastModifiedBy>Carla L</cp:lastModifiedBy>
  <cp:revision>14</cp:revision>
  <dcterms:created xsi:type="dcterms:W3CDTF">2014-12-11T19:50:29Z</dcterms:created>
  <dcterms:modified xsi:type="dcterms:W3CDTF">2015-01-22T20:05:08Z</dcterms:modified>
</cp:coreProperties>
</file>