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81" r:id="rId19"/>
    <p:sldId id="274" r:id="rId20"/>
    <p:sldId id="282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843-9B9A-974C-B8B4-EC6448C4B468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86FD8-4657-344D-9F17-8F4AC3E69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4E801843-9B9A-974C-B8B4-EC6448C4B468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F0086FD8-4657-344D-9F17-8F4AC3E692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E. Multi</a:t>
            </a:r>
            <a:r>
              <a:rPr lang="en-US" dirty="0">
                <a:solidFill>
                  <a:schemeClr val="bg1"/>
                </a:solidFill>
              </a:rPr>
              <a:t>-congregational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Advantages </a:t>
            </a:r>
            <a:r>
              <a:rPr lang="en-US" dirty="0"/>
              <a:t>of this model</a:t>
            </a:r>
          </a:p>
        </p:txBody>
      </p:sp>
      <p:pic>
        <p:nvPicPr>
          <p:cNvPr id="7" name="Picture 6" descr="Screen Shot 2014-11-26 at 1.35.2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46" y="2102924"/>
            <a:ext cx="4853132" cy="4076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F. Multi</a:t>
            </a:r>
            <a:r>
              <a:rPr lang="en-US" dirty="0">
                <a:solidFill>
                  <a:schemeClr val="bg1"/>
                </a:solidFill>
              </a:rPr>
              <a:t>-campus</a:t>
            </a:r>
          </a:p>
        </p:txBody>
      </p:sp>
      <p:pic>
        <p:nvPicPr>
          <p:cNvPr id="6" name="Content Placeholder 5" descr="Screen Shot 2014-11-26 at 1.37.25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1759" r="-11759"/>
          <a:stretch>
            <a:fillRect/>
          </a:stretch>
        </p:blipFill>
        <p:spPr>
          <a:xfrm>
            <a:off x="976801" y="1885961"/>
            <a:ext cx="7190398" cy="3954442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G. Satellite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Screen Shot 2014-11-26 at 1.39.18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1678" r="-11678"/>
          <a:stretch>
            <a:fillRect/>
          </a:stretch>
        </p:blipFill>
        <p:spPr>
          <a:xfrm>
            <a:off x="606366" y="1682237"/>
            <a:ext cx="7931268" cy="436189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700" dirty="0" smtClean="0">
                <a:solidFill>
                  <a:schemeClr val="bg1"/>
                </a:solidFill>
              </a:rPr>
              <a:t>III. Models </a:t>
            </a:r>
            <a:r>
              <a:rPr lang="en-US" sz="3700" dirty="0">
                <a:solidFill>
                  <a:schemeClr val="bg1"/>
                </a:solidFill>
              </a:rPr>
              <a:t>involving Several Churches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201802" cy="1557059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A. Missionary </a:t>
            </a:r>
            <a:r>
              <a:rPr lang="en-US" dirty="0"/>
              <a:t>church planting</a:t>
            </a:r>
            <a:endParaRPr lang="en-US" dirty="0" smtClean="0"/>
          </a:p>
          <a:p>
            <a:pPr lvl="1"/>
            <a:r>
              <a:rPr lang="en-US" dirty="0" smtClean="0"/>
              <a:t>Advantages</a:t>
            </a:r>
            <a:endParaRPr lang="en-US" dirty="0"/>
          </a:p>
          <a:p>
            <a:pPr lvl="1"/>
            <a:r>
              <a:rPr lang="en-US" dirty="0"/>
              <a:t>Weaknesses</a:t>
            </a:r>
          </a:p>
        </p:txBody>
      </p:sp>
      <p:pic>
        <p:nvPicPr>
          <p:cNvPr id="6" name="Picture 5" descr="Screen Shot 2014-11-26 at 1.40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77" y="3357680"/>
            <a:ext cx="6836834" cy="2735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</a:rPr>
              <a:t>III. Models involving Several Churches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80" y="1600201"/>
            <a:ext cx="3926275" cy="151296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B.  Missionary </a:t>
            </a:r>
            <a:r>
              <a:rPr lang="en-US" dirty="0"/>
              <a:t>Teams</a:t>
            </a: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Weaknesses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Screen Shot 2014-11-26 at 1.44.1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413" y="1600201"/>
            <a:ext cx="4965587" cy="4186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</a:rPr>
              <a:t>III. Models involving Several Churches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360" y="1520833"/>
            <a:ext cx="8229600" cy="1976843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dirty="0" smtClean="0"/>
              <a:t>C. Church-Mission Agency Partnership</a:t>
            </a:r>
          </a:p>
          <a:p>
            <a:pPr lvl="1"/>
            <a:r>
              <a:rPr lang="en-US" dirty="0" smtClean="0"/>
              <a:t>Advantages &amp; Weaknesses</a:t>
            </a:r>
          </a:p>
          <a:p>
            <a:pPr lvl="0">
              <a:buNone/>
            </a:pPr>
            <a:r>
              <a:rPr lang="en-US" dirty="0" smtClean="0"/>
              <a:t>D. Associational </a:t>
            </a:r>
            <a:r>
              <a:rPr lang="en-US" dirty="0"/>
              <a:t>or denominational CP</a:t>
            </a:r>
            <a:endParaRPr lang="en-US" dirty="0" smtClean="0"/>
          </a:p>
          <a:p>
            <a:pPr lvl="1"/>
            <a:r>
              <a:rPr lang="en-US" dirty="0" smtClean="0"/>
              <a:t>Advantages &amp; Weaknesses</a:t>
            </a:r>
            <a:endParaRPr lang="en-US" dirty="0"/>
          </a:p>
          <a:p>
            <a:pPr lvl="0"/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creen Shot 2014-11-26 at 1.47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70" y="3570426"/>
            <a:ext cx="5638102" cy="266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</a:rPr>
              <a:t>III. Models involving Several Churches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E. Regional</a:t>
            </a:r>
            <a:endParaRPr lang="en-US" dirty="0"/>
          </a:p>
        </p:txBody>
      </p:sp>
      <p:pic>
        <p:nvPicPr>
          <p:cNvPr id="6" name="Picture 5" descr="Screen Shot 2014-11-26 at 1.50.3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480" y="2332833"/>
            <a:ext cx="5304732" cy="3533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39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IV</a:t>
            </a:r>
            <a:r>
              <a:rPr lang="en-US" dirty="0" smtClean="0">
                <a:solidFill>
                  <a:schemeClr val="bg1"/>
                </a:solidFill>
              </a:rPr>
              <a:t>. Other </a:t>
            </a:r>
            <a:r>
              <a:rPr lang="en-US" dirty="0">
                <a:solidFill>
                  <a:schemeClr val="bg1"/>
                </a:solidFill>
              </a:rPr>
              <a:t>Models of CP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lphaUcPeriod"/>
            </a:pPr>
            <a:r>
              <a:rPr lang="en-US" dirty="0" smtClean="0"/>
              <a:t>Cellular</a:t>
            </a:r>
          </a:p>
        </p:txBody>
      </p:sp>
      <p:pic>
        <p:nvPicPr>
          <p:cNvPr id="6" name="Picture 5" descr="Screen Shot 2014-11-26 at 1.54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02" y="2474789"/>
            <a:ext cx="7910894" cy="298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6273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IV. Other Models of CP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478010"/>
            <a:ext cx="46327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rebuchet MS"/>
              </a:rPr>
              <a:t>B.  Mass Communication</a:t>
            </a:r>
            <a:endParaRPr lang="en-US" sz="3200" dirty="0">
              <a:latin typeface="Trebuchet MS"/>
            </a:endParaRPr>
          </a:p>
        </p:txBody>
      </p:sp>
      <p:pic>
        <p:nvPicPr>
          <p:cNvPr id="7" name="Picture 6" descr="Screen Shot 2014-11-26 at 1.55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525" y="2230350"/>
            <a:ext cx="6113691" cy="3711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590"/>
            <a:ext cx="8229600" cy="669012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IV. Other Models of CP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C. Crusade</a:t>
            </a:r>
            <a:endParaRPr lang="en-US" dirty="0"/>
          </a:p>
        </p:txBody>
      </p:sp>
      <p:pic>
        <p:nvPicPr>
          <p:cNvPr id="7" name="Picture 6" descr="Screen Shot 2014-11-26 at 2.04.1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90" y="2432263"/>
            <a:ext cx="8442820" cy="2928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10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creen Shot 2014-11-26 at 2.05.3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50" r="-18650"/>
          <a:stretch>
            <a:fillRect/>
          </a:stretch>
        </p:blipFill>
        <p:spPr/>
      </p:pic>
      <p:pic>
        <p:nvPicPr>
          <p:cNvPr id="4" name="Picture 3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6273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IV. Other Models of CP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478010"/>
            <a:ext cx="28692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rebuchet MS"/>
              </a:rPr>
              <a:t>D.  Seminarian</a:t>
            </a:r>
            <a:endParaRPr lang="en-US" sz="3200" dirty="0">
              <a:latin typeface="Trebuchet MS"/>
            </a:endParaRPr>
          </a:p>
        </p:txBody>
      </p:sp>
      <p:pic>
        <p:nvPicPr>
          <p:cNvPr id="8" name="Picture 7" descr="Screen Shot 2014-11-26 at 2.05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348" y="2162223"/>
            <a:ext cx="5179468" cy="3911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E. Diaconal </a:t>
            </a:r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odel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IMG-20130809-00330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61" r="-18161"/>
          <a:stretch>
            <a:fillRect/>
          </a:stretch>
        </p:blipFill>
        <p:spPr>
          <a:xfrm>
            <a:off x="-1188476" y="1346086"/>
            <a:ext cx="8933875" cy="4913287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3303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. Models </a:t>
            </a:r>
            <a:r>
              <a:rPr lang="en-US" dirty="0">
                <a:solidFill>
                  <a:schemeClr val="bg1"/>
                </a:solidFill>
              </a:rPr>
              <a:t>for Multiethnic Contexts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A.</a:t>
            </a:r>
            <a:r>
              <a:rPr lang="en-US" dirty="0" smtClean="0"/>
              <a:t>	 Mother</a:t>
            </a:r>
            <a:r>
              <a:rPr lang="en-US" dirty="0"/>
              <a:t>-</a:t>
            </a:r>
            <a:r>
              <a:rPr lang="en-US" dirty="0" smtClean="0"/>
              <a:t>daughter</a:t>
            </a:r>
            <a:endParaRPr lang="en-US" dirty="0"/>
          </a:p>
        </p:txBody>
      </p:sp>
      <p:pic>
        <p:nvPicPr>
          <p:cNvPr id="6" name="Picture 5" descr="Screen Shot 2014-11-26 at 2.22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443" y="2282500"/>
            <a:ext cx="3856488" cy="3785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B.	</a:t>
            </a:r>
            <a:r>
              <a:rPr lang="en-US" dirty="0" smtClean="0"/>
              <a:t>Multi-congregational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83303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. Models </a:t>
            </a:r>
            <a:r>
              <a:rPr lang="en-US" dirty="0">
                <a:solidFill>
                  <a:schemeClr val="bg1"/>
                </a:solidFill>
              </a:rPr>
              <a:t>for Multiethnic Contexts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Screen Shot 2014-11-26 at 2.25.0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659" y="2263219"/>
            <a:ext cx="3591892" cy="3883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D.	 Multiple </a:t>
            </a:r>
            <a:r>
              <a:rPr lang="en-US" dirty="0"/>
              <a:t>Sponsorship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E.	 House </a:t>
            </a:r>
            <a:r>
              <a:rPr lang="en-US" dirty="0"/>
              <a:t>church model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F.		 Multi</a:t>
            </a:r>
            <a:r>
              <a:rPr lang="en-US" dirty="0"/>
              <a:t>-lingual satellite</a:t>
            </a: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83303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. Models </a:t>
            </a:r>
            <a:r>
              <a:rPr lang="en-US" dirty="0">
                <a:solidFill>
                  <a:schemeClr val="bg1"/>
                </a:solidFill>
              </a:rPr>
              <a:t>for Multiethnic Contexts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83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Multi-ethnic &amp; Multi-lingual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Screen Shot 2014-11-26 at 2.27.33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2431" r="-2431"/>
          <a:stretch>
            <a:fillRect/>
          </a:stretch>
        </p:blipFill>
        <p:spPr>
          <a:xfrm>
            <a:off x="4304095" y="2046963"/>
            <a:ext cx="4967792" cy="2732094"/>
          </a:xfrm>
        </p:spPr>
      </p:pic>
      <p:pic>
        <p:nvPicPr>
          <p:cNvPr id="8" name="Picture 7" descr="Screen Shot 2014-11-26 at 2.27.4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" y="2173370"/>
            <a:ext cx="4469468" cy="2732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Selecting a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6155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Select a model </a:t>
            </a:r>
            <a:r>
              <a:rPr lang="en-US" dirty="0" smtClean="0"/>
              <a:t>that…</a:t>
            </a:r>
          </a:p>
          <a:p>
            <a:pPr marL="514350" lvl="0" indent="-514350">
              <a:buAutoNum type="arabicPeriod"/>
            </a:pPr>
            <a:r>
              <a:rPr lang="en-US" dirty="0" smtClean="0"/>
              <a:t>Enables </a:t>
            </a:r>
            <a:r>
              <a:rPr lang="en-US" dirty="0"/>
              <a:t>you to best reach your immediate ministry goals</a:t>
            </a:r>
            <a:r>
              <a:rPr lang="en-US" dirty="0" smtClean="0"/>
              <a:t> </a:t>
            </a:r>
          </a:p>
          <a:p>
            <a:pPr marL="514350" lvl="0" indent="-514350">
              <a:buAutoNum type="arabicPeriod"/>
            </a:pPr>
            <a:r>
              <a:rPr lang="en-US" dirty="0" smtClean="0"/>
              <a:t>Enables </a:t>
            </a:r>
            <a:r>
              <a:rPr lang="en-US" dirty="0"/>
              <a:t>you to fulfill your long-range </a:t>
            </a:r>
            <a:r>
              <a:rPr lang="en-US" dirty="0" smtClean="0"/>
              <a:t>vision</a:t>
            </a:r>
          </a:p>
          <a:p>
            <a:pPr marL="514350" lvl="0" indent="-514350">
              <a:buAutoNum type="arabicPeriod"/>
            </a:pPr>
            <a:r>
              <a:rPr lang="en-US" dirty="0" smtClean="0"/>
              <a:t>Best </a:t>
            </a:r>
            <a:r>
              <a:rPr lang="en-US" dirty="0"/>
              <a:t>fits your particular targeted people </a:t>
            </a:r>
            <a:r>
              <a:rPr lang="en-US" dirty="0" smtClean="0"/>
              <a:t>group.</a:t>
            </a:r>
            <a:r>
              <a:rPr lang="en-US" smtClean="0"/>
              <a:t>.. is </a:t>
            </a:r>
            <a:r>
              <a:rPr lang="en-US" dirty="0"/>
              <a:t>as comprehensive and yet workable as </a:t>
            </a:r>
            <a:r>
              <a:rPr lang="en-US" dirty="0" smtClean="0"/>
              <a:t>possible</a:t>
            </a:r>
          </a:p>
          <a:p>
            <a:pPr marL="514350" lvl="0" indent="-514350">
              <a:buAutoNum type="arabicPeriod"/>
            </a:pPr>
            <a:r>
              <a:rPr lang="en-US" dirty="0" smtClean="0"/>
              <a:t>Will </a:t>
            </a:r>
            <a:r>
              <a:rPr lang="en-US" dirty="0"/>
              <a:t>be effective in your social context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Models of Church Planting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To be presented: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I.  	Individual models</a:t>
            </a:r>
          </a:p>
          <a:p>
            <a:pPr lvl="0">
              <a:buNone/>
            </a:pPr>
            <a:r>
              <a:rPr lang="en-US" dirty="0" smtClean="0"/>
              <a:t>	II.	Mother</a:t>
            </a:r>
            <a:r>
              <a:rPr lang="en-US" dirty="0"/>
              <a:t>-daughter </a:t>
            </a:r>
            <a:r>
              <a:rPr lang="en-US" dirty="0" smtClean="0"/>
              <a:t>models</a:t>
            </a:r>
          </a:p>
          <a:p>
            <a:pPr lvl="0">
              <a:buNone/>
            </a:pPr>
            <a:r>
              <a:rPr lang="en-US" dirty="0" smtClean="0"/>
              <a:t>	III.	Models </a:t>
            </a:r>
            <a:r>
              <a:rPr lang="en-US" dirty="0"/>
              <a:t>involving several churches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212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I.		Individual Models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Pioneer</a:t>
            </a:r>
          </a:p>
          <a:p>
            <a:pPr lvl="1"/>
            <a:r>
              <a:rPr lang="en-US" dirty="0" smtClean="0"/>
              <a:t>Advantages</a:t>
            </a:r>
            <a:endParaRPr lang="en-US" dirty="0"/>
          </a:p>
          <a:p>
            <a:pPr lvl="1"/>
            <a:r>
              <a:rPr lang="en-US" dirty="0"/>
              <a:t>Weaknesses</a:t>
            </a:r>
          </a:p>
          <a:p>
            <a:endParaRPr lang="en-US" dirty="0"/>
          </a:p>
        </p:txBody>
      </p:sp>
      <p:pic>
        <p:nvPicPr>
          <p:cNvPr id="7" name="Picture 6" descr="Screen Shot 2014-11-26 at 1.19.3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769" y="3270245"/>
            <a:ext cx="7066920" cy="2432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Pioneer,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Founding </a:t>
            </a:r>
            <a:r>
              <a:rPr lang="en-US" dirty="0" smtClean="0"/>
              <a:t>pastor</a:t>
            </a:r>
          </a:p>
          <a:p>
            <a:pPr lvl="1"/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Weaknesses</a:t>
            </a:r>
            <a:endParaRPr lang="en-US" dirty="0"/>
          </a:p>
          <a:p>
            <a:r>
              <a:rPr lang="en-US" dirty="0"/>
              <a:t>Bi-vocational </a:t>
            </a:r>
            <a:r>
              <a:rPr lang="en-US" dirty="0" smtClean="0"/>
              <a:t>pastor</a:t>
            </a:r>
          </a:p>
          <a:p>
            <a:pPr lvl="1"/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Weaknesses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II.	Mother-Daughter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163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A.	 Daughter church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Weaknesses</a:t>
            </a:r>
          </a:p>
          <a:p>
            <a:pPr>
              <a:buNone/>
            </a:pPr>
            <a:r>
              <a:rPr lang="en-US" dirty="0"/>
              <a:t> </a:t>
            </a:r>
          </a:p>
        </p:txBody>
      </p:sp>
      <p:pic>
        <p:nvPicPr>
          <p:cNvPr id="6" name="Picture 5" descr="Screen Shot 2014-11-26 at 1.25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773" y="2787339"/>
            <a:ext cx="6132014" cy="328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II.	Mother-Daughter 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B.  Colonization</a:t>
            </a:r>
          </a:p>
        </p:txBody>
      </p:sp>
      <p:pic>
        <p:nvPicPr>
          <p:cNvPr id="6" name="Picture 5" descr="Screen Shot 2014-11-26 at 1.29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390" y="2480411"/>
            <a:ext cx="5444064" cy="3354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II.	Mother-Daughter 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C.  Adoption</a:t>
            </a: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Weaknesses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760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 smtClean="0">
                <a:solidFill>
                  <a:schemeClr val="bg1"/>
                </a:solidFill>
              </a:rPr>
              <a:t>D. Accidental </a:t>
            </a:r>
            <a:r>
              <a:rPr lang="en-US" dirty="0">
                <a:solidFill>
                  <a:schemeClr val="bg1"/>
                </a:solidFill>
              </a:rPr>
              <a:t>Parenthood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Screen Shot 2014-11-26 at 1.31.44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1859" r="-11859"/>
          <a:stretch>
            <a:fillRect/>
          </a:stretch>
        </p:blipFill>
        <p:spPr>
          <a:xfrm>
            <a:off x="862142" y="1822903"/>
            <a:ext cx="7419716" cy="4080558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243</Words>
  <Application>Microsoft Macintosh PowerPoint</Application>
  <PresentationFormat>On-screen Show (4:3)</PresentationFormat>
  <Paragraphs>72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Models of Church Planting</vt:lpstr>
      <vt:lpstr>I.  Individual Models </vt:lpstr>
      <vt:lpstr>Pioneer, continued</vt:lpstr>
      <vt:lpstr>II. Mother-Daughter Models</vt:lpstr>
      <vt:lpstr>II. Mother-Daughter Models</vt:lpstr>
      <vt:lpstr>II. Mother-Daughter Models</vt:lpstr>
      <vt:lpstr>D. Accidental Parenthood </vt:lpstr>
      <vt:lpstr>E. Multi-congregational </vt:lpstr>
      <vt:lpstr>F. Multi-campus</vt:lpstr>
      <vt:lpstr>G. Satellite</vt:lpstr>
      <vt:lpstr>III. Models involving Several Churches</vt:lpstr>
      <vt:lpstr>III. Models involving Several Churches</vt:lpstr>
      <vt:lpstr>III. Models involving Several Churches</vt:lpstr>
      <vt:lpstr>III. Models involving Several Churches</vt:lpstr>
      <vt:lpstr>IV. Other Models of CP </vt:lpstr>
      <vt:lpstr>PowerPoint Presentation</vt:lpstr>
      <vt:lpstr>IV. Other Models of CP  </vt:lpstr>
      <vt:lpstr>PowerPoint Presentation</vt:lpstr>
      <vt:lpstr>E. Diaconal Model</vt:lpstr>
      <vt:lpstr>V. Models for Multiethnic Contexts </vt:lpstr>
      <vt:lpstr>V. Models for Multiethnic Contexts </vt:lpstr>
      <vt:lpstr>V. Models for Multiethnic Contexts </vt:lpstr>
      <vt:lpstr>Multi-ethnic &amp; Multi-lingual </vt:lpstr>
      <vt:lpstr>Selecting a Model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35</cp:revision>
  <dcterms:created xsi:type="dcterms:W3CDTF">2014-12-11T19:46:01Z</dcterms:created>
  <dcterms:modified xsi:type="dcterms:W3CDTF">2015-01-22T20:00:37Z</dcterms:modified>
</cp:coreProperties>
</file>