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notesMasterIdLst>
    <p:notesMasterId r:id="rId79"/>
  </p:notesMasterIdLst>
  <p:sldIdLst>
    <p:sldId id="329" r:id="rId2"/>
    <p:sldId id="343" r:id="rId3"/>
    <p:sldId id="319" r:id="rId4"/>
    <p:sldId id="345" r:id="rId5"/>
    <p:sldId id="347" r:id="rId6"/>
    <p:sldId id="386" r:id="rId7"/>
    <p:sldId id="349" r:id="rId8"/>
    <p:sldId id="351" r:id="rId9"/>
    <p:sldId id="352" r:id="rId10"/>
    <p:sldId id="265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60" r:id="rId19"/>
    <p:sldId id="361" r:id="rId20"/>
    <p:sldId id="363" r:id="rId21"/>
    <p:sldId id="364" r:id="rId22"/>
    <p:sldId id="266" r:id="rId23"/>
    <p:sldId id="365" r:id="rId24"/>
    <p:sldId id="366" r:id="rId25"/>
    <p:sldId id="367" r:id="rId26"/>
    <p:sldId id="368" r:id="rId27"/>
    <p:sldId id="369" r:id="rId28"/>
    <p:sldId id="370" r:id="rId29"/>
    <p:sldId id="371" r:id="rId30"/>
    <p:sldId id="271" r:id="rId31"/>
    <p:sldId id="372" r:id="rId32"/>
    <p:sldId id="373" r:id="rId33"/>
    <p:sldId id="374" r:id="rId34"/>
    <p:sldId id="375" r:id="rId35"/>
    <p:sldId id="376" r:id="rId36"/>
    <p:sldId id="377" r:id="rId37"/>
    <p:sldId id="378" r:id="rId38"/>
    <p:sldId id="384" r:id="rId39"/>
    <p:sldId id="385" r:id="rId40"/>
    <p:sldId id="388" r:id="rId41"/>
    <p:sldId id="379" r:id="rId42"/>
    <p:sldId id="389" r:id="rId43"/>
    <p:sldId id="390" r:id="rId44"/>
    <p:sldId id="391" r:id="rId45"/>
    <p:sldId id="392" r:id="rId46"/>
    <p:sldId id="380" r:id="rId47"/>
    <p:sldId id="303" r:id="rId48"/>
    <p:sldId id="381" r:id="rId49"/>
    <p:sldId id="304" r:id="rId50"/>
    <p:sldId id="382" r:id="rId51"/>
    <p:sldId id="393" r:id="rId52"/>
    <p:sldId id="394" r:id="rId53"/>
    <p:sldId id="395" r:id="rId54"/>
    <p:sldId id="383" r:id="rId55"/>
    <p:sldId id="396" r:id="rId56"/>
    <p:sldId id="398" r:id="rId57"/>
    <p:sldId id="397" r:id="rId58"/>
    <p:sldId id="399" r:id="rId59"/>
    <p:sldId id="400" r:id="rId60"/>
    <p:sldId id="401" r:id="rId61"/>
    <p:sldId id="402" r:id="rId62"/>
    <p:sldId id="419" r:id="rId63"/>
    <p:sldId id="420" r:id="rId64"/>
    <p:sldId id="421" r:id="rId65"/>
    <p:sldId id="422" r:id="rId66"/>
    <p:sldId id="423" r:id="rId67"/>
    <p:sldId id="424" r:id="rId68"/>
    <p:sldId id="425" r:id="rId69"/>
    <p:sldId id="426" r:id="rId70"/>
    <p:sldId id="427" r:id="rId71"/>
    <p:sldId id="428" r:id="rId72"/>
    <p:sldId id="429" r:id="rId73"/>
    <p:sldId id="430" r:id="rId74"/>
    <p:sldId id="431" r:id="rId75"/>
    <p:sldId id="432" r:id="rId76"/>
    <p:sldId id="417" r:id="rId77"/>
    <p:sldId id="418" r:id="rId7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b="1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b="1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b="1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b="1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b="1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3780"/>
    <a:srgbClr val="003399"/>
    <a:srgbClr val="009900"/>
    <a:srgbClr val="020202"/>
    <a:srgbClr val="8C7B70"/>
    <a:srgbClr val="666699"/>
    <a:srgbClr val="66FF33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71" autoAdjust="0"/>
    <p:restoredTop sz="98856" autoAdjust="0"/>
  </p:normalViewPr>
  <p:slideViewPr>
    <p:cSldViewPr>
      <p:cViewPr varScale="1">
        <p:scale>
          <a:sx n="69" d="100"/>
          <a:sy n="69" d="100"/>
        </p:scale>
        <p:origin x="-14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58F25006-B0F8-44EC-ADC5-8AB2E2E2C2D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08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AE1379-36F6-424F-9D25-41E497C97851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8397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3972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s-EC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noProof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F25006-B0F8-44EC-ADC5-8AB2E2E2C2D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08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C" smtClean="0"/>
          </a:p>
        </p:txBody>
      </p:sp>
      <p:sp>
        <p:nvSpPr>
          <p:cNvPr id="849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15A2F8-FD5F-4B99-9BA8-5E25E63299A5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noProof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F25006-B0F8-44EC-ADC5-8AB2E2E2C2D3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588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F25006-B0F8-44EC-ADC5-8AB2E2E2C2D3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52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3" descr="logoc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248400"/>
            <a:ext cx="26670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05571-9387-4C1F-98E0-33F37AD09A1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81D37-2CA1-4664-A17D-1DE88E47E81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5EA3E-4A05-489F-AD1B-7801284D311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52400"/>
            <a:ext cx="8077200" cy="685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609600" y="1371600"/>
            <a:ext cx="8001000" cy="4953000"/>
          </a:xfrm>
        </p:spPr>
        <p:txBody>
          <a:bodyPr rtlCol="0">
            <a:normAutofit/>
          </a:bodyPr>
          <a:lstStyle/>
          <a:p>
            <a:pPr lvl="0"/>
            <a:endParaRPr lang="es-EC" noProof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477000"/>
            <a:ext cx="2133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44E2D-0811-4BEA-B892-A3E5207A127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1F80-461F-485A-8560-57516DECB9C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32610-52CB-4999-87E4-1CAFDFF0736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6400B-1742-4E01-B6CC-422322AAB12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44B70-6FF1-4804-A86F-E00E18E1A27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8D8F4-6908-4574-8B17-D4F6CC8279C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A50A6-0C8C-40FE-8BEC-865F6A0B21A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98052-124E-4D3B-8718-C8E83935C65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76350-B185-4A86-972A-FAC54834DF2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EC" smtClean="0"/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Red de Multiplicación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DBF217EE-F587-4F0C-A03B-EF08F49A9C5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5" r:id="rId12"/>
  </p:sldLayoutIdLst>
  <p:transition>
    <p:fade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o_Microsoft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http://www.reddemultiplicacion.com/images/spacer.gi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http://www.reddemultiplicacion.com/images/spacer.gif" TargetMode="Externa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http://www.reddemultiplicacion.com/images/spacer.gi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http://www.reddemultiplicacion.com/images/spacer.gi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http://www.reddemultiplicacion.com/images/spacer.gif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http://www.reddemultiplicacion.com/images/spacer.gif" TargetMode="Externa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http://www.reddemultiplicacion.com/images/spacer.gi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http://www.reddemultiplicacion.com/images/spacer.gi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1066800"/>
            <a:ext cx="8077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6600" dirty="0">
                <a:latin typeface="Baskerville" charset="0"/>
              </a:rPr>
              <a:t>Bienvenidos</a:t>
            </a:r>
            <a:endParaRPr lang="en-US" sz="3600" b="0" dirty="0">
              <a:solidFill>
                <a:schemeClr val="tx1"/>
              </a:solidFill>
            </a:endParaRPr>
          </a:p>
        </p:txBody>
      </p:sp>
      <p:pic>
        <p:nvPicPr>
          <p:cNvPr id="5123" name="4 Imagen" descr="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20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3929063" y="2159000"/>
            <a:ext cx="3781425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DEUS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4259263" y="2820988"/>
            <a:ext cx="3781425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CRISTO</a:t>
            </a: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4525963" y="3481388"/>
            <a:ext cx="3779837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ESPÍRITO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SANTO</a:t>
            </a: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4259263" y="4141788"/>
            <a:ext cx="3970337" cy="500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CONGREGAÇÃO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</a:t>
            </a: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>
            <a:off x="3929063" y="4803775"/>
            <a:ext cx="3781425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GLÓRIA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DEUS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19 Grupo"/>
          <p:cNvGrpSpPr>
            <a:grpSpLocks/>
          </p:cNvGrpSpPr>
          <p:nvPr/>
        </p:nvGrpSpPr>
        <p:grpSpPr bwMode="auto">
          <a:xfrm>
            <a:off x="1219200" y="1828800"/>
            <a:ext cx="3833813" cy="3833813"/>
            <a:chOff x="1219200" y="1828800"/>
            <a:chExt cx="3833813" cy="3833813"/>
          </a:xfrm>
        </p:grpSpPr>
        <p:sp>
          <p:nvSpPr>
            <p:cNvPr id="16387" name="AutoShape 3"/>
            <p:cNvSpPr>
              <a:spLocks noChangeArrowheads="1"/>
            </p:cNvSpPr>
            <p:nvPr/>
          </p:nvSpPr>
          <p:spPr bwMode="ltGray">
            <a:xfrm>
              <a:off x="1219200" y="1828800"/>
              <a:ext cx="3833813" cy="3833813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388" name="Oval 4"/>
            <p:cNvSpPr>
              <a:spLocks noChangeArrowheads="1"/>
            </p:cNvSpPr>
            <p:nvPr/>
          </p:nvSpPr>
          <p:spPr bwMode="gray">
            <a:xfrm>
              <a:off x="1524000" y="2133600"/>
              <a:ext cx="3200400" cy="320040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56471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gray">
            <a:xfrm>
              <a:off x="1905000" y="2971800"/>
              <a:ext cx="2286000" cy="15696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3200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Plantação</a:t>
              </a:r>
              <a:endParaRPr 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eaLnBrk="0" hangingPunct="0">
                <a:defRPr/>
              </a:pPr>
              <a:r>
                <a:rPr lang="en-US" sz="3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</a:t>
              </a:r>
            </a:p>
            <a:p>
              <a:pPr eaLnBrk="0" hangingPunct="0">
                <a:defRPr/>
              </a:pPr>
              <a:r>
                <a:rPr lang="en-US" sz="3200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Igrejas</a:t>
              </a:r>
              <a:endParaRPr 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214313" y="68263"/>
            <a:ext cx="7620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Fundamento Bíblico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  <p:bldP spid="16391" grpId="0" animBg="1"/>
      <p:bldP spid="16392" grpId="0" animBg="1"/>
      <p:bldP spid="16393" grpId="0" animBg="1"/>
      <p:bldP spid="2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41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214313" y="68263"/>
            <a:ext cx="7620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Fundamento Teológico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752600" y="1371600"/>
            <a:ext cx="5562600" cy="1306513"/>
            <a:chOff x="1104" y="1200"/>
            <a:chExt cx="3504" cy="823"/>
          </a:xfrm>
        </p:grpSpPr>
        <p:sp>
          <p:nvSpPr>
            <p:cNvPr id="15" name="AutoShape 4"/>
            <p:cNvSpPr>
              <a:spLocks noChangeArrowheads="1"/>
            </p:cNvSpPr>
            <p:nvPr/>
          </p:nvSpPr>
          <p:spPr bwMode="gray">
            <a:xfrm>
              <a:off x="1104" y="1200"/>
              <a:ext cx="3504" cy="823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AutoShape 5"/>
            <p:cNvSpPr>
              <a:spLocks noChangeArrowheads="1"/>
            </p:cNvSpPr>
            <p:nvPr/>
          </p:nvSpPr>
          <p:spPr bwMode="gray">
            <a:xfrm>
              <a:off x="1181" y="1276"/>
              <a:ext cx="675" cy="673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gray">
            <a:xfrm>
              <a:off x="1223" y="1319"/>
              <a:ext cx="337" cy="337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gray">
            <a:xfrm>
              <a:off x="1390" y="1460"/>
              <a:ext cx="241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  <p:sp>
          <p:nvSpPr>
            <p:cNvPr id="15388" name="Text Box 8"/>
            <p:cNvSpPr txBox="1">
              <a:spLocks noChangeArrowheads="1"/>
            </p:cNvSpPr>
            <p:nvPr/>
          </p:nvSpPr>
          <p:spPr bwMode="gray">
            <a:xfrm>
              <a:off x="1948" y="1327"/>
              <a:ext cx="2576" cy="5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pt-BR" sz="2400" dirty="0" smtClean="0">
                  <a:solidFill>
                    <a:srgbClr val="000000"/>
                  </a:solidFill>
                </a:rPr>
                <a:t>Encarnação</a:t>
              </a:r>
              <a:r>
                <a:rPr lang="pt-BR" sz="1800" b="0" dirty="0" smtClean="0">
                  <a:solidFill>
                    <a:srgbClr val="000000"/>
                  </a:solidFill>
                </a:rPr>
                <a:t> </a:t>
              </a:r>
              <a:endParaRPr lang="pt-BR" sz="1600" b="0" dirty="0" smtClean="0">
                <a:solidFill>
                  <a:srgbClr val="000000"/>
                </a:solidFill>
              </a:endParaRPr>
            </a:p>
            <a:p>
              <a:pPr algn="l" eaLnBrk="0" hangingPunct="0"/>
              <a:r>
                <a:rPr lang="pt-BR" sz="1600" b="0" dirty="0" smtClean="0">
                  <a:solidFill>
                    <a:srgbClr val="000000"/>
                  </a:solidFill>
                </a:rPr>
                <a:t> Filipenses 2</a:t>
              </a:r>
            </a:p>
            <a:p>
              <a:pPr algn="l" eaLnBrk="0" hangingPunct="0"/>
              <a:r>
                <a:rPr lang="pt-BR" sz="1600" b="0" dirty="0" smtClean="0">
                  <a:solidFill>
                    <a:srgbClr val="000000"/>
                  </a:solidFill>
                </a:rPr>
                <a:t>João 1:1, 14</a:t>
              </a:r>
              <a:endParaRPr lang="pt-BR" sz="1600" b="0" dirty="0">
                <a:solidFill>
                  <a:srgbClr val="000000"/>
                </a:solidFill>
              </a:endParaRPr>
            </a:p>
          </p:txBody>
        </p:sp>
      </p:grpSp>
      <p:sp>
        <p:nvSpPr>
          <p:cNvPr id="15365" name="34 Rectángulo"/>
          <p:cNvSpPr>
            <a:spLocks noChangeArrowheads="1"/>
          </p:cNvSpPr>
          <p:nvPr/>
        </p:nvSpPr>
        <p:spPr bwMode="auto">
          <a:xfrm>
            <a:off x="0" y="63246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i="1" dirty="0">
                <a:solidFill>
                  <a:srgbClr val="020202"/>
                </a:solidFill>
              </a:rPr>
              <a:t>Stuart Murray:</a:t>
            </a:r>
            <a:r>
              <a:rPr lang="es-ES_tradnl" sz="1800" i="1" dirty="0">
                <a:solidFill>
                  <a:srgbClr val="020202"/>
                </a:solidFill>
              </a:rPr>
              <a:t> </a:t>
            </a:r>
            <a:r>
              <a:rPr lang="en-US" sz="1800" i="1" dirty="0" smtClean="0">
                <a:solidFill>
                  <a:srgbClr val="020202"/>
                </a:solidFill>
              </a:rPr>
              <a:t>“</a:t>
            </a:r>
            <a:r>
              <a:rPr lang="es-ES" sz="1800" i="1" dirty="0" smtClean="0">
                <a:solidFill>
                  <a:srgbClr val="020202"/>
                </a:solidFill>
              </a:rPr>
              <a:t>Fundamentos</a:t>
            </a:r>
            <a:r>
              <a:rPr lang="en-US" sz="1800" i="1" dirty="0" smtClean="0">
                <a:solidFill>
                  <a:srgbClr val="020202"/>
                </a:solidFill>
              </a:rPr>
              <a:t> de la </a:t>
            </a:r>
            <a:r>
              <a:rPr lang="es-ES" sz="1800" i="1" dirty="0" smtClean="0">
                <a:solidFill>
                  <a:srgbClr val="020202"/>
                </a:solidFill>
              </a:rPr>
              <a:t>Plantación</a:t>
            </a:r>
            <a:r>
              <a:rPr lang="en-US" sz="1800" i="1" dirty="0" smtClean="0">
                <a:solidFill>
                  <a:srgbClr val="020202"/>
                </a:solidFill>
              </a:rPr>
              <a:t> </a:t>
            </a:r>
            <a:r>
              <a:rPr lang="en-US" sz="1800" i="1" dirty="0">
                <a:solidFill>
                  <a:srgbClr val="020202"/>
                </a:solidFill>
              </a:rPr>
              <a:t>de </a:t>
            </a:r>
            <a:r>
              <a:rPr lang="en-US" sz="1800" i="1" dirty="0" smtClean="0">
                <a:solidFill>
                  <a:srgbClr val="020202"/>
                </a:solidFill>
              </a:rPr>
              <a:t>Iglesias”</a:t>
            </a:r>
            <a:endParaRPr lang="en-US" sz="1800" i="1" dirty="0">
              <a:solidFill>
                <a:srgbClr val="020202"/>
              </a:solidFill>
            </a:endParaRPr>
          </a:p>
        </p:txBody>
      </p:sp>
      <p:grpSp>
        <p:nvGrpSpPr>
          <p:cNvPr id="3" name="40 Grupo"/>
          <p:cNvGrpSpPr>
            <a:grpSpLocks/>
          </p:cNvGrpSpPr>
          <p:nvPr/>
        </p:nvGrpSpPr>
        <p:grpSpPr bwMode="auto">
          <a:xfrm>
            <a:off x="1752600" y="2971800"/>
            <a:ext cx="5562600" cy="1306513"/>
            <a:chOff x="1752600" y="3048000"/>
            <a:chExt cx="5562600" cy="1306512"/>
          </a:xfrm>
        </p:grpSpPr>
        <p:sp>
          <p:nvSpPr>
            <p:cNvPr id="22" name="AutoShape 10"/>
            <p:cNvSpPr>
              <a:spLocks noChangeArrowheads="1"/>
            </p:cNvSpPr>
            <p:nvPr/>
          </p:nvSpPr>
          <p:spPr bwMode="gray">
            <a:xfrm>
              <a:off x="1752600" y="3048000"/>
              <a:ext cx="5562600" cy="13065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AutoShape 11"/>
            <p:cNvSpPr>
              <a:spLocks noChangeArrowheads="1"/>
            </p:cNvSpPr>
            <p:nvPr/>
          </p:nvSpPr>
          <p:spPr bwMode="gray">
            <a:xfrm>
              <a:off x="1874838" y="3168650"/>
              <a:ext cx="1071562" cy="1068387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2206625" y="3462338"/>
              <a:ext cx="382588" cy="5191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</a:p>
          </p:txBody>
        </p:sp>
        <p:sp>
          <p:nvSpPr>
            <p:cNvPr id="15378" name="Text Box 14"/>
            <p:cNvSpPr txBox="1">
              <a:spLocks noChangeArrowheads="1"/>
            </p:cNvSpPr>
            <p:nvPr/>
          </p:nvSpPr>
          <p:spPr bwMode="gray">
            <a:xfrm>
              <a:off x="3092450" y="3225800"/>
              <a:ext cx="4089400" cy="10064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pt-BR" sz="2400" dirty="0" smtClean="0">
                  <a:solidFill>
                    <a:srgbClr val="000000"/>
                  </a:solidFill>
                </a:rPr>
                <a:t>Missio Dei</a:t>
              </a:r>
              <a:r>
                <a:rPr lang="pt-BR" sz="1800" b="0" dirty="0" smtClean="0">
                  <a:solidFill>
                    <a:srgbClr val="000000"/>
                  </a:solidFill>
                </a:rPr>
                <a:t> </a:t>
              </a:r>
            </a:p>
            <a:p>
              <a:pPr algn="l" eaLnBrk="0" hangingPunct="0"/>
              <a:r>
                <a:rPr lang="pt-BR" sz="1800" b="0" dirty="0" smtClean="0">
                  <a:solidFill>
                    <a:srgbClr val="000000"/>
                  </a:solidFill>
                </a:rPr>
                <a:t>João 3:16; Mateus 28</a:t>
              </a:r>
            </a:p>
            <a:p>
              <a:pPr algn="l" eaLnBrk="0" hangingPunct="0"/>
              <a:r>
                <a:rPr lang="pt-BR" sz="1800" b="0" dirty="0" smtClean="0">
                  <a:solidFill>
                    <a:srgbClr val="000000"/>
                  </a:solidFill>
                </a:rPr>
                <a:t>Marcos 16:15-16; Lucas 24:46-49</a:t>
              </a:r>
              <a:endParaRPr lang="pt-BR" sz="1800" b="0" dirty="0">
                <a:solidFill>
                  <a:srgbClr val="000000"/>
                </a:solidFill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gray">
            <a:xfrm>
              <a:off x="1981200" y="3276600"/>
              <a:ext cx="534988" cy="534988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" name="39 Grupo"/>
          <p:cNvGrpSpPr>
            <a:grpSpLocks/>
          </p:cNvGrpSpPr>
          <p:nvPr/>
        </p:nvGrpSpPr>
        <p:grpSpPr bwMode="auto">
          <a:xfrm>
            <a:off x="1752600" y="4648200"/>
            <a:ext cx="5562600" cy="1306513"/>
            <a:chOff x="1752600" y="4724400"/>
            <a:chExt cx="5562600" cy="1306512"/>
          </a:xfrm>
        </p:grpSpPr>
        <p:sp>
          <p:nvSpPr>
            <p:cNvPr id="29" name="AutoShape 16"/>
            <p:cNvSpPr>
              <a:spLocks noChangeArrowheads="1"/>
            </p:cNvSpPr>
            <p:nvPr/>
          </p:nvSpPr>
          <p:spPr bwMode="gray">
            <a:xfrm>
              <a:off x="1752600" y="4724400"/>
              <a:ext cx="5562600" cy="13065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AutoShape 17"/>
            <p:cNvSpPr>
              <a:spLocks noChangeArrowheads="1"/>
            </p:cNvSpPr>
            <p:nvPr/>
          </p:nvSpPr>
          <p:spPr bwMode="gray">
            <a:xfrm>
              <a:off x="1874838" y="4845050"/>
              <a:ext cx="1071562" cy="1068387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Text Box 19"/>
            <p:cNvSpPr txBox="1">
              <a:spLocks noChangeArrowheads="1"/>
            </p:cNvSpPr>
            <p:nvPr/>
          </p:nvSpPr>
          <p:spPr bwMode="gray">
            <a:xfrm>
              <a:off x="2206625" y="5137150"/>
              <a:ext cx="382588" cy="519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</a:p>
          </p:txBody>
        </p:sp>
        <p:sp>
          <p:nvSpPr>
            <p:cNvPr id="15371" name="Text Box 20"/>
            <p:cNvSpPr txBox="1">
              <a:spLocks noChangeArrowheads="1"/>
            </p:cNvSpPr>
            <p:nvPr/>
          </p:nvSpPr>
          <p:spPr bwMode="gray">
            <a:xfrm>
              <a:off x="3092450" y="4902200"/>
              <a:ext cx="4089400" cy="10064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pt-BR" sz="2400" dirty="0" smtClean="0">
                  <a:solidFill>
                    <a:srgbClr val="000000"/>
                  </a:solidFill>
                </a:rPr>
                <a:t>Reino de Deus</a:t>
              </a:r>
              <a:r>
                <a:rPr lang="pt-BR" sz="1800" b="0" dirty="0" smtClean="0">
                  <a:solidFill>
                    <a:srgbClr val="000000"/>
                  </a:solidFill>
                </a:rPr>
                <a:t> </a:t>
              </a:r>
            </a:p>
            <a:p>
              <a:pPr algn="l" eaLnBrk="0" hangingPunct="0"/>
              <a:r>
                <a:rPr lang="pt-BR" sz="1800" b="0" dirty="0" smtClean="0">
                  <a:solidFill>
                    <a:srgbClr val="000000"/>
                  </a:solidFill>
                </a:rPr>
                <a:t>1 Pedro 2:9-12</a:t>
              </a:r>
            </a:p>
            <a:p>
              <a:pPr algn="l" eaLnBrk="0" hangingPunct="0"/>
              <a:r>
                <a:rPr lang="pt-BR" sz="1800" b="0" dirty="0" smtClean="0">
                  <a:solidFill>
                    <a:srgbClr val="000000"/>
                  </a:solidFill>
                </a:rPr>
                <a:t>Colossenses 1:13</a:t>
              </a:r>
              <a:endParaRPr lang="pt-BR" sz="1800" b="0" dirty="0">
                <a:solidFill>
                  <a:srgbClr val="000000"/>
                </a:solidFill>
              </a:endParaRPr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gray">
            <a:xfrm>
              <a:off x="1981200" y="4953000"/>
              <a:ext cx="534988" cy="534988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43 Imagen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214313" y="68263"/>
            <a:ext cx="7620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Fundamento </a:t>
            </a:r>
            <a:r>
              <a:rPr lang="pt-BR" sz="36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Missiológico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6388" name="34 Rectángulo"/>
          <p:cNvSpPr>
            <a:spLocks noChangeArrowheads="1"/>
          </p:cNvSpPr>
          <p:nvPr/>
        </p:nvSpPr>
        <p:spPr bwMode="auto">
          <a:xfrm>
            <a:off x="0" y="632460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 i="1" dirty="0" smtClean="0">
                <a:solidFill>
                  <a:srgbClr val="020202"/>
                </a:solidFill>
              </a:rPr>
              <a:t>Craig Van </a:t>
            </a:r>
            <a:r>
              <a:rPr lang="es-ES" sz="1800" i="1" dirty="0" err="1" smtClean="0">
                <a:solidFill>
                  <a:srgbClr val="020202"/>
                </a:solidFill>
              </a:rPr>
              <a:t>Gelder</a:t>
            </a:r>
            <a:r>
              <a:rPr lang="es-ES" sz="1800" i="1" dirty="0" smtClean="0">
                <a:solidFill>
                  <a:srgbClr val="020202"/>
                </a:solidFill>
              </a:rPr>
              <a:t>: “La Esencia de la Iglesia”</a:t>
            </a:r>
          </a:p>
          <a:p>
            <a:endParaRPr lang="en-US" sz="1800" i="1" dirty="0">
              <a:solidFill>
                <a:srgbClr val="020202"/>
              </a:solidFill>
            </a:endParaRPr>
          </a:p>
        </p:txBody>
      </p:sp>
      <p:sp>
        <p:nvSpPr>
          <p:cNvPr id="68" name="AutoShape 143"/>
          <p:cNvSpPr>
            <a:spLocks noChangeArrowheads="1"/>
          </p:cNvSpPr>
          <p:nvPr/>
        </p:nvSpPr>
        <p:spPr bwMode="auto">
          <a:xfrm>
            <a:off x="152400" y="5351463"/>
            <a:ext cx="2743200" cy="5159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Essência - Natureza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73 Grupo"/>
          <p:cNvGrpSpPr>
            <a:grpSpLocks/>
          </p:cNvGrpSpPr>
          <p:nvPr/>
        </p:nvGrpSpPr>
        <p:grpSpPr bwMode="auto">
          <a:xfrm>
            <a:off x="444500" y="1878013"/>
            <a:ext cx="2160588" cy="2160587"/>
            <a:chOff x="3394076" y="2133600"/>
            <a:chExt cx="2160587" cy="2160588"/>
          </a:xfrm>
        </p:grpSpPr>
        <p:sp>
          <p:nvSpPr>
            <p:cNvPr id="71" name="Oval 114"/>
            <p:cNvSpPr>
              <a:spLocks noChangeArrowheads="1"/>
            </p:cNvSpPr>
            <p:nvPr/>
          </p:nvSpPr>
          <p:spPr bwMode="gray">
            <a:xfrm>
              <a:off x="3394076" y="21336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6420" name="72 Grupo"/>
            <p:cNvGrpSpPr>
              <a:grpSpLocks/>
            </p:cNvGrpSpPr>
            <p:nvPr/>
          </p:nvGrpSpPr>
          <p:grpSpPr bwMode="auto">
            <a:xfrm>
              <a:off x="3535364" y="2274887"/>
              <a:ext cx="1878011" cy="1878014"/>
              <a:chOff x="3535364" y="2274887"/>
              <a:chExt cx="1878011" cy="1878014"/>
            </a:xfrm>
          </p:grpSpPr>
          <p:sp>
            <p:nvSpPr>
              <p:cNvPr id="72" name="Oval 116"/>
              <p:cNvSpPr>
                <a:spLocks noChangeArrowheads="1"/>
              </p:cNvSpPr>
              <p:nvPr/>
            </p:nvSpPr>
            <p:spPr bwMode="gray">
              <a:xfrm>
                <a:off x="3535364" y="2274887"/>
                <a:ext cx="1878011" cy="187801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63529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16422" name="Group 123"/>
              <p:cNvGrpSpPr>
                <a:grpSpLocks/>
              </p:cNvGrpSpPr>
              <p:nvPr/>
            </p:nvGrpSpPr>
            <p:grpSpPr bwMode="auto">
              <a:xfrm>
                <a:off x="3656013" y="2395538"/>
                <a:ext cx="1636712" cy="1636713"/>
                <a:chOff x="4166" y="1706"/>
                <a:chExt cx="1252" cy="1252"/>
              </a:xfrm>
            </p:grpSpPr>
            <p:sp>
              <p:nvSpPr>
                <p:cNvPr id="64" name="Oval 124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5" name="Oval 125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6" name="Oval 126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7" name="Oval 127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6423" name="Text Box 146"/>
              <p:cNvSpPr txBox="1">
                <a:spLocks noChangeArrowheads="1"/>
              </p:cNvSpPr>
              <p:nvPr/>
            </p:nvSpPr>
            <p:spPr bwMode="gray">
              <a:xfrm>
                <a:off x="4141597" y="2971800"/>
                <a:ext cx="389850" cy="4616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 dirty="0" smtClean="0">
                    <a:solidFill>
                      <a:srgbClr val="000000"/>
                    </a:solidFill>
                  </a:rPr>
                  <a:t>É</a:t>
                </a:r>
                <a:endParaRPr lang="en-US" sz="2400" b="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70" name="Text Box 150"/>
          <p:cNvSpPr txBox="1">
            <a:spLocks noChangeArrowheads="1"/>
          </p:cNvSpPr>
          <p:nvPr/>
        </p:nvSpPr>
        <p:spPr bwMode="auto">
          <a:xfrm>
            <a:off x="495300" y="4397375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0" i="1">
                <a:solidFill>
                  <a:schemeClr val="tx1"/>
                </a:solidFill>
              </a:rPr>
              <a:t>Anuncia, encarna, participa</a:t>
            </a:r>
          </a:p>
        </p:txBody>
      </p:sp>
      <p:sp>
        <p:nvSpPr>
          <p:cNvPr id="76" name="AutoShape 143"/>
          <p:cNvSpPr>
            <a:spLocks noChangeArrowheads="1"/>
          </p:cNvSpPr>
          <p:nvPr/>
        </p:nvSpPr>
        <p:spPr bwMode="auto">
          <a:xfrm>
            <a:off x="3213100" y="5351463"/>
            <a:ext cx="2743200" cy="5159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Função – Propósito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76 Grupo"/>
          <p:cNvGrpSpPr>
            <a:grpSpLocks/>
          </p:cNvGrpSpPr>
          <p:nvPr/>
        </p:nvGrpSpPr>
        <p:grpSpPr bwMode="auto">
          <a:xfrm>
            <a:off x="3505200" y="1878013"/>
            <a:ext cx="2160588" cy="2160587"/>
            <a:chOff x="3394076" y="2133600"/>
            <a:chExt cx="2160587" cy="2160588"/>
          </a:xfrm>
        </p:grpSpPr>
        <p:sp>
          <p:nvSpPr>
            <p:cNvPr id="78" name="Oval 114"/>
            <p:cNvSpPr>
              <a:spLocks noChangeArrowheads="1"/>
            </p:cNvSpPr>
            <p:nvPr/>
          </p:nvSpPr>
          <p:spPr bwMode="gray">
            <a:xfrm>
              <a:off x="3394076" y="21336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6411" name="78 Grupo"/>
            <p:cNvGrpSpPr>
              <a:grpSpLocks/>
            </p:cNvGrpSpPr>
            <p:nvPr/>
          </p:nvGrpSpPr>
          <p:grpSpPr bwMode="auto">
            <a:xfrm>
              <a:off x="3535364" y="2274887"/>
              <a:ext cx="1878011" cy="1878014"/>
              <a:chOff x="3535364" y="2274887"/>
              <a:chExt cx="1878011" cy="1878014"/>
            </a:xfrm>
          </p:grpSpPr>
          <p:sp>
            <p:nvSpPr>
              <p:cNvPr id="80" name="Oval 116"/>
              <p:cNvSpPr>
                <a:spLocks noChangeArrowheads="1"/>
              </p:cNvSpPr>
              <p:nvPr/>
            </p:nvSpPr>
            <p:spPr bwMode="gray">
              <a:xfrm>
                <a:off x="3535364" y="2274887"/>
                <a:ext cx="1878011" cy="187801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63529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16413" name="Group 123"/>
              <p:cNvGrpSpPr>
                <a:grpSpLocks/>
              </p:cNvGrpSpPr>
              <p:nvPr/>
            </p:nvGrpSpPr>
            <p:grpSpPr bwMode="auto">
              <a:xfrm>
                <a:off x="3656013" y="2395538"/>
                <a:ext cx="1636712" cy="1636713"/>
                <a:chOff x="4166" y="1706"/>
                <a:chExt cx="1252" cy="1252"/>
              </a:xfrm>
            </p:grpSpPr>
            <p:sp>
              <p:nvSpPr>
                <p:cNvPr id="83" name="Oval 124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4" name="Oval 125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5" name="Oval 126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6" name="Oval 127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6414" name="Text Box 146"/>
              <p:cNvSpPr txBox="1">
                <a:spLocks noChangeArrowheads="1"/>
              </p:cNvSpPr>
              <p:nvPr/>
            </p:nvSpPr>
            <p:spPr bwMode="gray">
              <a:xfrm>
                <a:off x="3896757" y="2685871"/>
                <a:ext cx="1088759" cy="120033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t-BR" sz="2400" dirty="0" smtClean="0">
                    <a:solidFill>
                      <a:srgbClr val="000000"/>
                    </a:solidFill>
                  </a:rPr>
                  <a:t>Faz </a:t>
                </a:r>
              </a:p>
              <a:p>
                <a:pPr eaLnBrk="0" hangingPunct="0"/>
                <a:r>
                  <a:rPr lang="pt-BR" sz="2400" dirty="0" smtClean="0">
                    <a:solidFill>
                      <a:srgbClr val="000000"/>
                    </a:solidFill>
                  </a:rPr>
                  <a:t>o que </a:t>
                </a:r>
              </a:p>
              <a:p>
                <a:pPr eaLnBrk="0" hangingPunct="0"/>
                <a:r>
                  <a:rPr lang="pt-BR" sz="2400" dirty="0" smtClean="0">
                    <a:solidFill>
                      <a:srgbClr val="000000"/>
                    </a:solidFill>
                  </a:rPr>
                  <a:t>É </a:t>
                </a:r>
                <a:endParaRPr lang="pt-BR" sz="240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87" name="Text Box 150"/>
          <p:cNvSpPr txBox="1">
            <a:spLocks noChangeArrowheads="1"/>
          </p:cNvSpPr>
          <p:nvPr/>
        </p:nvSpPr>
        <p:spPr bwMode="auto">
          <a:xfrm>
            <a:off x="3556000" y="4397375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800" b="0" i="1" dirty="0" smtClean="0">
                <a:solidFill>
                  <a:schemeClr val="tx1"/>
                </a:solidFill>
              </a:rPr>
              <a:t>Proclama, serve</a:t>
            </a:r>
          </a:p>
          <a:p>
            <a:r>
              <a:rPr lang="pt-BR" sz="1800" b="0" i="1" dirty="0" smtClean="0">
                <a:solidFill>
                  <a:schemeClr val="tx1"/>
                </a:solidFill>
              </a:rPr>
              <a:t>ministra</a:t>
            </a:r>
            <a:endParaRPr lang="pt-BR" sz="1800" b="0" i="1" dirty="0">
              <a:solidFill>
                <a:schemeClr val="tx1"/>
              </a:solidFill>
            </a:endParaRPr>
          </a:p>
        </p:txBody>
      </p:sp>
      <p:sp>
        <p:nvSpPr>
          <p:cNvPr id="88" name="AutoShape 143"/>
          <p:cNvSpPr>
            <a:spLocks noChangeArrowheads="1"/>
          </p:cNvSpPr>
          <p:nvPr/>
        </p:nvSpPr>
        <p:spPr bwMode="auto">
          <a:xfrm>
            <a:off x="6248400" y="5351463"/>
            <a:ext cx="2743200" cy="5159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Estrutura-Organização</a:t>
            </a:r>
            <a:endParaRPr lang="pt-B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88 Grupo"/>
          <p:cNvGrpSpPr>
            <a:grpSpLocks/>
          </p:cNvGrpSpPr>
          <p:nvPr/>
        </p:nvGrpSpPr>
        <p:grpSpPr bwMode="auto">
          <a:xfrm>
            <a:off x="6540500" y="1878013"/>
            <a:ext cx="2160588" cy="2160587"/>
            <a:chOff x="3394076" y="2133600"/>
            <a:chExt cx="2160587" cy="2160588"/>
          </a:xfrm>
        </p:grpSpPr>
        <p:sp>
          <p:nvSpPr>
            <p:cNvPr id="90" name="Oval 114"/>
            <p:cNvSpPr>
              <a:spLocks noChangeArrowheads="1"/>
            </p:cNvSpPr>
            <p:nvPr/>
          </p:nvSpPr>
          <p:spPr bwMode="gray">
            <a:xfrm>
              <a:off x="3394076" y="21336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6402" name="90 Grupo"/>
            <p:cNvGrpSpPr>
              <a:grpSpLocks/>
            </p:cNvGrpSpPr>
            <p:nvPr/>
          </p:nvGrpSpPr>
          <p:grpSpPr bwMode="auto">
            <a:xfrm>
              <a:off x="3535363" y="2274888"/>
              <a:ext cx="1878013" cy="1878013"/>
              <a:chOff x="3535363" y="2274888"/>
              <a:chExt cx="1878013" cy="1878013"/>
            </a:xfrm>
          </p:grpSpPr>
          <p:sp>
            <p:nvSpPr>
              <p:cNvPr id="92" name="Oval 116"/>
              <p:cNvSpPr>
                <a:spLocks noChangeArrowheads="1"/>
              </p:cNvSpPr>
              <p:nvPr/>
            </p:nvSpPr>
            <p:spPr bwMode="gray">
              <a:xfrm>
                <a:off x="3535364" y="2274887"/>
                <a:ext cx="1878011" cy="187801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63529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16404" name="Group 123"/>
              <p:cNvGrpSpPr>
                <a:grpSpLocks/>
              </p:cNvGrpSpPr>
              <p:nvPr/>
            </p:nvGrpSpPr>
            <p:grpSpPr bwMode="auto">
              <a:xfrm>
                <a:off x="3656013" y="2395538"/>
                <a:ext cx="1636712" cy="1636713"/>
                <a:chOff x="4166" y="1706"/>
                <a:chExt cx="1252" cy="1252"/>
              </a:xfrm>
            </p:grpSpPr>
            <p:sp>
              <p:nvSpPr>
                <p:cNvPr id="95" name="Oval 124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6" name="Oval 125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7" name="Oval 126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8" name="Oval 127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6405" name="Text Box 146"/>
              <p:cNvSpPr txBox="1">
                <a:spLocks noChangeArrowheads="1"/>
              </p:cNvSpPr>
              <p:nvPr/>
            </p:nvSpPr>
            <p:spPr bwMode="gray">
              <a:xfrm>
                <a:off x="3735637" y="2743200"/>
                <a:ext cx="1500732" cy="120032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t-BR" sz="2400" dirty="0" smtClean="0">
                    <a:solidFill>
                      <a:srgbClr val="000000"/>
                    </a:solidFill>
                  </a:rPr>
                  <a:t>Organiza</a:t>
                </a:r>
              </a:p>
              <a:p>
                <a:pPr eaLnBrk="0" hangingPunct="0"/>
                <a:r>
                  <a:rPr lang="pt-BR" sz="2400" dirty="0" smtClean="0">
                    <a:solidFill>
                      <a:srgbClr val="000000"/>
                    </a:solidFill>
                  </a:rPr>
                  <a:t>o que </a:t>
                </a:r>
              </a:p>
              <a:p>
                <a:pPr eaLnBrk="0" hangingPunct="0"/>
                <a:r>
                  <a:rPr lang="pt-BR" sz="2400" dirty="0" smtClean="0">
                    <a:solidFill>
                      <a:srgbClr val="000000"/>
                    </a:solidFill>
                  </a:rPr>
                  <a:t>faz</a:t>
                </a:r>
                <a:endParaRPr lang="pt-BR" sz="240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99" name="Text Box 150"/>
          <p:cNvSpPr txBox="1">
            <a:spLocks noChangeArrowheads="1"/>
          </p:cNvSpPr>
          <p:nvPr/>
        </p:nvSpPr>
        <p:spPr bwMode="auto">
          <a:xfrm>
            <a:off x="6591300" y="4257675"/>
            <a:ext cx="2057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800" b="0" i="1" dirty="0" smtClean="0">
                <a:solidFill>
                  <a:schemeClr val="tx1"/>
                </a:solidFill>
              </a:rPr>
              <a:t>Planeja, programa, avalia</a:t>
            </a:r>
            <a:r>
              <a:rPr lang="es-ES_tradnl" sz="1800" b="0" i="1" dirty="0" smtClean="0">
                <a:solidFill>
                  <a:schemeClr val="tx1"/>
                </a:solidFill>
              </a:rPr>
              <a:t>, </a:t>
            </a:r>
            <a:r>
              <a:rPr lang="es-ES_tradnl" sz="1800" b="0" i="1" dirty="0" smtClean="0">
                <a:solidFill>
                  <a:schemeClr val="tx1"/>
                </a:solidFill>
              </a:rPr>
              <a:t>muda</a:t>
            </a:r>
            <a:endParaRPr lang="en-US" sz="1800" b="0" i="1" dirty="0">
              <a:solidFill>
                <a:schemeClr val="tx1"/>
              </a:solidFill>
            </a:endParaRPr>
          </a:p>
        </p:txBody>
      </p:sp>
      <p:sp>
        <p:nvSpPr>
          <p:cNvPr id="100" name="Rectangle 5"/>
          <p:cNvSpPr>
            <a:spLocks noChangeArrowheads="1"/>
          </p:cNvSpPr>
          <p:nvPr/>
        </p:nvSpPr>
        <p:spPr bwMode="auto">
          <a:xfrm>
            <a:off x="214313" y="990600"/>
            <a:ext cx="8929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600" b="0" dirty="0" smtClean="0">
                <a:solidFill>
                  <a:srgbClr val="020202"/>
                </a:solidFill>
                <a:latin typeface="Arial Black" pitchFamily="34" charset="0"/>
                <a:cs typeface="Times New Roman" charset="0"/>
              </a:rPr>
              <a:t>A igreja</a:t>
            </a:r>
            <a:endParaRPr lang="pt-BR" sz="3600" b="0" dirty="0">
              <a:solidFill>
                <a:srgbClr val="020202"/>
              </a:solidFill>
              <a:latin typeface="Arial Black" pitchFamily="34" charset="0"/>
              <a:cs typeface="Times New Roman" charset="0"/>
            </a:endParaRPr>
          </a:p>
        </p:txBody>
      </p:sp>
      <p:sp>
        <p:nvSpPr>
          <p:cNvPr id="102" name="AutoShape 111"/>
          <p:cNvSpPr>
            <a:spLocks noChangeArrowheads="1"/>
          </p:cNvSpPr>
          <p:nvPr/>
        </p:nvSpPr>
        <p:spPr bwMode="gray">
          <a:xfrm>
            <a:off x="2819400" y="2667000"/>
            <a:ext cx="504825" cy="576263"/>
          </a:xfrm>
          <a:prstGeom prst="chevron">
            <a:avLst>
              <a:gd name="adj" fmla="val 52514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s-EC" sz="16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" name="AutoShape 111"/>
          <p:cNvSpPr>
            <a:spLocks noChangeArrowheads="1"/>
          </p:cNvSpPr>
          <p:nvPr/>
        </p:nvSpPr>
        <p:spPr bwMode="gray">
          <a:xfrm>
            <a:off x="5802313" y="2667000"/>
            <a:ext cx="504825" cy="576263"/>
          </a:xfrm>
          <a:prstGeom prst="chevron">
            <a:avLst>
              <a:gd name="adj" fmla="val 52514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s-EC" sz="16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  <p:bldP spid="68" grpId="0" animBg="1"/>
      <p:bldP spid="70" grpId="0"/>
      <p:bldP spid="76" grpId="0" animBg="1"/>
      <p:bldP spid="87" grpId="0"/>
      <p:bldP spid="88" grpId="0" animBg="1"/>
      <p:bldP spid="99" grpId="0"/>
      <p:bldP spid="100" grpId="0" autoUpdateAnimBg="0"/>
      <p:bldP spid="102" grpId="0" animBg="1"/>
      <p:bldP spid="10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utoShape 3"/>
          <p:cNvSpPr>
            <a:spLocks noChangeArrowheads="1"/>
          </p:cNvSpPr>
          <p:nvPr/>
        </p:nvSpPr>
        <p:spPr bwMode="ltGray">
          <a:xfrm>
            <a:off x="0" y="954088"/>
            <a:ext cx="8177213" cy="5675312"/>
          </a:xfrm>
          <a:prstGeom prst="rightArrow">
            <a:avLst>
              <a:gd name="adj1" fmla="val 79306"/>
              <a:gd name="adj2" fmla="val 35683"/>
            </a:avLst>
          </a:prstGeom>
          <a:solidFill>
            <a:schemeClr val="bg1">
              <a:alpha val="4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_tradnl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14313" y="68263"/>
            <a:ext cx="79390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Fundamento Prático razões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grpSp>
        <p:nvGrpSpPr>
          <p:cNvPr id="2" name="39 Grupo"/>
          <p:cNvGrpSpPr>
            <a:grpSpLocks/>
          </p:cNvGrpSpPr>
          <p:nvPr/>
        </p:nvGrpSpPr>
        <p:grpSpPr bwMode="auto">
          <a:xfrm>
            <a:off x="446088" y="2590800"/>
            <a:ext cx="5268912" cy="990600"/>
            <a:chOff x="446089" y="3124200"/>
            <a:chExt cx="5268911" cy="990600"/>
          </a:xfrm>
        </p:grpSpPr>
        <p:grpSp>
          <p:nvGrpSpPr>
            <p:cNvPr id="17436" name="35 Grupo"/>
            <p:cNvGrpSpPr>
              <a:grpSpLocks/>
            </p:cNvGrpSpPr>
            <p:nvPr/>
          </p:nvGrpSpPr>
          <p:grpSpPr bwMode="auto">
            <a:xfrm>
              <a:off x="446089" y="3124200"/>
              <a:ext cx="5268911" cy="990600"/>
              <a:chOff x="369889" y="2590800"/>
              <a:chExt cx="5268911" cy="990600"/>
            </a:xfrm>
          </p:grpSpPr>
          <p:sp>
            <p:nvSpPr>
              <p:cNvPr id="24" name="AutoShape 8"/>
              <p:cNvSpPr>
                <a:spLocks noChangeArrowheads="1"/>
              </p:cNvSpPr>
              <p:nvPr/>
            </p:nvSpPr>
            <p:spPr bwMode="gray">
              <a:xfrm>
                <a:off x="369889" y="2590800"/>
                <a:ext cx="5268911" cy="990600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gray">
              <a:xfrm>
                <a:off x="453140" y="2618653"/>
                <a:ext cx="2887250" cy="477695"/>
              </a:xfrm>
              <a:custGeom>
                <a:avLst/>
                <a:gdLst>
                  <a:gd name="connsiteX0" fmla="*/ 119 w 597"/>
                  <a:gd name="connsiteY0" fmla="*/ 0 h 598"/>
                  <a:gd name="connsiteX1" fmla="*/ 1 w 597"/>
                  <a:gd name="connsiteY1" fmla="*/ 118 h 598"/>
                  <a:gd name="connsiteX2" fmla="*/ 1 w 597"/>
                  <a:gd name="connsiteY2" fmla="*/ 589 h 598"/>
                  <a:gd name="connsiteX3" fmla="*/ 162 w 597"/>
                  <a:gd name="connsiteY3" fmla="*/ 174 h 598"/>
                  <a:gd name="connsiteX4" fmla="*/ 590 w 597"/>
                  <a:gd name="connsiteY4" fmla="*/ 0 h 598"/>
                  <a:gd name="connsiteX5" fmla="*/ 119 w 597"/>
                  <a:gd name="connsiteY5" fmla="*/ 0 h 598"/>
                  <a:gd name="connsiteX0" fmla="*/ 119 w 597"/>
                  <a:gd name="connsiteY0" fmla="*/ 37 h 635"/>
                  <a:gd name="connsiteX1" fmla="*/ 1 w 597"/>
                  <a:gd name="connsiteY1" fmla="*/ 75 h 635"/>
                  <a:gd name="connsiteX2" fmla="*/ 1 w 597"/>
                  <a:gd name="connsiteY2" fmla="*/ 626 h 635"/>
                  <a:gd name="connsiteX3" fmla="*/ 162 w 597"/>
                  <a:gd name="connsiteY3" fmla="*/ 211 h 635"/>
                  <a:gd name="connsiteX4" fmla="*/ 590 w 597"/>
                  <a:gd name="connsiteY4" fmla="*/ 37 h 635"/>
                  <a:gd name="connsiteX5" fmla="*/ 119 w 597"/>
                  <a:gd name="connsiteY5" fmla="*/ 37 h 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7" h="635">
                    <a:moveTo>
                      <a:pt x="119" y="37"/>
                    </a:moveTo>
                    <a:cubicBezTo>
                      <a:pt x="54" y="37"/>
                      <a:pt x="0" y="0"/>
                      <a:pt x="1" y="75"/>
                    </a:cubicBezTo>
                    <a:lnTo>
                      <a:pt x="1" y="626"/>
                    </a:lnTo>
                    <a:cubicBezTo>
                      <a:pt x="28" y="635"/>
                      <a:pt x="13" y="346"/>
                      <a:pt x="162" y="211"/>
                    </a:cubicBezTo>
                    <a:cubicBezTo>
                      <a:pt x="311" y="76"/>
                      <a:pt x="597" y="66"/>
                      <a:pt x="590" y="37"/>
                    </a:cubicBezTo>
                    <a:lnTo>
                      <a:pt x="119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>
                      <a:gamma/>
                      <a:tint val="54510"/>
                      <a:invGamma/>
                    </a:srgbClr>
                  </a:gs>
                  <a:gs pos="50000">
                    <a:srgbClr val="0066CC">
                      <a:alpha val="0"/>
                    </a:srgbClr>
                  </a:gs>
                  <a:gs pos="100000">
                    <a:srgbClr val="0066CC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>
              <a:off x="457201" y="3141663"/>
              <a:ext cx="5257799" cy="9541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pt-BR" sz="2800" b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As igrejas novas ganham mais pessoas que as já estabelecidas</a:t>
              </a:r>
              <a:endParaRPr lang="pt-BR" sz="28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40 Grupo"/>
          <p:cNvGrpSpPr>
            <a:grpSpLocks/>
          </p:cNvGrpSpPr>
          <p:nvPr/>
        </p:nvGrpSpPr>
        <p:grpSpPr bwMode="auto">
          <a:xfrm>
            <a:off x="446088" y="1295400"/>
            <a:ext cx="5268912" cy="990600"/>
            <a:chOff x="446089" y="3124200"/>
            <a:chExt cx="5268911" cy="990600"/>
          </a:xfrm>
        </p:grpSpPr>
        <p:grpSp>
          <p:nvGrpSpPr>
            <p:cNvPr id="17430" name="41 Grupo"/>
            <p:cNvGrpSpPr>
              <a:grpSpLocks/>
            </p:cNvGrpSpPr>
            <p:nvPr/>
          </p:nvGrpSpPr>
          <p:grpSpPr bwMode="auto">
            <a:xfrm>
              <a:off x="446089" y="3124200"/>
              <a:ext cx="5268911" cy="990600"/>
              <a:chOff x="369889" y="2590800"/>
              <a:chExt cx="5268911" cy="990600"/>
            </a:xfrm>
          </p:grpSpPr>
          <p:sp>
            <p:nvSpPr>
              <p:cNvPr id="44" name="AutoShape 8"/>
              <p:cNvSpPr>
                <a:spLocks noChangeArrowheads="1"/>
              </p:cNvSpPr>
              <p:nvPr/>
            </p:nvSpPr>
            <p:spPr bwMode="gray">
              <a:xfrm>
                <a:off x="369889" y="2590800"/>
                <a:ext cx="5268911" cy="990600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45" name="Freeform 9"/>
              <p:cNvSpPr>
                <a:spLocks/>
              </p:cNvSpPr>
              <p:nvPr/>
            </p:nvSpPr>
            <p:spPr bwMode="gray">
              <a:xfrm>
                <a:off x="453140" y="2618653"/>
                <a:ext cx="2887250" cy="477695"/>
              </a:xfrm>
              <a:custGeom>
                <a:avLst/>
                <a:gdLst>
                  <a:gd name="connsiteX0" fmla="*/ 119 w 597"/>
                  <a:gd name="connsiteY0" fmla="*/ 0 h 598"/>
                  <a:gd name="connsiteX1" fmla="*/ 1 w 597"/>
                  <a:gd name="connsiteY1" fmla="*/ 118 h 598"/>
                  <a:gd name="connsiteX2" fmla="*/ 1 w 597"/>
                  <a:gd name="connsiteY2" fmla="*/ 589 h 598"/>
                  <a:gd name="connsiteX3" fmla="*/ 162 w 597"/>
                  <a:gd name="connsiteY3" fmla="*/ 174 h 598"/>
                  <a:gd name="connsiteX4" fmla="*/ 590 w 597"/>
                  <a:gd name="connsiteY4" fmla="*/ 0 h 598"/>
                  <a:gd name="connsiteX5" fmla="*/ 119 w 597"/>
                  <a:gd name="connsiteY5" fmla="*/ 0 h 598"/>
                  <a:gd name="connsiteX0" fmla="*/ 119 w 597"/>
                  <a:gd name="connsiteY0" fmla="*/ 37 h 635"/>
                  <a:gd name="connsiteX1" fmla="*/ 1 w 597"/>
                  <a:gd name="connsiteY1" fmla="*/ 75 h 635"/>
                  <a:gd name="connsiteX2" fmla="*/ 1 w 597"/>
                  <a:gd name="connsiteY2" fmla="*/ 626 h 635"/>
                  <a:gd name="connsiteX3" fmla="*/ 162 w 597"/>
                  <a:gd name="connsiteY3" fmla="*/ 211 h 635"/>
                  <a:gd name="connsiteX4" fmla="*/ 590 w 597"/>
                  <a:gd name="connsiteY4" fmla="*/ 37 h 635"/>
                  <a:gd name="connsiteX5" fmla="*/ 119 w 597"/>
                  <a:gd name="connsiteY5" fmla="*/ 37 h 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7" h="635">
                    <a:moveTo>
                      <a:pt x="119" y="37"/>
                    </a:moveTo>
                    <a:cubicBezTo>
                      <a:pt x="54" y="37"/>
                      <a:pt x="0" y="0"/>
                      <a:pt x="1" y="75"/>
                    </a:cubicBezTo>
                    <a:lnTo>
                      <a:pt x="1" y="626"/>
                    </a:lnTo>
                    <a:cubicBezTo>
                      <a:pt x="28" y="635"/>
                      <a:pt x="13" y="346"/>
                      <a:pt x="162" y="211"/>
                    </a:cubicBezTo>
                    <a:cubicBezTo>
                      <a:pt x="311" y="76"/>
                      <a:pt x="597" y="66"/>
                      <a:pt x="590" y="37"/>
                    </a:cubicBezTo>
                    <a:lnTo>
                      <a:pt x="119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>
                      <a:gamma/>
                      <a:tint val="54510"/>
                      <a:invGamma/>
                    </a:srgbClr>
                  </a:gs>
                  <a:gs pos="50000">
                    <a:srgbClr val="0066CC">
                      <a:alpha val="0"/>
                    </a:srgbClr>
                  </a:gs>
                  <a:gs pos="100000">
                    <a:srgbClr val="0066CC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43" name="Text Box 10"/>
            <p:cNvSpPr txBox="1">
              <a:spLocks noChangeArrowheads="1"/>
            </p:cNvSpPr>
            <p:nvPr/>
          </p:nvSpPr>
          <p:spPr bwMode="gray">
            <a:xfrm>
              <a:off x="457201" y="3141663"/>
              <a:ext cx="5257799" cy="9541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pt-BR" sz="2800" b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 população está crescendo rapidamente</a:t>
              </a:r>
              <a:endParaRPr lang="pt-BR" sz="28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57 Grupo"/>
          <p:cNvGrpSpPr>
            <a:grpSpLocks/>
          </p:cNvGrpSpPr>
          <p:nvPr/>
        </p:nvGrpSpPr>
        <p:grpSpPr bwMode="auto">
          <a:xfrm>
            <a:off x="446088" y="3886200"/>
            <a:ext cx="5268912" cy="990600"/>
            <a:chOff x="446089" y="3124200"/>
            <a:chExt cx="5268911" cy="990600"/>
          </a:xfrm>
        </p:grpSpPr>
        <p:grpSp>
          <p:nvGrpSpPr>
            <p:cNvPr id="17424" name="58 Grupo"/>
            <p:cNvGrpSpPr>
              <a:grpSpLocks/>
            </p:cNvGrpSpPr>
            <p:nvPr/>
          </p:nvGrpSpPr>
          <p:grpSpPr bwMode="auto">
            <a:xfrm>
              <a:off x="446089" y="3124200"/>
              <a:ext cx="5268911" cy="990600"/>
              <a:chOff x="369889" y="2590800"/>
              <a:chExt cx="5268911" cy="990600"/>
            </a:xfrm>
          </p:grpSpPr>
          <p:sp>
            <p:nvSpPr>
              <p:cNvPr id="61" name="AutoShape 8"/>
              <p:cNvSpPr>
                <a:spLocks noChangeArrowheads="1"/>
              </p:cNvSpPr>
              <p:nvPr/>
            </p:nvSpPr>
            <p:spPr bwMode="gray">
              <a:xfrm>
                <a:off x="369889" y="2590800"/>
                <a:ext cx="5268911" cy="990600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62" name="Freeform 9"/>
              <p:cNvSpPr>
                <a:spLocks/>
              </p:cNvSpPr>
              <p:nvPr/>
            </p:nvSpPr>
            <p:spPr bwMode="gray">
              <a:xfrm>
                <a:off x="453140" y="2618653"/>
                <a:ext cx="2887250" cy="477695"/>
              </a:xfrm>
              <a:custGeom>
                <a:avLst/>
                <a:gdLst>
                  <a:gd name="connsiteX0" fmla="*/ 119 w 597"/>
                  <a:gd name="connsiteY0" fmla="*/ 0 h 598"/>
                  <a:gd name="connsiteX1" fmla="*/ 1 w 597"/>
                  <a:gd name="connsiteY1" fmla="*/ 118 h 598"/>
                  <a:gd name="connsiteX2" fmla="*/ 1 w 597"/>
                  <a:gd name="connsiteY2" fmla="*/ 589 h 598"/>
                  <a:gd name="connsiteX3" fmla="*/ 162 w 597"/>
                  <a:gd name="connsiteY3" fmla="*/ 174 h 598"/>
                  <a:gd name="connsiteX4" fmla="*/ 590 w 597"/>
                  <a:gd name="connsiteY4" fmla="*/ 0 h 598"/>
                  <a:gd name="connsiteX5" fmla="*/ 119 w 597"/>
                  <a:gd name="connsiteY5" fmla="*/ 0 h 598"/>
                  <a:gd name="connsiteX0" fmla="*/ 119 w 597"/>
                  <a:gd name="connsiteY0" fmla="*/ 37 h 635"/>
                  <a:gd name="connsiteX1" fmla="*/ 1 w 597"/>
                  <a:gd name="connsiteY1" fmla="*/ 75 h 635"/>
                  <a:gd name="connsiteX2" fmla="*/ 1 w 597"/>
                  <a:gd name="connsiteY2" fmla="*/ 626 h 635"/>
                  <a:gd name="connsiteX3" fmla="*/ 162 w 597"/>
                  <a:gd name="connsiteY3" fmla="*/ 211 h 635"/>
                  <a:gd name="connsiteX4" fmla="*/ 590 w 597"/>
                  <a:gd name="connsiteY4" fmla="*/ 37 h 635"/>
                  <a:gd name="connsiteX5" fmla="*/ 119 w 597"/>
                  <a:gd name="connsiteY5" fmla="*/ 37 h 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7" h="635">
                    <a:moveTo>
                      <a:pt x="119" y="37"/>
                    </a:moveTo>
                    <a:cubicBezTo>
                      <a:pt x="54" y="37"/>
                      <a:pt x="0" y="0"/>
                      <a:pt x="1" y="75"/>
                    </a:cubicBezTo>
                    <a:lnTo>
                      <a:pt x="1" y="626"/>
                    </a:lnTo>
                    <a:cubicBezTo>
                      <a:pt x="28" y="635"/>
                      <a:pt x="13" y="346"/>
                      <a:pt x="162" y="211"/>
                    </a:cubicBezTo>
                    <a:cubicBezTo>
                      <a:pt x="311" y="76"/>
                      <a:pt x="597" y="66"/>
                      <a:pt x="590" y="37"/>
                    </a:cubicBezTo>
                    <a:lnTo>
                      <a:pt x="119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>
                      <a:gamma/>
                      <a:tint val="54510"/>
                      <a:invGamma/>
                    </a:srgbClr>
                  </a:gs>
                  <a:gs pos="50000">
                    <a:srgbClr val="0066CC">
                      <a:alpha val="0"/>
                    </a:srgbClr>
                  </a:gs>
                  <a:gs pos="100000">
                    <a:srgbClr val="0066CC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60" name="Text Box 10"/>
            <p:cNvSpPr txBox="1">
              <a:spLocks noChangeArrowheads="1"/>
            </p:cNvSpPr>
            <p:nvPr/>
          </p:nvSpPr>
          <p:spPr bwMode="gray">
            <a:xfrm>
              <a:off x="457201" y="3141663"/>
              <a:ext cx="5257799" cy="9541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pt-BR" sz="2800" b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As igrejas estabelecidas tendem a estancar-se</a:t>
              </a:r>
              <a:endParaRPr lang="pt-BR" sz="28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68 Grupo"/>
          <p:cNvGrpSpPr>
            <a:grpSpLocks/>
          </p:cNvGrpSpPr>
          <p:nvPr/>
        </p:nvGrpSpPr>
        <p:grpSpPr bwMode="auto">
          <a:xfrm>
            <a:off x="446088" y="5181600"/>
            <a:ext cx="5268912" cy="990600"/>
            <a:chOff x="446089" y="3124200"/>
            <a:chExt cx="5268911" cy="990600"/>
          </a:xfrm>
        </p:grpSpPr>
        <p:grpSp>
          <p:nvGrpSpPr>
            <p:cNvPr id="17418" name="69 Grupo"/>
            <p:cNvGrpSpPr>
              <a:grpSpLocks/>
            </p:cNvGrpSpPr>
            <p:nvPr/>
          </p:nvGrpSpPr>
          <p:grpSpPr bwMode="auto">
            <a:xfrm>
              <a:off x="446089" y="3124200"/>
              <a:ext cx="5268911" cy="990600"/>
              <a:chOff x="369889" y="2590800"/>
              <a:chExt cx="5268911" cy="990600"/>
            </a:xfrm>
          </p:grpSpPr>
          <p:sp>
            <p:nvSpPr>
              <p:cNvPr id="72" name="AutoShape 8"/>
              <p:cNvSpPr>
                <a:spLocks noChangeArrowheads="1"/>
              </p:cNvSpPr>
              <p:nvPr/>
            </p:nvSpPr>
            <p:spPr bwMode="gray">
              <a:xfrm>
                <a:off x="369889" y="2590800"/>
                <a:ext cx="5268911" cy="990600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3" name="Freeform 9"/>
              <p:cNvSpPr>
                <a:spLocks/>
              </p:cNvSpPr>
              <p:nvPr/>
            </p:nvSpPr>
            <p:spPr bwMode="gray">
              <a:xfrm>
                <a:off x="453140" y="2618653"/>
                <a:ext cx="2887250" cy="477695"/>
              </a:xfrm>
              <a:custGeom>
                <a:avLst/>
                <a:gdLst>
                  <a:gd name="connsiteX0" fmla="*/ 119 w 597"/>
                  <a:gd name="connsiteY0" fmla="*/ 0 h 598"/>
                  <a:gd name="connsiteX1" fmla="*/ 1 w 597"/>
                  <a:gd name="connsiteY1" fmla="*/ 118 h 598"/>
                  <a:gd name="connsiteX2" fmla="*/ 1 w 597"/>
                  <a:gd name="connsiteY2" fmla="*/ 589 h 598"/>
                  <a:gd name="connsiteX3" fmla="*/ 162 w 597"/>
                  <a:gd name="connsiteY3" fmla="*/ 174 h 598"/>
                  <a:gd name="connsiteX4" fmla="*/ 590 w 597"/>
                  <a:gd name="connsiteY4" fmla="*/ 0 h 598"/>
                  <a:gd name="connsiteX5" fmla="*/ 119 w 597"/>
                  <a:gd name="connsiteY5" fmla="*/ 0 h 598"/>
                  <a:gd name="connsiteX0" fmla="*/ 119 w 597"/>
                  <a:gd name="connsiteY0" fmla="*/ 37 h 635"/>
                  <a:gd name="connsiteX1" fmla="*/ 1 w 597"/>
                  <a:gd name="connsiteY1" fmla="*/ 75 h 635"/>
                  <a:gd name="connsiteX2" fmla="*/ 1 w 597"/>
                  <a:gd name="connsiteY2" fmla="*/ 626 h 635"/>
                  <a:gd name="connsiteX3" fmla="*/ 162 w 597"/>
                  <a:gd name="connsiteY3" fmla="*/ 211 h 635"/>
                  <a:gd name="connsiteX4" fmla="*/ 590 w 597"/>
                  <a:gd name="connsiteY4" fmla="*/ 37 h 635"/>
                  <a:gd name="connsiteX5" fmla="*/ 119 w 597"/>
                  <a:gd name="connsiteY5" fmla="*/ 37 h 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7" h="635">
                    <a:moveTo>
                      <a:pt x="119" y="37"/>
                    </a:moveTo>
                    <a:cubicBezTo>
                      <a:pt x="54" y="37"/>
                      <a:pt x="0" y="0"/>
                      <a:pt x="1" y="75"/>
                    </a:cubicBezTo>
                    <a:lnTo>
                      <a:pt x="1" y="626"/>
                    </a:lnTo>
                    <a:cubicBezTo>
                      <a:pt x="28" y="635"/>
                      <a:pt x="13" y="346"/>
                      <a:pt x="162" y="211"/>
                    </a:cubicBezTo>
                    <a:cubicBezTo>
                      <a:pt x="311" y="76"/>
                      <a:pt x="597" y="66"/>
                      <a:pt x="590" y="37"/>
                    </a:cubicBezTo>
                    <a:lnTo>
                      <a:pt x="119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>
                      <a:gamma/>
                      <a:tint val="54510"/>
                      <a:invGamma/>
                    </a:srgbClr>
                  </a:gs>
                  <a:gs pos="50000">
                    <a:srgbClr val="0066CC">
                      <a:alpha val="0"/>
                    </a:srgbClr>
                  </a:gs>
                  <a:gs pos="100000">
                    <a:srgbClr val="0066CC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71" name="Text Box 10"/>
            <p:cNvSpPr txBox="1">
              <a:spLocks noChangeArrowheads="1"/>
            </p:cNvSpPr>
            <p:nvPr/>
          </p:nvSpPr>
          <p:spPr bwMode="gray">
            <a:xfrm>
              <a:off x="457201" y="3141663"/>
              <a:ext cx="5257799" cy="9541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pt-BR" sz="2800" b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As igrejas novas podem estimular as já estabelecidas </a:t>
              </a:r>
              <a:endParaRPr lang="pt-BR" sz="28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4" name="Rectangle 5"/>
          <p:cNvSpPr>
            <a:spLocks noChangeArrowheads="1"/>
          </p:cNvSpPr>
          <p:nvPr/>
        </p:nvSpPr>
        <p:spPr bwMode="auto">
          <a:xfrm>
            <a:off x="5715000" y="3048000"/>
            <a:ext cx="3429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Plantar</a:t>
            </a:r>
            <a:r>
              <a:rPr lang="pt-BR" sz="2800" b="0" dirty="0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pt-BR" sz="5400" b="0" dirty="0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igrejas</a:t>
            </a:r>
            <a:endParaRPr lang="pt-BR" sz="5400" b="0" dirty="0">
              <a:solidFill>
                <a:srgbClr val="06378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7417" name="34 Rectángulo"/>
          <p:cNvSpPr>
            <a:spLocks noChangeArrowheads="1"/>
          </p:cNvSpPr>
          <p:nvPr/>
        </p:nvSpPr>
        <p:spPr bwMode="auto">
          <a:xfrm>
            <a:off x="5715000" y="6324600"/>
            <a:ext cx="3429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i="1" dirty="0">
                <a:solidFill>
                  <a:srgbClr val="020202"/>
                </a:solidFill>
              </a:rPr>
              <a:t>Dr. </a:t>
            </a:r>
            <a:r>
              <a:rPr lang="en-US" sz="1800" i="1" dirty="0" err="1" smtClean="0">
                <a:solidFill>
                  <a:srgbClr val="020202"/>
                </a:solidFill>
              </a:rPr>
              <a:t>DaniO</a:t>
            </a:r>
            <a:r>
              <a:rPr lang="en-US" sz="1800" i="1" dirty="0" smtClean="0">
                <a:solidFill>
                  <a:srgbClr val="020202"/>
                </a:solidFill>
              </a:rPr>
              <a:t> </a:t>
            </a:r>
            <a:r>
              <a:rPr lang="en-US" sz="1800" i="1" dirty="0" err="1">
                <a:solidFill>
                  <a:srgbClr val="020202"/>
                </a:solidFill>
              </a:rPr>
              <a:t>Sánchez</a:t>
            </a:r>
            <a:endParaRPr lang="en-US" sz="1800" i="1" dirty="0">
              <a:solidFill>
                <a:srgbClr val="020202"/>
              </a:solidFill>
            </a:endParaRPr>
          </a:p>
          <a:p>
            <a:endParaRPr lang="en-US" sz="1800" i="1" dirty="0">
              <a:solidFill>
                <a:srgbClr val="02020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7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utoShape 3"/>
          <p:cNvSpPr>
            <a:spLocks noChangeArrowheads="1"/>
          </p:cNvSpPr>
          <p:nvPr/>
        </p:nvSpPr>
        <p:spPr bwMode="ltGray">
          <a:xfrm>
            <a:off x="0" y="954088"/>
            <a:ext cx="8177213" cy="5675312"/>
          </a:xfrm>
          <a:prstGeom prst="rightArrow">
            <a:avLst>
              <a:gd name="adj1" fmla="val 79306"/>
              <a:gd name="adj2" fmla="val 35683"/>
            </a:avLst>
          </a:prstGeom>
          <a:solidFill>
            <a:schemeClr val="bg1">
              <a:alpha val="4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_tradnl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14313" y="68263"/>
            <a:ext cx="8929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Fundamento Prático razões </a:t>
            </a:r>
            <a:r>
              <a:rPr lang="pt-BR" sz="28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(cont.)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39 Grupo"/>
          <p:cNvGrpSpPr>
            <a:grpSpLocks/>
          </p:cNvGrpSpPr>
          <p:nvPr/>
        </p:nvGrpSpPr>
        <p:grpSpPr bwMode="auto">
          <a:xfrm>
            <a:off x="446088" y="2228850"/>
            <a:ext cx="5268912" cy="990600"/>
            <a:chOff x="446089" y="3124200"/>
            <a:chExt cx="5268911" cy="990600"/>
          </a:xfrm>
        </p:grpSpPr>
        <p:grpSp>
          <p:nvGrpSpPr>
            <p:cNvPr id="18467" name="35 Grupo"/>
            <p:cNvGrpSpPr>
              <a:grpSpLocks/>
            </p:cNvGrpSpPr>
            <p:nvPr/>
          </p:nvGrpSpPr>
          <p:grpSpPr bwMode="auto">
            <a:xfrm>
              <a:off x="446089" y="3124200"/>
              <a:ext cx="5268911" cy="990600"/>
              <a:chOff x="369889" y="2590800"/>
              <a:chExt cx="5268911" cy="990600"/>
            </a:xfrm>
          </p:grpSpPr>
          <p:sp>
            <p:nvSpPr>
              <p:cNvPr id="24" name="AutoShape 8"/>
              <p:cNvSpPr>
                <a:spLocks noChangeArrowheads="1"/>
              </p:cNvSpPr>
              <p:nvPr/>
            </p:nvSpPr>
            <p:spPr bwMode="gray">
              <a:xfrm>
                <a:off x="369889" y="2590800"/>
                <a:ext cx="5268911" cy="990600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gray">
              <a:xfrm>
                <a:off x="453140" y="2618653"/>
                <a:ext cx="2887250" cy="477695"/>
              </a:xfrm>
              <a:custGeom>
                <a:avLst/>
                <a:gdLst>
                  <a:gd name="connsiteX0" fmla="*/ 119 w 597"/>
                  <a:gd name="connsiteY0" fmla="*/ 0 h 598"/>
                  <a:gd name="connsiteX1" fmla="*/ 1 w 597"/>
                  <a:gd name="connsiteY1" fmla="*/ 118 h 598"/>
                  <a:gd name="connsiteX2" fmla="*/ 1 w 597"/>
                  <a:gd name="connsiteY2" fmla="*/ 589 h 598"/>
                  <a:gd name="connsiteX3" fmla="*/ 162 w 597"/>
                  <a:gd name="connsiteY3" fmla="*/ 174 h 598"/>
                  <a:gd name="connsiteX4" fmla="*/ 590 w 597"/>
                  <a:gd name="connsiteY4" fmla="*/ 0 h 598"/>
                  <a:gd name="connsiteX5" fmla="*/ 119 w 597"/>
                  <a:gd name="connsiteY5" fmla="*/ 0 h 598"/>
                  <a:gd name="connsiteX0" fmla="*/ 119 w 597"/>
                  <a:gd name="connsiteY0" fmla="*/ 37 h 635"/>
                  <a:gd name="connsiteX1" fmla="*/ 1 w 597"/>
                  <a:gd name="connsiteY1" fmla="*/ 75 h 635"/>
                  <a:gd name="connsiteX2" fmla="*/ 1 w 597"/>
                  <a:gd name="connsiteY2" fmla="*/ 626 h 635"/>
                  <a:gd name="connsiteX3" fmla="*/ 162 w 597"/>
                  <a:gd name="connsiteY3" fmla="*/ 211 h 635"/>
                  <a:gd name="connsiteX4" fmla="*/ 590 w 597"/>
                  <a:gd name="connsiteY4" fmla="*/ 37 h 635"/>
                  <a:gd name="connsiteX5" fmla="*/ 119 w 597"/>
                  <a:gd name="connsiteY5" fmla="*/ 37 h 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7" h="635">
                    <a:moveTo>
                      <a:pt x="119" y="37"/>
                    </a:moveTo>
                    <a:cubicBezTo>
                      <a:pt x="54" y="37"/>
                      <a:pt x="0" y="0"/>
                      <a:pt x="1" y="75"/>
                    </a:cubicBezTo>
                    <a:lnTo>
                      <a:pt x="1" y="626"/>
                    </a:lnTo>
                    <a:cubicBezTo>
                      <a:pt x="28" y="635"/>
                      <a:pt x="13" y="346"/>
                      <a:pt x="162" y="211"/>
                    </a:cubicBezTo>
                    <a:cubicBezTo>
                      <a:pt x="311" y="76"/>
                      <a:pt x="597" y="66"/>
                      <a:pt x="590" y="37"/>
                    </a:cubicBezTo>
                    <a:lnTo>
                      <a:pt x="119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>
                      <a:gamma/>
                      <a:tint val="54510"/>
                      <a:invGamma/>
                    </a:srgbClr>
                  </a:gs>
                  <a:gs pos="50000">
                    <a:srgbClr val="0066CC">
                      <a:alpha val="0"/>
                    </a:srgbClr>
                  </a:gs>
                  <a:gs pos="100000">
                    <a:srgbClr val="0066CC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>
              <a:off x="457201" y="3141663"/>
              <a:ext cx="5257799" cy="9541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pt-BR" sz="2800" b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As igrejas novas são                        mais flexíveis</a:t>
              </a:r>
              <a:endParaRPr lang="pt-BR" sz="28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40 Grupo"/>
          <p:cNvGrpSpPr>
            <a:grpSpLocks/>
          </p:cNvGrpSpPr>
          <p:nvPr/>
        </p:nvGrpSpPr>
        <p:grpSpPr bwMode="auto">
          <a:xfrm>
            <a:off x="446088" y="1066800"/>
            <a:ext cx="5268912" cy="990600"/>
            <a:chOff x="446089" y="3124200"/>
            <a:chExt cx="5268911" cy="990600"/>
          </a:xfrm>
        </p:grpSpPr>
        <p:grpSp>
          <p:nvGrpSpPr>
            <p:cNvPr id="18461" name="41 Grupo"/>
            <p:cNvGrpSpPr>
              <a:grpSpLocks/>
            </p:cNvGrpSpPr>
            <p:nvPr/>
          </p:nvGrpSpPr>
          <p:grpSpPr bwMode="auto">
            <a:xfrm>
              <a:off x="446089" y="3124200"/>
              <a:ext cx="5268911" cy="990600"/>
              <a:chOff x="369889" y="2590800"/>
              <a:chExt cx="5268911" cy="990600"/>
            </a:xfrm>
          </p:grpSpPr>
          <p:sp>
            <p:nvSpPr>
              <p:cNvPr id="44" name="AutoShape 8"/>
              <p:cNvSpPr>
                <a:spLocks noChangeArrowheads="1"/>
              </p:cNvSpPr>
              <p:nvPr/>
            </p:nvSpPr>
            <p:spPr bwMode="gray">
              <a:xfrm>
                <a:off x="369889" y="2590800"/>
                <a:ext cx="5268911" cy="990600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45" name="Freeform 9"/>
              <p:cNvSpPr>
                <a:spLocks/>
              </p:cNvSpPr>
              <p:nvPr/>
            </p:nvSpPr>
            <p:spPr bwMode="gray">
              <a:xfrm>
                <a:off x="453140" y="2618653"/>
                <a:ext cx="2887250" cy="477695"/>
              </a:xfrm>
              <a:custGeom>
                <a:avLst/>
                <a:gdLst>
                  <a:gd name="connsiteX0" fmla="*/ 119 w 597"/>
                  <a:gd name="connsiteY0" fmla="*/ 0 h 598"/>
                  <a:gd name="connsiteX1" fmla="*/ 1 w 597"/>
                  <a:gd name="connsiteY1" fmla="*/ 118 h 598"/>
                  <a:gd name="connsiteX2" fmla="*/ 1 w 597"/>
                  <a:gd name="connsiteY2" fmla="*/ 589 h 598"/>
                  <a:gd name="connsiteX3" fmla="*/ 162 w 597"/>
                  <a:gd name="connsiteY3" fmla="*/ 174 h 598"/>
                  <a:gd name="connsiteX4" fmla="*/ 590 w 597"/>
                  <a:gd name="connsiteY4" fmla="*/ 0 h 598"/>
                  <a:gd name="connsiteX5" fmla="*/ 119 w 597"/>
                  <a:gd name="connsiteY5" fmla="*/ 0 h 598"/>
                  <a:gd name="connsiteX0" fmla="*/ 119 w 597"/>
                  <a:gd name="connsiteY0" fmla="*/ 37 h 635"/>
                  <a:gd name="connsiteX1" fmla="*/ 1 w 597"/>
                  <a:gd name="connsiteY1" fmla="*/ 75 h 635"/>
                  <a:gd name="connsiteX2" fmla="*/ 1 w 597"/>
                  <a:gd name="connsiteY2" fmla="*/ 626 h 635"/>
                  <a:gd name="connsiteX3" fmla="*/ 162 w 597"/>
                  <a:gd name="connsiteY3" fmla="*/ 211 h 635"/>
                  <a:gd name="connsiteX4" fmla="*/ 590 w 597"/>
                  <a:gd name="connsiteY4" fmla="*/ 37 h 635"/>
                  <a:gd name="connsiteX5" fmla="*/ 119 w 597"/>
                  <a:gd name="connsiteY5" fmla="*/ 37 h 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7" h="635">
                    <a:moveTo>
                      <a:pt x="119" y="37"/>
                    </a:moveTo>
                    <a:cubicBezTo>
                      <a:pt x="54" y="37"/>
                      <a:pt x="0" y="0"/>
                      <a:pt x="1" y="75"/>
                    </a:cubicBezTo>
                    <a:lnTo>
                      <a:pt x="1" y="626"/>
                    </a:lnTo>
                    <a:cubicBezTo>
                      <a:pt x="28" y="635"/>
                      <a:pt x="13" y="346"/>
                      <a:pt x="162" y="211"/>
                    </a:cubicBezTo>
                    <a:cubicBezTo>
                      <a:pt x="311" y="76"/>
                      <a:pt x="597" y="66"/>
                      <a:pt x="590" y="37"/>
                    </a:cubicBezTo>
                    <a:lnTo>
                      <a:pt x="119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>
                      <a:gamma/>
                      <a:tint val="54510"/>
                      <a:invGamma/>
                    </a:srgbClr>
                  </a:gs>
                  <a:gs pos="50000">
                    <a:srgbClr val="0066CC">
                      <a:alpha val="0"/>
                    </a:srgbClr>
                  </a:gs>
                  <a:gs pos="100000">
                    <a:srgbClr val="0066CC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43" name="Text Box 10"/>
            <p:cNvSpPr txBox="1">
              <a:spLocks noChangeArrowheads="1"/>
            </p:cNvSpPr>
            <p:nvPr/>
          </p:nvSpPr>
          <p:spPr bwMode="gray">
            <a:xfrm>
              <a:off x="457201" y="3141663"/>
              <a:ext cx="5257799" cy="9541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pt-BR" sz="2800" b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São necessárias igrejas perto de onde vivem os perdidos</a:t>
              </a:r>
              <a:endParaRPr lang="pt-BR" sz="28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57 Grupo"/>
          <p:cNvGrpSpPr>
            <a:grpSpLocks/>
          </p:cNvGrpSpPr>
          <p:nvPr/>
        </p:nvGrpSpPr>
        <p:grpSpPr bwMode="auto">
          <a:xfrm>
            <a:off x="446088" y="3390900"/>
            <a:ext cx="5268912" cy="990600"/>
            <a:chOff x="446089" y="3124200"/>
            <a:chExt cx="5268911" cy="990600"/>
          </a:xfrm>
        </p:grpSpPr>
        <p:grpSp>
          <p:nvGrpSpPr>
            <p:cNvPr id="18455" name="58 Grupo"/>
            <p:cNvGrpSpPr>
              <a:grpSpLocks/>
            </p:cNvGrpSpPr>
            <p:nvPr/>
          </p:nvGrpSpPr>
          <p:grpSpPr bwMode="auto">
            <a:xfrm>
              <a:off x="446089" y="3124200"/>
              <a:ext cx="5268911" cy="990600"/>
              <a:chOff x="369889" y="2590800"/>
              <a:chExt cx="5268911" cy="990600"/>
            </a:xfrm>
          </p:grpSpPr>
          <p:sp>
            <p:nvSpPr>
              <p:cNvPr id="61" name="AutoShape 8"/>
              <p:cNvSpPr>
                <a:spLocks noChangeArrowheads="1"/>
              </p:cNvSpPr>
              <p:nvPr/>
            </p:nvSpPr>
            <p:spPr bwMode="gray">
              <a:xfrm>
                <a:off x="369889" y="2590800"/>
                <a:ext cx="5268911" cy="990600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62" name="Freeform 9"/>
              <p:cNvSpPr>
                <a:spLocks/>
              </p:cNvSpPr>
              <p:nvPr/>
            </p:nvSpPr>
            <p:spPr bwMode="gray">
              <a:xfrm>
                <a:off x="453140" y="2618653"/>
                <a:ext cx="2887250" cy="477695"/>
              </a:xfrm>
              <a:custGeom>
                <a:avLst/>
                <a:gdLst>
                  <a:gd name="connsiteX0" fmla="*/ 119 w 597"/>
                  <a:gd name="connsiteY0" fmla="*/ 0 h 598"/>
                  <a:gd name="connsiteX1" fmla="*/ 1 w 597"/>
                  <a:gd name="connsiteY1" fmla="*/ 118 h 598"/>
                  <a:gd name="connsiteX2" fmla="*/ 1 w 597"/>
                  <a:gd name="connsiteY2" fmla="*/ 589 h 598"/>
                  <a:gd name="connsiteX3" fmla="*/ 162 w 597"/>
                  <a:gd name="connsiteY3" fmla="*/ 174 h 598"/>
                  <a:gd name="connsiteX4" fmla="*/ 590 w 597"/>
                  <a:gd name="connsiteY4" fmla="*/ 0 h 598"/>
                  <a:gd name="connsiteX5" fmla="*/ 119 w 597"/>
                  <a:gd name="connsiteY5" fmla="*/ 0 h 598"/>
                  <a:gd name="connsiteX0" fmla="*/ 119 w 597"/>
                  <a:gd name="connsiteY0" fmla="*/ 37 h 635"/>
                  <a:gd name="connsiteX1" fmla="*/ 1 w 597"/>
                  <a:gd name="connsiteY1" fmla="*/ 75 h 635"/>
                  <a:gd name="connsiteX2" fmla="*/ 1 w 597"/>
                  <a:gd name="connsiteY2" fmla="*/ 626 h 635"/>
                  <a:gd name="connsiteX3" fmla="*/ 162 w 597"/>
                  <a:gd name="connsiteY3" fmla="*/ 211 h 635"/>
                  <a:gd name="connsiteX4" fmla="*/ 590 w 597"/>
                  <a:gd name="connsiteY4" fmla="*/ 37 h 635"/>
                  <a:gd name="connsiteX5" fmla="*/ 119 w 597"/>
                  <a:gd name="connsiteY5" fmla="*/ 37 h 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7" h="635">
                    <a:moveTo>
                      <a:pt x="119" y="37"/>
                    </a:moveTo>
                    <a:cubicBezTo>
                      <a:pt x="54" y="37"/>
                      <a:pt x="0" y="0"/>
                      <a:pt x="1" y="75"/>
                    </a:cubicBezTo>
                    <a:lnTo>
                      <a:pt x="1" y="626"/>
                    </a:lnTo>
                    <a:cubicBezTo>
                      <a:pt x="28" y="635"/>
                      <a:pt x="13" y="346"/>
                      <a:pt x="162" y="211"/>
                    </a:cubicBezTo>
                    <a:cubicBezTo>
                      <a:pt x="311" y="76"/>
                      <a:pt x="597" y="66"/>
                      <a:pt x="590" y="37"/>
                    </a:cubicBezTo>
                    <a:lnTo>
                      <a:pt x="119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>
                      <a:gamma/>
                      <a:tint val="54510"/>
                      <a:invGamma/>
                    </a:srgbClr>
                  </a:gs>
                  <a:gs pos="50000">
                    <a:srgbClr val="0066CC">
                      <a:alpha val="0"/>
                    </a:srgbClr>
                  </a:gs>
                  <a:gs pos="100000">
                    <a:srgbClr val="0066CC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60" name="Text Box 10"/>
            <p:cNvSpPr txBox="1">
              <a:spLocks noChangeArrowheads="1"/>
            </p:cNvSpPr>
            <p:nvPr/>
          </p:nvSpPr>
          <p:spPr bwMode="gray">
            <a:xfrm>
              <a:off x="457201" y="3141663"/>
              <a:ext cx="5257799" cy="9541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pt-BR" sz="2800" b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É impossível que uma igreja alcance a todos</a:t>
              </a:r>
              <a:endParaRPr lang="pt-BR" sz="28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68 Grupo"/>
          <p:cNvGrpSpPr>
            <a:grpSpLocks/>
          </p:cNvGrpSpPr>
          <p:nvPr/>
        </p:nvGrpSpPr>
        <p:grpSpPr bwMode="auto">
          <a:xfrm>
            <a:off x="446088" y="4552950"/>
            <a:ext cx="5268912" cy="990600"/>
            <a:chOff x="446089" y="3124200"/>
            <a:chExt cx="5268911" cy="990600"/>
          </a:xfrm>
        </p:grpSpPr>
        <p:grpSp>
          <p:nvGrpSpPr>
            <p:cNvPr id="18449" name="69 Grupo"/>
            <p:cNvGrpSpPr>
              <a:grpSpLocks/>
            </p:cNvGrpSpPr>
            <p:nvPr/>
          </p:nvGrpSpPr>
          <p:grpSpPr bwMode="auto">
            <a:xfrm>
              <a:off x="446089" y="3124200"/>
              <a:ext cx="5268911" cy="990600"/>
              <a:chOff x="369889" y="2590800"/>
              <a:chExt cx="5268911" cy="990600"/>
            </a:xfrm>
          </p:grpSpPr>
          <p:sp>
            <p:nvSpPr>
              <p:cNvPr id="72" name="AutoShape 8"/>
              <p:cNvSpPr>
                <a:spLocks noChangeArrowheads="1"/>
              </p:cNvSpPr>
              <p:nvPr/>
            </p:nvSpPr>
            <p:spPr bwMode="gray">
              <a:xfrm>
                <a:off x="369889" y="2590800"/>
                <a:ext cx="5268911" cy="990600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3" name="Freeform 9"/>
              <p:cNvSpPr>
                <a:spLocks/>
              </p:cNvSpPr>
              <p:nvPr/>
            </p:nvSpPr>
            <p:spPr bwMode="gray">
              <a:xfrm>
                <a:off x="453140" y="2618653"/>
                <a:ext cx="2887250" cy="477695"/>
              </a:xfrm>
              <a:custGeom>
                <a:avLst/>
                <a:gdLst>
                  <a:gd name="connsiteX0" fmla="*/ 119 w 597"/>
                  <a:gd name="connsiteY0" fmla="*/ 0 h 598"/>
                  <a:gd name="connsiteX1" fmla="*/ 1 w 597"/>
                  <a:gd name="connsiteY1" fmla="*/ 118 h 598"/>
                  <a:gd name="connsiteX2" fmla="*/ 1 w 597"/>
                  <a:gd name="connsiteY2" fmla="*/ 589 h 598"/>
                  <a:gd name="connsiteX3" fmla="*/ 162 w 597"/>
                  <a:gd name="connsiteY3" fmla="*/ 174 h 598"/>
                  <a:gd name="connsiteX4" fmla="*/ 590 w 597"/>
                  <a:gd name="connsiteY4" fmla="*/ 0 h 598"/>
                  <a:gd name="connsiteX5" fmla="*/ 119 w 597"/>
                  <a:gd name="connsiteY5" fmla="*/ 0 h 598"/>
                  <a:gd name="connsiteX0" fmla="*/ 119 w 597"/>
                  <a:gd name="connsiteY0" fmla="*/ 37 h 635"/>
                  <a:gd name="connsiteX1" fmla="*/ 1 w 597"/>
                  <a:gd name="connsiteY1" fmla="*/ 75 h 635"/>
                  <a:gd name="connsiteX2" fmla="*/ 1 w 597"/>
                  <a:gd name="connsiteY2" fmla="*/ 626 h 635"/>
                  <a:gd name="connsiteX3" fmla="*/ 162 w 597"/>
                  <a:gd name="connsiteY3" fmla="*/ 211 h 635"/>
                  <a:gd name="connsiteX4" fmla="*/ 590 w 597"/>
                  <a:gd name="connsiteY4" fmla="*/ 37 h 635"/>
                  <a:gd name="connsiteX5" fmla="*/ 119 w 597"/>
                  <a:gd name="connsiteY5" fmla="*/ 37 h 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7" h="635">
                    <a:moveTo>
                      <a:pt x="119" y="37"/>
                    </a:moveTo>
                    <a:cubicBezTo>
                      <a:pt x="54" y="37"/>
                      <a:pt x="0" y="0"/>
                      <a:pt x="1" y="75"/>
                    </a:cubicBezTo>
                    <a:lnTo>
                      <a:pt x="1" y="626"/>
                    </a:lnTo>
                    <a:cubicBezTo>
                      <a:pt x="28" y="635"/>
                      <a:pt x="13" y="346"/>
                      <a:pt x="162" y="211"/>
                    </a:cubicBezTo>
                    <a:cubicBezTo>
                      <a:pt x="311" y="76"/>
                      <a:pt x="597" y="66"/>
                      <a:pt x="590" y="37"/>
                    </a:cubicBezTo>
                    <a:lnTo>
                      <a:pt x="119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>
                      <a:gamma/>
                      <a:tint val="54510"/>
                      <a:invGamma/>
                    </a:srgbClr>
                  </a:gs>
                  <a:gs pos="50000">
                    <a:srgbClr val="0066CC">
                      <a:alpha val="0"/>
                    </a:srgbClr>
                  </a:gs>
                  <a:gs pos="100000">
                    <a:srgbClr val="0066CC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71" name="Text Box 10"/>
            <p:cNvSpPr txBox="1">
              <a:spLocks noChangeArrowheads="1"/>
            </p:cNvSpPr>
            <p:nvPr/>
          </p:nvSpPr>
          <p:spPr bwMode="gray">
            <a:xfrm>
              <a:off x="457201" y="3141663"/>
              <a:ext cx="5257799" cy="9541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pt-BR" sz="2800" b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As igrejas novas desenvolvem líderes rapidamente</a:t>
              </a:r>
              <a:r>
                <a:rPr lang="pt-BR" sz="2800" dirty="0" smtClean="0">
                  <a:solidFill>
                    <a:srgbClr val="051D13"/>
                  </a:solidFill>
                </a:rPr>
                <a:t> </a:t>
              </a:r>
              <a:endParaRPr lang="pt-BR" sz="2800" dirty="0">
                <a:solidFill>
                  <a:srgbClr val="051D13"/>
                </a:solidFill>
              </a:endParaRPr>
            </a:p>
          </p:txBody>
        </p:sp>
      </p:grpSp>
      <p:sp>
        <p:nvSpPr>
          <p:cNvPr id="74" name="Rectangle 5"/>
          <p:cNvSpPr>
            <a:spLocks noChangeArrowheads="1"/>
          </p:cNvSpPr>
          <p:nvPr/>
        </p:nvSpPr>
        <p:spPr bwMode="auto">
          <a:xfrm>
            <a:off x="5715000" y="3048000"/>
            <a:ext cx="3429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fontAlgn="auto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Plantar</a:t>
            </a:r>
            <a:r>
              <a:rPr lang="pt-BR" sz="2800" b="0" dirty="0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pt-BR" sz="5400" b="0" dirty="0" smtClean="0">
                <a:solidFill>
                  <a:srgbClr val="063780"/>
                </a:solidFill>
                <a:latin typeface="Arial Black" pitchFamily="34" charset="0"/>
                <a:cs typeface="Times New Roman" pitchFamily="18" charset="0"/>
              </a:rPr>
              <a:t>igrejas</a:t>
            </a:r>
            <a:endParaRPr lang="pt-BR" sz="5400" b="0" dirty="0">
              <a:solidFill>
                <a:srgbClr val="06378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8441" name="34 Rectángulo"/>
          <p:cNvSpPr>
            <a:spLocks noChangeArrowheads="1"/>
          </p:cNvSpPr>
          <p:nvPr/>
        </p:nvSpPr>
        <p:spPr bwMode="auto">
          <a:xfrm>
            <a:off x="5715000" y="6324600"/>
            <a:ext cx="3429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i="1" dirty="0">
                <a:solidFill>
                  <a:srgbClr val="020202"/>
                </a:solidFill>
              </a:rPr>
              <a:t>Dr. </a:t>
            </a:r>
            <a:r>
              <a:rPr lang="en-US" sz="1800" i="1" dirty="0" err="1" smtClean="0">
                <a:solidFill>
                  <a:srgbClr val="020202"/>
                </a:solidFill>
              </a:rPr>
              <a:t>DaniO</a:t>
            </a:r>
            <a:r>
              <a:rPr lang="en-US" sz="1800" i="1" dirty="0" smtClean="0">
                <a:solidFill>
                  <a:srgbClr val="020202"/>
                </a:solidFill>
              </a:rPr>
              <a:t> </a:t>
            </a:r>
            <a:r>
              <a:rPr lang="en-US" sz="1800" i="1" dirty="0" err="1">
                <a:solidFill>
                  <a:srgbClr val="020202"/>
                </a:solidFill>
              </a:rPr>
              <a:t>Sánchez</a:t>
            </a:r>
            <a:endParaRPr lang="en-US" sz="1800" i="1" dirty="0">
              <a:solidFill>
                <a:srgbClr val="020202"/>
              </a:solidFill>
            </a:endParaRPr>
          </a:p>
          <a:p>
            <a:endParaRPr lang="en-US" sz="1800" i="1" dirty="0">
              <a:solidFill>
                <a:srgbClr val="020202"/>
              </a:solidFill>
            </a:endParaRPr>
          </a:p>
        </p:txBody>
      </p:sp>
      <p:grpSp>
        <p:nvGrpSpPr>
          <p:cNvPr id="10" name="68 Grupo"/>
          <p:cNvGrpSpPr>
            <a:grpSpLocks/>
          </p:cNvGrpSpPr>
          <p:nvPr/>
        </p:nvGrpSpPr>
        <p:grpSpPr bwMode="auto">
          <a:xfrm>
            <a:off x="446088" y="5715000"/>
            <a:ext cx="5268912" cy="990600"/>
            <a:chOff x="446089" y="3124200"/>
            <a:chExt cx="5268911" cy="990600"/>
          </a:xfrm>
        </p:grpSpPr>
        <p:grpSp>
          <p:nvGrpSpPr>
            <p:cNvPr id="18443" name="69 Grupo"/>
            <p:cNvGrpSpPr>
              <a:grpSpLocks/>
            </p:cNvGrpSpPr>
            <p:nvPr/>
          </p:nvGrpSpPr>
          <p:grpSpPr bwMode="auto">
            <a:xfrm>
              <a:off x="446089" y="3124200"/>
              <a:ext cx="5268911" cy="990600"/>
              <a:chOff x="369889" y="2590800"/>
              <a:chExt cx="5268911" cy="990600"/>
            </a:xfrm>
          </p:grpSpPr>
          <p:sp>
            <p:nvSpPr>
              <p:cNvPr id="31" name="AutoShape 8"/>
              <p:cNvSpPr>
                <a:spLocks noChangeArrowheads="1"/>
              </p:cNvSpPr>
              <p:nvPr/>
            </p:nvSpPr>
            <p:spPr bwMode="gray">
              <a:xfrm>
                <a:off x="369889" y="2590800"/>
                <a:ext cx="5268911" cy="990600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32" name="Freeform 9"/>
              <p:cNvSpPr>
                <a:spLocks/>
              </p:cNvSpPr>
              <p:nvPr/>
            </p:nvSpPr>
            <p:spPr bwMode="gray">
              <a:xfrm>
                <a:off x="453140" y="2618653"/>
                <a:ext cx="2887250" cy="477695"/>
              </a:xfrm>
              <a:custGeom>
                <a:avLst/>
                <a:gdLst>
                  <a:gd name="connsiteX0" fmla="*/ 119 w 597"/>
                  <a:gd name="connsiteY0" fmla="*/ 0 h 598"/>
                  <a:gd name="connsiteX1" fmla="*/ 1 w 597"/>
                  <a:gd name="connsiteY1" fmla="*/ 118 h 598"/>
                  <a:gd name="connsiteX2" fmla="*/ 1 w 597"/>
                  <a:gd name="connsiteY2" fmla="*/ 589 h 598"/>
                  <a:gd name="connsiteX3" fmla="*/ 162 w 597"/>
                  <a:gd name="connsiteY3" fmla="*/ 174 h 598"/>
                  <a:gd name="connsiteX4" fmla="*/ 590 w 597"/>
                  <a:gd name="connsiteY4" fmla="*/ 0 h 598"/>
                  <a:gd name="connsiteX5" fmla="*/ 119 w 597"/>
                  <a:gd name="connsiteY5" fmla="*/ 0 h 598"/>
                  <a:gd name="connsiteX0" fmla="*/ 119 w 597"/>
                  <a:gd name="connsiteY0" fmla="*/ 37 h 635"/>
                  <a:gd name="connsiteX1" fmla="*/ 1 w 597"/>
                  <a:gd name="connsiteY1" fmla="*/ 75 h 635"/>
                  <a:gd name="connsiteX2" fmla="*/ 1 w 597"/>
                  <a:gd name="connsiteY2" fmla="*/ 626 h 635"/>
                  <a:gd name="connsiteX3" fmla="*/ 162 w 597"/>
                  <a:gd name="connsiteY3" fmla="*/ 211 h 635"/>
                  <a:gd name="connsiteX4" fmla="*/ 590 w 597"/>
                  <a:gd name="connsiteY4" fmla="*/ 37 h 635"/>
                  <a:gd name="connsiteX5" fmla="*/ 119 w 597"/>
                  <a:gd name="connsiteY5" fmla="*/ 37 h 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7" h="635">
                    <a:moveTo>
                      <a:pt x="119" y="37"/>
                    </a:moveTo>
                    <a:cubicBezTo>
                      <a:pt x="54" y="37"/>
                      <a:pt x="0" y="0"/>
                      <a:pt x="1" y="75"/>
                    </a:cubicBezTo>
                    <a:lnTo>
                      <a:pt x="1" y="626"/>
                    </a:lnTo>
                    <a:cubicBezTo>
                      <a:pt x="28" y="635"/>
                      <a:pt x="13" y="346"/>
                      <a:pt x="162" y="211"/>
                    </a:cubicBezTo>
                    <a:cubicBezTo>
                      <a:pt x="311" y="76"/>
                      <a:pt x="597" y="66"/>
                      <a:pt x="590" y="37"/>
                    </a:cubicBezTo>
                    <a:lnTo>
                      <a:pt x="119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>
                      <a:gamma/>
                      <a:tint val="54510"/>
                      <a:invGamma/>
                    </a:srgbClr>
                  </a:gs>
                  <a:gs pos="50000">
                    <a:srgbClr val="0066CC">
                      <a:alpha val="0"/>
                    </a:srgbClr>
                  </a:gs>
                  <a:gs pos="100000">
                    <a:srgbClr val="0066CC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30" name="Text Box 10"/>
            <p:cNvSpPr txBox="1">
              <a:spLocks noChangeArrowheads="1"/>
            </p:cNvSpPr>
            <p:nvPr/>
          </p:nvSpPr>
          <p:spPr bwMode="gray">
            <a:xfrm>
              <a:off x="457201" y="3141663"/>
              <a:ext cx="5257799" cy="9541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pt-BR" sz="2800" b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 proximidade ajuda ao discipulado</a:t>
              </a:r>
              <a:endParaRPr lang="pt-BR" sz="2800" dirty="0">
                <a:solidFill>
                  <a:srgbClr val="051D13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100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214313" y="68263"/>
            <a:ext cx="7620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Objeções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5" name="AutoShape 4"/>
          <p:cNvSpPr>
            <a:spLocks noChangeArrowheads="1"/>
          </p:cNvSpPr>
          <p:nvPr/>
        </p:nvSpPr>
        <p:spPr bwMode="gray">
          <a:xfrm>
            <a:off x="3200400" y="1298575"/>
            <a:ext cx="2700338" cy="5040313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AutoShape 4"/>
          <p:cNvSpPr>
            <a:spLocks noChangeArrowheads="1"/>
          </p:cNvSpPr>
          <p:nvPr/>
        </p:nvSpPr>
        <p:spPr bwMode="gray">
          <a:xfrm>
            <a:off x="6172200" y="1295400"/>
            <a:ext cx="2700338" cy="5040313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AutoShape 4"/>
          <p:cNvSpPr>
            <a:spLocks noChangeArrowheads="1"/>
          </p:cNvSpPr>
          <p:nvPr/>
        </p:nvSpPr>
        <p:spPr bwMode="gray">
          <a:xfrm>
            <a:off x="228600" y="1298575"/>
            <a:ext cx="2700338" cy="5040313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 Box 8"/>
          <p:cNvSpPr txBox="1">
            <a:spLocks noChangeArrowheads="1"/>
          </p:cNvSpPr>
          <p:nvPr/>
        </p:nvSpPr>
        <p:spPr bwMode="gray">
          <a:xfrm>
            <a:off x="282575" y="1371600"/>
            <a:ext cx="2590800" cy="48936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400" dirty="0">
                <a:solidFill>
                  <a:srgbClr val="063780"/>
                </a:solidFill>
                <a:cs typeface="Arial" charset="0"/>
              </a:rPr>
              <a:t>1. </a:t>
            </a:r>
            <a:r>
              <a:rPr lang="pt-BR" sz="2400" b="0" dirty="0" smtClean="0">
                <a:solidFill>
                  <a:srgbClr val="000000"/>
                </a:solidFill>
                <a:cs typeface="Arial" charset="0"/>
              </a:rPr>
              <a:t>Começar novas igrejas debilita as já estabelecidas</a:t>
            </a:r>
            <a:r>
              <a:rPr lang="en-US" sz="2400" b="0" dirty="0" smtClean="0">
                <a:solidFill>
                  <a:srgbClr val="000000"/>
                </a:solidFill>
                <a:cs typeface="Arial" charset="0"/>
              </a:rPr>
              <a:t>.</a:t>
            </a:r>
            <a:endParaRPr lang="en-US" sz="2400" b="0" dirty="0">
              <a:solidFill>
                <a:srgbClr val="000000"/>
              </a:solidFill>
              <a:cs typeface="Arial" charset="0"/>
            </a:endParaRPr>
          </a:p>
          <a:p>
            <a:pPr algn="l" eaLnBrk="0" hangingPunct="0"/>
            <a:endParaRPr lang="en-US" sz="2400" b="0" dirty="0">
              <a:solidFill>
                <a:srgbClr val="000000"/>
              </a:solidFill>
              <a:cs typeface="Arial" charset="0"/>
            </a:endParaRPr>
          </a:p>
          <a:p>
            <a:pPr algn="l" eaLnBrk="0" hangingPunct="0"/>
            <a:r>
              <a:rPr lang="en-US" sz="2400" dirty="0">
                <a:solidFill>
                  <a:srgbClr val="063780"/>
                </a:solidFill>
                <a:cs typeface="Arial" charset="0"/>
              </a:rPr>
              <a:t>2. </a:t>
            </a:r>
            <a:r>
              <a:rPr lang="pt-BR" sz="2400" b="0" dirty="0" smtClean="0">
                <a:solidFill>
                  <a:srgbClr val="000000"/>
                </a:solidFill>
                <a:cs typeface="Arial" charset="0"/>
              </a:rPr>
              <a:t>Custa muito.</a:t>
            </a:r>
          </a:p>
          <a:p>
            <a:pPr algn="l" eaLnBrk="0" hangingPunct="0"/>
            <a:endParaRPr lang="pt-BR" sz="2400" b="0" dirty="0" smtClean="0">
              <a:solidFill>
                <a:srgbClr val="000000"/>
              </a:solidFill>
              <a:cs typeface="Arial" charset="0"/>
            </a:endParaRPr>
          </a:p>
          <a:p>
            <a:pPr algn="l" eaLnBrk="0" hangingPunct="0"/>
            <a:r>
              <a:rPr lang="pt-BR" sz="2400" dirty="0" smtClean="0">
                <a:solidFill>
                  <a:srgbClr val="063780"/>
                </a:solidFill>
                <a:cs typeface="Arial" charset="0"/>
              </a:rPr>
              <a:t>3. </a:t>
            </a:r>
            <a:r>
              <a:rPr lang="pt-BR" sz="2400" b="0" dirty="0" smtClean="0">
                <a:solidFill>
                  <a:srgbClr val="000000"/>
                </a:solidFill>
                <a:cs typeface="Arial" charset="0"/>
              </a:rPr>
              <a:t>Perderemos muitas pessoas</a:t>
            </a:r>
            <a:r>
              <a:rPr lang="en-US" sz="2400" b="0" dirty="0" smtClean="0">
                <a:solidFill>
                  <a:srgbClr val="000000"/>
                </a:solidFill>
                <a:cs typeface="Arial" charset="0"/>
              </a:rPr>
              <a:t>.</a:t>
            </a:r>
            <a:endParaRPr lang="en-US" sz="2400" b="0" dirty="0">
              <a:solidFill>
                <a:srgbClr val="000000"/>
              </a:solidFill>
              <a:cs typeface="Arial" charset="0"/>
            </a:endParaRPr>
          </a:p>
          <a:p>
            <a:pPr algn="l" eaLnBrk="0" hangingPunct="0"/>
            <a:endParaRPr lang="en-US" sz="2400" b="0" dirty="0">
              <a:solidFill>
                <a:srgbClr val="000000"/>
              </a:solidFill>
              <a:cs typeface="Arial" charset="0"/>
            </a:endParaRPr>
          </a:p>
          <a:p>
            <a:pPr algn="l" eaLnBrk="0" hangingPunct="0"/>
            <a:r>
              <a:rPr lang="en-US" sz="2400" dirty="0">
                <a:solidFill>
                  <a:srgbClr val="063780"/>
                </a:solidFill>
                <a:cs typeface="Arial" charset="0"/>
              </a:rPr>
              <a:t>4. </a:t>
            </a:r>
            <a:r>
              <a:rPr lang="pt-BR" sz="2400" b="0" dirty="0" smtClean="0">
                <a:solidFill>
                  <a:srgbClr val="000000"/>
                </a:solidFill>
                <a:cs typeface="Arial" charset="0"/>
              </a:rPr>
              <a:t>Já temos muitas necessidades</a:t>
            </a:r>
            <a:r>
              <a:rPr lang="en-US" sz="2400" b="0" dirty="0" smtClean="0">
                <a:solidFill>
                  <a:srgbClr val="000000"/>
                </a:solidFill>
                <a:cs typeface="Arial" charset="0"/>
              </a:rPr>
              <a:t>.</a:t>
            </a:r>
            <a:endParaRPr lang="en-US" sz="1600" b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gray">
          <a:xfrm>
            <a:off x="3292475" y="1379538"/>
            <a:ext cx="2514600" cy="48936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400" dirty="0">
                <a:solidFill>
                  <a:srgbClr val="063780"/>
                </a:solidFill>
                <a:cs typeface="Arial" charset="0"/>
              </a:rPr>
              <a:t>5. </a:t>
            </a:r>
            <a:r>
              <a:rPr lang="pt-BR" sz="2400" b="0" dirty="0" smtClean="0">
                <a:solidFill>
                  <a:srgbClr val="000000"/>
                </a:solidFill>
                <a:cs typeface="Arial" charset="0"/>
              </a:rPr>
              <a:t>Não devemos forçar a plantação de igrejas.</a:t>
            </a:r>
          </a:p>
          <a:p>
            <a:pPr algn="l" eaLnBrk="0" hangingPunct="0"/>
            <a:endParaRPr lang="en-US" sz="2400" b="0" dirty="0">
              <a:solidFill>
                <a:srgbClr val="000000"/>
              </a:solidFill>
              <a:cs typeface="Arial" charset="0"/>
            </a:endParaRPr>
          </a:p>
          <a:p>
            <a:pPr algn="l" eaLnBrk="0" hangingPunct="0"/>
            <a:r>
              <a:rPr lang="en-US" sz="2400" dirty="0">
                <a:solidFill>
                  <a:srgbClr val="063780"/>
                </a:solidFill>
                <a:cs typeface="Arial" charset="0"/>
              </a:rPr>
              <a:t>6. </a:t>
            </a:r>
            <a:r>
              <a:rPr lang="pt-BR" sz="2400" b="0" dirty="0" smtClean="0">
                <a:solidFill>
                  <a:srgbClr val="000000"/>
                </a:solidFill>
                <a:cs typeface="Arial" charset="0"/>
              </a:rPr>
              <a:t>Não podemos proteger a sã doutrina</a:t>
            </a:r>
            <a:r>
              <a:rPr lang="en-US" sz="2400" b="0" dirty="0" smtClean="0">
                <a:solidFill>
                  <a:srgbClr val="000000"/>
                </a:solidFill>
                <a:cs typeface="Arial" charset="0"/>
              </a:rPr>
              <a:t>.</a:t>
            </a:r>
            <a:endParaRPr lang="en-US" sz="2400" b="0" dirty="0">
              <a:solidFill>
                <a:srgbClr val="000000"/>
              </a:solidFill>
              <a:cs typeface="Arial" charset="0"/>
            </a:endParaRPr>
          </a:p>
          <a:p>
            <a:pPr algn="l" eaLnBrk="0" hangingPunct="0"/>
            <a:endParaRPr lang="en-US" sz="2400" b="0" dirty="0">
              <a:solidFill>
                <a:srgbClr val="000000"/>
              </a:solidFill>
              <a:cs typeface="Arial" charset="0"/>
            </a:endParaRPr>
          </a:p>
          <a:p>
            <a:pPr algn="l" eaLnBrk="0" hangingPunct="0"/>
            <a:r>
              <a:rPr lang="en-US" sz="2400" dirty="0">
                <a:solidFill>
                  <a:srgbClr val="063780"/>
                </a:solidFill>
                <a:cs typeface="Arial" charset="0"/>
              </a:rPr>
              <a:t>7. </a:t>
            </a:r>
            <a:r>
              <a:rPr lang="pt-BR" sz="2400" b="0" dirty="0" smtClean="0">
                <a:solidFill>
                  <a:srgbClr val="000000"/>
                </a:solidFill>
                <a:cs typeface="Arial" charset="0"/>
              </a:rPr>
              <a:t>Começar novas igrejas cria competição </a:t>
            </a:r>
            <a:r>
              <a:rPr lang="pt-BR" sz="2400" b="0" dirty="0" err="1" smtClean="0">
                <a:solidFill>
                  <a:srgbClr val="000000"/>
                </a:solidFill>
                <a:cs typeface="Arial" charset="0"/>
              </a:rPr>
              <a:t>denominacional</a:t>
            </a:r>
            <a:r>
              <a:rPr lang="en-US" sz="2400" b="0" dirty="0" smtClean="0">
                <a:solidFill>
                  <a:srgbClr val="000000"/>
                </a:solidFill>
                <a:cs typeface="Arial" charset="0"/>
              </a:rPr>
              <a:t>.</a:t>
            </a:r>
            <a:endParaRPr lang="en-US" sz="1600" b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gray">
          <a:xfrm>
            <a:off x="6264275" y="1922463"/>
            <a:ext cx="2514600" cy="37856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400" dirty="0">
                <a:solidFill>
                  <a:srgbClr val="063780"/>
                </a:solidFill>
                <a:cs typeface="Arial" charset="0"/>
              </a:rPr>
              <a:t>8. </a:t>
            </a:r>
            <a:r>
              <a:rPr lang="pt-BR" sz="2400" b="0" dirty="0" smtClean="0">
                <a:solidFill>
                  <a:srgbClr val="000000"/>
                </a:solidFill>
                <a:cs typeface="Arial" charset="0"/>
              </a:rPr>
              <a:t>Uma igreja para cada cidade é o padrão do Novo Testamento</a:t>
            </a:r>
            <a:r>
              <a:rPr lang="en-US" sz="2400" b="0" dirty="0" smtClean="0">
                <a:solidFill>
                  <a:srgbClr val="000000"/>
                </a:solidFill>
                <a:cs typeface="Arial" charset="0"/>
              </a:rPr>
              <a:t>.</a:t>
            </a:r>
            <a:endParaRPr lang="en-US" sz="2400" b="0" dirty="0">
              <a:solidFill>
                <a:srgbClr val="000000"/>
              </a:solidFill>
              <a:cs typeface="Arial" charset="0"/>
            </a:endParaRPr>
          </a:p>
          <a:p>
            <a:pPr algn="l" eaLnBrk="0" hangingPunct="0"/>
            <a:endParaRPr lang="en-US" sz="2400" b="0" dirty="0">
              <a:solidFill>
                <a:srgbClr val="000000"/>
              </a:solidFill>
              <a:cs typeface="Arial" charset="0"/>
            </a:endParaRPr>
          </a:p>
          <a:p>
            <a:pPr algn="l" eaLnBrk="0" hangingPunct="0"/>
            <a:r>
              <a:rPr lang="en-US" sz="2400" dirty="0">
                <a:solidFill>
                  <a:srgbClr val="063780"/>
                </a:solidFill>
                <a:cs typeface="Arial" charset="0"/>
              </a:rPr>
              <a:t>9. </a:t>
            </a:r>
            <a:r>
              <a:rPr lang="pt-BR" sz="2400" b="0" dirty="0" smtClean="0">
                <a:solidFill>
                  <a:srgbClr val="000000"/>
                </a:solidFill>
                <a:cs typeface="Arial" charset="0"/>
              </a:rPr>
              <a:t>Não vai ajudar em minha carreira ministerial</a:t>
            </a:r>
            <a:r>
              <a:rPr lang="en-US" sz="2400" b="0" dirty="0" smtClean="0">
                <a:solidFill>
                  <a:srgbClr val="000000"/>
                </a:solidFill>
                <a:cs typeface="Arial" charset="0"/>
              </a:rPr>
              <a:t>.</a:t>
            </a:r>
            <a:endParaRPr lang="en-US" sz="2400" b="0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utoUpdateAnimBg="0"/>
      <p:bldP spid="35" grpId="0" animBg="1"/>
      <p:bldP spid="36" grpId="0" animBg="1"/>
      <p:bldP spid="30" grpId="0" animBg="1"/>
      <p:bldP spid="34" grpId="0" build="p"/>
      <p:bldP spid="37" grpId="0" build="p"/>
      <p:bldP spid="3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14313" y="68263"/>
            <a:ext cx="8777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Uma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</a:t>
            </a:r>
            <a:r>
              <a:rPr lang="es-MX" sz="36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visão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</a:t>
            </a:r>
            <a:r>
              <a:rPr lang="es-MX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para 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Plantar </a:t>
            </a:r>
            <a:r>
              <a:rPr lang="es-MX" sz="36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igrejas</a:t>
            </a:r>
            <a:endParaRPr lang="es-MX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1600200"/>
            <a:ext cx="82867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buClr>
                <a:schemeClr val="accent2"/>
              </a:buClr>
              <a:buSzPct val="130000"/>
            </a:pPr>
            <a:r>
              <a:rPr lang="en-US" sz="3600" b="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“</a:t>
            </a:r>
            <a:r>
              <a:rPr lang="pt-BR" sz="3600" b="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Nem o crescimento da igreja, nem a plantação de igrejas é a meta final. Ambos estão subordinados ao princípio teológico do avanço do Reino de Deus</a:t>
            </a:r>
            <a:r>
              <a:rPr lang="en-US" sz="3600" b="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”</a:t>
            </a:r>
            <a:endParaRPr lang="en-US" sz="3600" b="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algn="l">
              <a:buClr>
                <a:schemeClr val="accent2"/>
              </a:buClr>
              <a:buSzPct val="130000"/>
            </a:pPr>
            <a:r>
              <a:rPr lang="es-MX" sz="2400" b="0" i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(</a:t>
            </a:r>
            <a:r>
              <a:rPr lang="en-US" sz="2400" b="0" i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Stuart Murray</a:t>
            </a:r>
            <a:r>
              <a:rPr lang="es-MX" sz="2400" b="0" i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12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228600" y="1495425"/>
            <a:ext cx="8610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40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Deus é </a:t>
            </a:r>
            <a:r>
              <a:rPr lang="pt-BR" sz="40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quem</a:t>
            </a:r>
            <a:r>
              <a:rPr lang="es-MX" sz="40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4000" i="1" dirty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está </a:t>
            </a:r>
            <a:r>
              <a:rPr lang="pt-BR" sz="40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envolvido</a:t>
            </a:r>
            <a:r>
              <a:rPr lang="es-ES_tradnl" sz="40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40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nisto</a:t>
            </a:r>
            <a:r>
              <a:rPr lang="es-ES_tradnl" sz="40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40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e nos convida a participar! </a:t>
            </a:r>
            <a:endParaRPr lang="en-US" sz="4000" i="1" dirty="0">
              <a:solidFill>
                <a:srgbClr val="0637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14313" y="68263"/>
            <a:ext cx="8777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Reflexão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514600" y="4114800"/>
            <a:ext cx="6324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marL="457200" indent="-457200"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40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Você participará de alguma maneira para fazer disto uma realidade</a:t>
            </a:r>
            <a:r>
              <a:rPr lang="es-ES_tradnl" sz="40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4000" i="1" dirty="0">
              <a:solidFill>
                <a:srgbClr val="0637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6 Imag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0"/>
            <a:ext cx="20288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0" grpId="0" autoUpdateAnimBg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8 Imagen" descr="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1208" name="AutoShape 8"/>
          <p:cNvSpPr>
            <a:spLocks noChangeArrowheads="1"/>
          </p:cNvSpPr>
          <p:nvPr/>
        </p:nvSpPr>
        <p:spPr bwMode="gray">
          <a:xfrm rot="486638">
            <a:off x="454025" y="1198563"/>
            <a:ext cx="7391400" cy="3886200"/>
          </a:xfrm>
          <a:prstGeom prst="flowChartAlternateProcess">
            <a:avLst/>
          </a:prstGeom>
          <a:solidFill>
            <a:schemeClr val="bg1"/>
          </a:solidFill>
          <a:ln w="25400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354000" prstMaterial="legacyPlastic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reeform 24"/>
          <p:cNvSpPr>
            <a:spLocks/>
          </p:cNvSpPr>
          <p:nvPr/>
        </p:nvSpPr>
        <p:spPr bwMode="gray">
          <a:xfrm rot="479213">
            <a:off x="1424827" y="1626624"/>
            <a:ext cx="2041505" cy="3171208"/>
          </a:xfrm>
          <a:custGeom>
            <a:avLst/>
            <a:gdLst>
              <a:gd name="connsiteX0" fmla="*/ 118 w 610"/>
              <a:gd name="connsiteY0" fmla="*/ 157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18 w 610"/>
              <a:gd name="connsiteY5" fmla="*/ 157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34 w 610"/>
              <a:gd name="connsiteY3" fmla="*/ 286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817"/>
              <a:gd name="connsiteY0" fmla="*/ 190 h 936"/>
              <a:gd name="connsiteX1" fmla="*/ 72 w 817"/>
              <a:gd name="connsiteY1" fmla="*/ 340 h 936"/>
              <a:gd name="connsiteX2" fmla="*/ 0 w 817"/>
              <a:gd name="connsiteY2" fmla="*/ 927 h 936"/>
              <a:gd name="connsiteX3" fmla="*/ 206 w 817"/>
              <a:gd name="connsiteY3" fmla="*/ 351 h 936"/>
              <a:gd name="connsiteX4" fmla="*/ 810 w 817"/>
              <a:gd name="connsiteY4" fmla="*/ 0 h 936"/>
              <a:gd name="connsiteX5" fmla="*/ 196 w 817"/>
              <a:gd name="connsiteY5" fmla="*/ 190 h 936"/>
              <a:gd name="connsiteX0" fmla="*/ 196 w 534"/>
              <a:gd name="connsiteY0" fmla="*/ 83 h 829"/>
              <a:gd name="connsiteX1" fmla="*/ 72 w 534"/>
              <a:gd name="connsiteY1" fmla="*/ 233 h 829"/>
              <a:gd name="connsiteX2" fmla="*/ 0 w 534"/>
              <a:gd name="connsiteY2" fmla="*/ 820 h 829"/>
              <a:gd name="connsiteX3" fmla="*/ 206 w 534"/>
              <a:gd name="connsiteY3" fmla="*/ 244 h 829"/>
              <a:gd name="connsiteX4" fmla="*/ 527 w 534"/>
              <a:gd name="connsiteY4" fmla="*/ 0 h 829"/>
              <a:gd name="connsiteX5" fmla="*/ 196 w 534"/>
              <a:gd name="connsiteY5" fmla="*/ 83 h 829"/>
              <a:gd name="connsiteX0" fmla="*/ 196 w 544"/>
              <a:gd name="connsiteY0" fmla="*/ 120 h 866"/>
              <a:gd name="connsiteX1" fmla="*/ 72 w 544"/>
              <a:gd name="connsiteY1" fmla="*/ 270 h 866"/>
              <a:gd name="connsiteX2" fmla="*/ 0 w 544"/>
              <a:gd name="connsiteY2" fmla="*/ 857 h 866"/>
              <a:gd name="connsiteX3" fmla="*/ 206 w 544"/>
              <a:gd name="connsiteY3" fmla="*/ 281 h 866"/>
              <a:gd name="connsiteX4" fmla="*/ 537 w 544"/>
              <a:gd name="connsiteY4" fmla="*/ 0 h 866"/>
              <a:gd name="connsiteX5" fmla="*/ 196 w 544"/>
              <a:gd name="connsiteY5" fmla="*/ 120 h 866"/>
              <a:gd name="connsiteX0" fmla="*/ 196 w 525"/>
              <a:gd name="connsiteY0" fmla="*/ 112 h 858"/>
              <a:gd name="connsiteX1" fmla="*/ 72 w 525"/>
              <a:gd name="connsiteY1" fmla="*/ 262 h 858"/>
              <a:gd name="connsiteX2" fmla="*/ 0 w 525"/>
              <a:gd name="connsiteY2" fmla="*/ 849 h 858"/>
              <a:gd name="connsiteX3" fmla="*/ 206 w 525"/>
              <a:gd name="connsiteY3" fmla="*/ 273 h 858"/>
              <a:gd name="connsiteX4" fmla="*/ 518 w 525"/>
              <a:gd name="connsiteY4" fmla="*/ 0 h 858"/>
              <a:gd name="connsiteX5" fmla="*/ 196 w 525"/>
              <a:gd name="connsiteY5" fmla="*/ 112 h 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" h="858">
                <a:moveTo>
                  <a:pt x="196" y="112"/>
                </a:moveTo>
                <a:cubicBezTo>
                  <a:pt x="127" y="142"/>
                  <a:pt x="72" y="197"/>
                  <a:pt x="72" y="262"/>
                </a:cubicBezTo>
                <a:cubicBezTo>
                  <a:pt x="48" y="458"/>
                  <a:pt x="24" y="653"/>
                  <a:pt x="0" y="849"/>
                </a:cubicBezTo>
                <a:cubicBezTo>
                  <a:pt x="27" y="858"/>
                  <a:pt x="120" y="414"/>
                  <a:pt x="206" y="273"/>
                </a:cubicBezTo>
                <a:cubicBezTo>
                  <a:pt x="292" y="132"/>
                  <a:pt x="525" y="29"/>
                  <a:pt x="518" y="0"/>
                </a:cubicBezTo>
                <a:lnTo>
                  <a:pt x="196" y="112"/>
                </a:lnTo>
                <a:close/>
              </a:path>
            </a:pathLst>
          </a:custGeom>
          <a:gradFill flip="none" rotWithShape="1">
            <a:gsLst>
              <a:gs pos="13000">
                <a:schemeClr val="bg1">
                  <a:alpha val="61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1209" name="Text Box 9"/>
          <p:cNvSpPr txBox="1">
            <a:spLocks noChangeArrowheads="1"/>
          </p:cNvSpPr>
          <p:nvPr/>
        </p:nvSpPr>
        <p:spPr bwMode="auto">
          <a:xfrm>
            <a:off x="1071563" y="1698625"/>
            <a:ext cx="7246937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pt-BR" sz="60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Sessão</a:t>
            </a:r>
            <a:r>
              <a:rPr lang="es-MX" sz="60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s-MX" sz="6000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</a:t>
            </a:r>
          </a:p>
          <a:p>
            <a:pPr>
              <a:spcBef>
                <a:spcPts val="0"/>
              </a:spcBef>
              <a:defRPr/>
            </a:pPr>
            <a:r>
              <a:rPr lang="pt-BR" sz="60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Quem deve  Plantar igrejas</a:t>
            </a:r>
            <a:r>
              <a:rPr lang="es-ES_tradnl" sz="60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?</a:t>
            </a:r>
            <a:endParaRPr lang="en-US" sz="6000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es-MX" sz="5000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73755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Objetivo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3556" name="Rectangle 1027"/>
          <p:cNvSpPr txBox="1">
            <a:spLocks noChangeArrowheads="1"/>
          </p:cNvSpPr>
          <p:nvPr/>
        </p:nvSpPr>
        <p:spPr bwMode="auto">
          <a:xfrm>
            <a:off x="457200" y="1828800"/>
            <a:ext cx="82756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Prover um perfil básico de algumas das características que deve possuir o plantador de igrejas exitoso</a:t>
            </a:r>
            <a:r>
              <a:rPr lang="en-US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. </a:t>
            </a: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Prover uma ferramenta</a:t>
            </a:r>
            <a:r>
              <a:rPr lang="en-US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3200" i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de </a:t>
            </a:r>
            <a:r>
              <a:rPr lang="pt-BR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auto avaliação</a:t>
            </a:r>
            <a:r>
              <a:rPr lang="en-US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</a:t>
            </a:r>
            <a:r>
              <a:rPr lang="pt-BR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para o plantador</a:t>
            </a:r>
            <a:r>
              <a:rPr lang="en-US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533400" y="1527175"/>
            <a:ext cx="80772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800" cap="small" dirty="0" smtClean="0">
                <a:solidFill>
                  <a:srgbClr val="063780"/>
                </a:solidFill>
                <a:latin typeface="Times New Roman" pitchFamily="18" charset="0"/>
              </a:rPr>
              <a:t>Bem Vindos ao Estudo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063780"/>
              </a:solidFill>
              <a:latin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063780"/>
                </a:solidFill>
                <a:latin typeface="Times New Roman" pitchFamily="18" charset="0"/>
              </a:rPr>
              <a:t> </a:t>
            </a:r>
            <a:r>
              <a:rPr lang="en-US" sz="6000" dirty="0" smtClean="0">
                <a:solidFill>
                  <a:srgbClr val="063780"/>
                </a:solidFill>
                <a:latin typeface="Times New Roman" pitchFamily="18" charset="0"/>
              </a:rPr>
              <a:t>PLANTANDO IGREJAS SAUDÁVEIS</a:t>
            </a:r>
            <a:endParaRPr lang="en-US" sz="6000" dirty="0">
              <a:solidFill>
                <a:srgbClr val="06378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100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14313" y="68263"/>
            <a:ext cx="7620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Paradigmas</a:t>
            </a:r>
          </a:p>
        </p:txBody>
      </p:sp>
      <p:sp>
        <p:nvSpPr>
          <p:cNvPr id="27658" name="Text Box 146"/>
          <p:cNvSpPr txBox="1">
            <a:spLocks noChangeArrowheads="1"/>
          </p:cNvSpPr>
          <p:nvPr/>
        </p:nvSpPr>
        <p:spPr bwMode="gray">
          <a:xfrm>
            <a:off x="0" y="1868488"/>
            <a:ext cx="9144000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4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Dois paradigmas opostos</a:t>
            </a:r>
            <a:r>
              <a:rPr lang="en-US" sz="4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…</a:t>
            </a:r>
            <a:endParaRPr lang="en-US" sz="3200" dirty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gray">
          <a:xfrm>
            <a:off x="304800" y="3581400"/>
            <a:ext cx="2819400" cy="16764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pt-B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Educação</a:t>
            </a:r>
            <a:r>
              <a:rPr lang="es-ES_tradnl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s-ES_tradnl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es-ES_tradnl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Formal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gray">
          <a:xfrm>
            <a:off x="6019800" y="3581400"/>
            <a:ext cx="2819400" cy="16764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pt-B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Nenhum</a:t>
            </a:r>
            <a:r>
              <a:rPr lang="es-ES_tradnl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s-ES_tradnl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es-ES_tradnl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Preparo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20 Flecha izquierda y derecha"/>
          <p:cNvSpPr/>
          <p:nvPr/>
        </p:nvSpPr>
        <p:spPr>
          <a:xfrm>
            <a:off x="3619500" y="4038600"/>
            <a:ext cx="1905000" cy="762000"/>
          </a:xfrm>
          <a:prstGeom prst="leftRightArrow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s-ES_tradnl" sz="3600" dirty="0" err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27658" grpId="0"/>
      <p:bldP spid="22" grpId="0" animBg="1"/>
      <p:bldP spid="24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73755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Seleção do plantador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gray">
          <a:xfrm>
            <a:off x="609600" y="1600200"/>
            <a:ext cx="7848600" cy="4408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 algn="l" eaLnBrk="0" hangingPunct="0">
              <a:lnSpc>
                <a:spcPts val="3000"/>
              </a:lnSpc>
              <a:defRPr/>
            </a:pPr>
            <a:r>
              <a:rPr lang="pt-BR" sz="3600" dirty="0" smtClean="0">
                <a:solidFill>
                  <a:srgbClr val="063780"/>
                </a:solidFill>
              </a:rPr>
              <a:t>		Princípio </a:t>
            </a:r>
            <a:r>
              <a:rPr lang="pt-BR" sz="3600" dirty="0" err="1" smtClean="0">
                <a:solidFill>
                  <a:srgbClr val="063780"/>
                </a:solidFill>
              </a:rPr>
              <a:t>Insubstítuivel</a:t>
            </a:r>
            <a:endParaRPr lang="pt-BR" sz="3600" dirty="0" smtClean="0">
              <a:solidFill>
                <a:srgbClr val="063780"/>
              </a:solidFill>
            </a:endParaRPr>
          </a:p>
          <a:p>
            <a:pPr marL="742950" indent="-742950" algn="l" eaLnBrk="0" hangingPunct="0">
              <a:lnSpc>
                <a:spcPts val="3000"/>
              </a:lnSpc>
              <a:buFontTx/>
              <a:buAutoNum type="arabicPeriod"/>
              <a:defRPr/>
            </a:pPr>
            <a:endParaRPr lang="en-US" sz="1200" b="0" dirty="0">
              <a:solidFill>
                <a:srgbClr val="063780"/>
              </a:solidFill>
            </a:endParaRPr>
          </a:p>
          <a:p>
            <a:pPr algn="l" eaLnBrk="0" hangingPunct="0">
              <a:lnSpc>
                <a:spcPts val="3000"/>
              </a:lnSpc>
              <a:defRPr/>
            </a:pPr>
            <a:r>
              <a:rPr lang="en-US" sz="48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t-BR" sz="48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Necessita-se um chamado</a:t>
            </a:r>
          </a:p>
          <a:p>
            <a:pPr algn="l" eaLnBrk="0" hangingPunct="0">
              <a:lnSpc>
                <a:spcPts val="4500"/>
              </a:lnSpc>
              <a:defRPr/>
            </a:pPr>
            <a:r>
              <a:rPr lang="en-US" sz="30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t-BR" sz="30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Atos</a:t>
            </a:r>
            <a:r>
              <a:rPr lang="en-US" sz="30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13-1, 2 </a:t>
            </a:r>
            <a:r>
              <a:rPr lang="en-US" sz="30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Cor. </a:t>
            </a:r>
            <a:r>
              <a:rPr lang="en-US" sz="30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 18-20, 1 </a:t>
            </a:r>
            <a:r>
              <a:rPr lang="en-US" sz="30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Cor. </a:t>
            </a:r>
            <a:r>
              <a:rPr lang="en-US" sz="30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1-2</a:t>
            </a:r>
          </a:p>
          <a:p>
            <a:pPr marL="1828800" lvl="2" indent="-914400" algn="l" eaLnBrk="0" hangingPunct="0">
              <a:buFont typeface="+mj-lt"/>
              <a:buAutoNum type="alphaLcPeriod"/>
              <a:defRPr/>
            </a:pP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2" indent="-914400" algn="l" eaLnBrk="0" hangingPunct="0">
              <a:buFont typeface="+mj-lt"/>
              <a:buAutoNum type="alphaLcPeriod"/>
              <a:defRPr/>
            </a:pPr>
            <a:r>
              <a:rPr lang="pt-BR" sz="3200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Despenseiro </a:t>
            </a:r>
            <a:r>
              <a:rPr lang="pt-BR" sz="32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t-BR" sz="3200" i="1" dirty="0" err="1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Oikonos</a:t>
            </a:r>
            <a:r>
              <a:rPr lang="pt-BR" sz="32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828800" lvl="2" indent="-914400" algn="l" eaLnBrk="0" hangingPunct="0">
              <a:defRPr/>
            </a:pPr>
            <a:r>
              <a:rPr lang="pt-BR" sz="3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t-BR" sz="32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Não se pode dar o que não</a:t>
            </a:r>
            <a:r>
              <a:rPr lang="en-US" sz="32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 tem</a:t>
            </a:r>
            <a:endParaRPr lang="en-US" sz="3200" b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2" indent="-914400" algn="l" eaLnBrk="0" hangingPunct="0">
              <a:defRPr/>
            </a:pPr>
            <a:endParaRPr lang="en-US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0" lvl="2" indent="-914400" algn="l" eaLnBrk="0" hangingPunct="0">
              <a:buFont typeface="+mj-lt"/>
              <a:buAutoNum type="alphaLcPeriod" startAt="2"/>
              <a:defRPr/>
            </a:pPr>
            <a:r>
              <a:rPr lang="pt-BR" sz="3200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Embaixador</a:t>
            </a:r>
          </a:p>
          <a:p>
            <a:pPr marL="1828800" lvl="2" indent="-914400" algn="l" eaLnBrk="0" hangingPunct="0">
              <a:defRPr/>
            </a:pP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t-BR" sz="32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Representa ao Rei</a:t>
            </a:r>
            <a:endParaRPr lang="pt-BR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25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73755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O Chamado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2" name="39 Grupo"/>
          <p:cNvGrpSpPr>
            <a:grpSpLocks/>
          </p:cNvGrpSpPr>
          <p:nvPr/>
        </p:nvGrpSpPr>
        <p:grpSpPr bwMode="auto">
          <a:xfrm>
            <a:off x="3376613" y="1447800"/>
            <a:ext cx="2362200" cy="1979613"/>
            <a:chOff x="3377406" y="1447800"/>
            <a:chExt cx="2360613" cy="1979613"/>
          </a:xfrm>
        </p:grpSpPr>
        <p:sp>
          <p:nvSpPr>
            <p:cNvPr id="17413" name="AutoShape 5"/>
            <p:cNvSpPr>
              <a:spLocks noChangeArrowheads="1"/>
            </p:cNvSpPr>
            <p:nvPr/>
          </p:nvSpPr>
          <p:spPr bwMode="gray">
            <a:xfrm>
              <a:off x="3396443" y="1481138"/>
              <a:ext cx="2341576" cy="1946275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6646" name="38 Grupo"/>
            <p:cNvGrpSpPr>
              <a:grpSpLocks/>
            </p:cNvGrpSpPr>
            <p:nvPr/>
          </p:nvGrpSpPr>
          <p:grpSpPr bwMode="auto">
            <a:xfrm>
              <a:off x="3377406" y="1447800"/>
              <a:ext cx="2340802" cy="1945911"/>
              <a:chOff x="3377406" y="1447800"/>
              <a:chExt cx="2340802" cy="1945911"/>
            </a:xfrm>
          </p:grpSpPr>
          <p:sp>
            <p:nvSpPr>
              <p:cNvPr id="17414" name="AutoShape 6"/>
              <p:cNvSpPr>
                <a:spLocks noChangeArrowheads="1"/>
              </p:cNvSpPr>
              <p:nvPr/>
            </p:nvSpPr>
            <p:spPr bwMode="gray">
              <a:xfrm>
                <a:off x="3377406" y="1447800"/>
                <a:ext cx="2341575" cy="1946275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7415" name="AutoShape 7"/>
              <p:cNvSpPr>
                <a:spLocks noChangeArrowheads="1"/>
              </p:cNvSpPr>
              <p:nvPr/>
            </p:nvSpPr>
            <p:spPr bwMode="gray">
              <a:xfrm>
                <a:off x="3513839" y="1565275"/>
                <a:ext cx="2059190" cy="1711325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6649" name="Text Box 12"/>
              <p:cNvSpPr txBox="1">
                <a:spLocks noChangeArrowheads="1"/>
              </p:cNvSpPr>
              <p:nvPr/>
            </p:nvSpPr>
            <p:spPr bwMode="gray">
              <a:xfrm>
                <a:off x="3629819" y="2073275"/>
                <a:ext cx="1893887" cy="66992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>
                    <a:solidFill>
                      <a:srgbClr val="FFFFFF"/>
                    </a:solidFill>
                  </a:rPr>
                  <a:t>Confirmado</a:t>
                </a:r>
              </a:p>
              <a:p>
                <a:pPr eaLnBrk="0" hangingPunct="0"/>
                <a:r>
                  <a:rPr lang="en-US" sz="1400" b="0">
                    <a:solidFill>
                      <a:srgbClr val="FFFFFF"/>
                    </a:solidFill>
                  </a:rPr>
                  <a:t>B</a:t>
                </a:r>
              </a:p>
            </p:txBody>
          </p:sp>
        </p:grpSp>
      </p:grpSp>
      <p:grpSp>
        <p:nvGrpSpPr>
          <p:cNvPr id="4" name="42 Grupo"/>
          <p:cNvGrpSpPr>
            <a:grpSpLocks/>
          </p:cNvGrpSpPr>
          <p:nvPr/>
        </p:nvGrpSpPr>
        <p:grpSpPr bwMode="auto">
          <a:xfrm>
            <a:off x="1447800" y="2586038"/>
            <a:ext cx="2362200" cy="1979612"/>
            <a:chOff x="1447800" y="2586038"/>
            <a:chExt cx="2362200" cy="1979612"/>
          </a:xfrm>
        </p:grpSpPr>
        <p:sp>
          <p:nvSpPr>
            <p:cNvPr id="17417" name="AutoShape 9"/>
            <p:cNvSpPr>
              <a:spLocks noChangeArrowheads="1"/>
            </p:cNvSpPr>
            <p:nvPr/>
          </p:nvSpPr>
          <p:spPr bwMode="gray">
            <a:xfrm>
              <a:off x="1466850" y="2619375"/>
              <a:ext cx="2343150" cy="1946275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418" name="AutoShape 10"/>
            <p:cNvSpPr>
              <a:spLocks noChangeArrowheads="1"/>
            </p:cNvSpPr>
            <p:nvPr/>
          </p:nvSpPr>
          <p:spPr bwMode="gray">
            <a:xfrm>
              <a:off x="1447800" y="2586038"/>
              <a:ext cx="2343150" cy="1946275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419" name="AutoShape 11"/>
            <p:cNvSpPr>
              <a:spLocks noChangeArrowheads="1"/>
            </p:cNvSpPr>
            <p:nvPr/>
          </p:nvSpPr>
          <p:spPr bwMode="gray">
            <a:xfrm>
              <a:off x="1584325" y="2703513"/>
              <a:ext cx="2058988" cy="1711325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644" name="Text Box 13"/>
            <p:cNvSpPr txBox="1">
              <a:spLocks noChangeArrowheads="1"/>
            </p:cNvSpPr>
            <p:nvPr/>
          </p:nvSpPr>
          <p:spPr bwMode="gray">
            <a:xfrm>
              <a:off x="2101850" y="3216275"/>
              <a:ext cx="1116012" cy="6699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solidFill>
                    <a:srgbClr val="FFFFFF"/>
                  </a:solidFill>
                </a:rPr>
                <a:t>Divino</a:t>
              </a:r>
            </a:p>
            <a:p>
              <a:pPr eaLnBrk="0" hangingPunct="0"/>
              <a:r>
                <a:rPr lang="en-US" sz="1400" b="0">
                  <a:solidFill>
                    <a:srgbClr val="FFFFFF"/>
                  </a:solidFill>
                </a:rPr>
                <a:t>A</a:t>
              </a:r>
            </a:p>
          </p:txBody>
        </p:sp>
      </p:grpSp>
      <p:grpSp>
        <p:nvGrpSpPr>
          <p:cNvPr id="5" name="40 Grupo"/>
          <p:cNvGrpSpPr>
            <a:grpSpLocks/>
          </p:cNvGrpSpPr>
          <p:nvPr/>
        </p:nvGrpSpPr>
        <p:grpSpPr bwMode="auto">
          <a:xfrm>
            <a:off x="5334000" y="2590800"/>
            <a:ext cx="2362200" cy="1979613"/>
            <a:chOff x="5334000" y="2590800"/>
            <a:chExt cx="2362200" cy="1979613"/>
          </a:xfrm>
        </p:grpSpPr>
        <p:sp>
          <p:nvSpPr>
            <p:cNvPr id="17423" name="AutoShape 15"/>
            <p:cNvSpPr>
              <a:spLocks noChangeArrowheads="1"/>
            </p:cNvSpPr>
            <p:nvPr/>
          </p:nvSpPr>
          <p:spPr bwMode="gray">
            <a:xfrm>
              <a:off x="5353050" y="2624138"/>
              <a:ext cx="2343150" cy="1946275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424" name="AutoShape 16"/>
            <p:cNvSpPr>
              <a:spLocks noChangeArrowheads="1"/>
            </p:cNvSpPr>
            <p:nvPr/>
          </p:nvSpPr>
          <p:spPr bwMode="gray">
            <a:xfrm>
              <a:off x="5334000" y="2590800"/>
              <a:ext cx="2343150" cy="1946275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425" name="AutoShape 17"/>
            <p:cNvSpPr>
              <a:spLocks noChangeArrowheads="1"/>
            </p:cNvSpPr>
            <p:nvPr/>
          </p:nvSpPr>
          <p:spPr bwMode="gray">
            <a:xfrm>
              <a:off x="5470525" y="2708275"/>
              <a:ext cx="2058988" cy="1711325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640" name="Text Box 18"/>
            <p:cNvSpPr txBox="1">
              <a:spLocks noChangeArrowheads="1"/>
            </p:cNvSpPr>
            <p:nvPr/>
          </p:nvSpPr>
          <p:spPr bwMode="gray">
            <a:xfrm>
              <a:off x="5632450" y="3216275"/>
              <a:ext cx="1708150" cy="6699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solidFill>
                    <a:srgbClr val="FFFFFF"/>
                  </a:solidFill>
                </a:rPr>
                <a:t>Específico</a:t>
              </a:r>
            </a:p>
            <a:p>
              <a:pPr eaLnBrk="0" hangingPunct="0"/>
              <a:r>
                <a:rPr lang="en-US" sz="1400" b="0">
                  <a:solidFill>
                    <a:srgbClr val="FFFFFF"/>
                  </a:solidFill>
                </a:rPr>
                <a:t>C</a:t>
              </a:r>
            </a:p>
          </p:txBody>
        </p:sp>
      </p:grpSp>
      <p:grpSp>
        <p:nvGrpSpPr>
          <p:cNvPr id="6" name="41 Grupo"/>
          <p:cNvGrpSpPr>
            <a:grpSpLocks/>
          </p:cNvGrpSpPr>
          <p:nvPr/>
        </p:nvGrpSpPr>
        <p:grpSpPr bwMode="auto">
          <a:xfrm>
            <a:off x="3392488" y="3659188"/>
            <a:ext cx="2362200" cy="1979612"/>
            <a:chOff x="3393281" y="3659188"/>
            <a:chExt cx="2362200" cy="1979612"/>
          </a:xfrm>
        </p:grpSpPr>
        <p:sp>
          <p:nvSpPr>
            <p:cNvPr id="17428" name="AutoShape 20"/>
            <p:cNvSpPr>
              <a:spLocks noChangeArrowheads="1"/>
            </p:cNvSpPr>
            <p:nvPr/>
          </p:nvSpPr>
          <p:spPr bwMode="gray">
            <a:xfrm>
              <a:off x="3412331" y="3692525"/>
              <a:ext cx="2343150" cy="1946275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429" name="AutoShape 21"/>
            <p:cNvSpPr>
              <a:spLocks noChangeArrowheads="1"/>
            </p:cNvSpPr>
            <p:nvPr/>
          </p:nvSpPr>
          <p:spPr bwMode="gray">
            <a:xfrm>
              <a:off x="3393281" y="3659188"/>
              <a:ext cx="2343150" cy="1946275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430" name="AutoShape 22"/>
            <p:cNvSpPr>
              <a:spLocks noChangeArrowheads="1"/>
            </p:cNvSpPr>
            <p:nvPr/>
          </p:nvSpPr>
          <p:spPr bwMode="gray">
            <a:xfrm>
              <a:off x="3529806" y="3776663"/>
              <a:ext cx="2058987" cy="1711325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636" name="Text Box 23"/>
            <p:cNvSpPr txBox="1">
              <a:spLocks noChangeArrowheads="1"/>
            </p:cNvSpPr>
            <p:nvPr/>
          </p:nvSpPr>
          <p:spPr bwMode="gray">
            <a:xfrm>
              <a:off x="3585369" y="4375150"/>
              <a:ext cx="1877437" cy="6771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 err="1" smtClean="0">
                  <a:solidFill>
                    <a:srgbClr val="FFFFFF"/>
                  </a:solidFill>
                </a:rPr>
                <a:t>Satisfatório</a:t>
              </a:r>
              <a:endParaRPr lang="en-US" sz="2400" dirty="0">
                <a:solidFill>
                  <a:srgbClr val="FFFFFF"/>
                </a:solidFill>
              </a:endParaRPr>
            </a:p>
            <a:p>
              <a:pPr eaLnBrk="0" hangingPunct="0"/>
              <a:r>
                <a:rPr lang="en-US" sz="1400" b="0" dirty="0">
                  <a:solidFill>
                    <a:srgbClr val="FFFFFF"/>
                  </a:solidFill>
                </a:rPr>
                <a:t>D</a:t>
              </a:r>
            </a:p>
          </p:txBody>
        </p:sp>
      </p:grpSp>
      <p:sp>
        <p:nvSpPr>
          <p:cNvPr id="26632" name="34 Rectángulo"/>
          <p:cNvSpPr>
            <a:spLocks noChangeArrowheads="1"/>
          </p:cNvSpPr>
          <p:nvPr/>
        </p:nvSpPr>
        <p:spPr bwMode="auto">
          <a:xfrm>
            <a:off x="0" y="632460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i="1">
                <a:solidFill>
                  <a:srgbClr val="020202"/>
                </a:solidFill>
              </a:rPr>
              <a:t>Arturo Robles Pallares</a:t>
            </a:r>
          </a:p>
          <a:p>
            <a:endParaRPr lang="en-US" sz="1800" i="1">
              <a:solidFill>
                <a:srgbClr val="02020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7 Imagen" descr="Red de Multiplicación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AutoShape 6"/>
          <p:cNvSpPr>
            <a:spLocks noChangeAspect="1" noChangeArrowheads="1" noTextEdit="1"/>
          </p:cNvSpPr>
          <p:nvPr/>
        </p:nvSpPr>
        <p:spPr bwMode="auto">
          <a:xfrm>
            <a:off x="-1219200" y="914400"/>
            <a:ext cx="11890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_s48151"/>
          <p:cNvSpPr>
            <a:spLocks noChangeArrowheads="1"/>
          </p:cNvSpPr>
          <p:nvPr/>
        </p:nvSpPr>
        <p:spPr bwMode="auto">
          <a:xfrm>
            <a:off x="3044825" y="5341938"/>
            <a:ext cx="1439863" cy="1439862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 </a:t>
            </a:r>
          </a:p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dons de </a:t>
            </a:r>
          </a:p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outros</a:t>
            </a:r>
            <a:endParaRPr lang="pt-B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_s48149"/>
          <p:cNvSpPr>
            <a:spLocks noChangeArrowheads="1"/>
          </p:cNvSpPr>
          <p:nvPr/>
        </p:nvSpPr>
        <p:spPr bwMode="auto">
          <a:xfrm>
            <a:off x="4651375" y="5341938"/>
            <a:ext cx="1441450" cy="1439862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Responde</a:t>
            </a:r>
          </a:p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</a:t>
            </a:r>
          </a:p>
          <a:p>
            <a:pPr>
              <a:defRPr/>
            </a:pPr>
            <a:r>
              <a:rPr lang="pt-B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comunidade</a:t>
            </a:r>
            <a:endParaRPr lang="pt-B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_s48137"/>
          <p:cNvSpPr>
            <a:spLocks noChangeArrowheads="1"/>
          </p:cNvSpPr>
          <p:nvPr/>
        </p:nvSpPr>
        <p:spPr bwMode="auto">
          <a:xfrm>
            <a:off x="3856037" y="152399"/>
            <a:ext cx="1439863" cy="1439863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Motivado</a:t>
            </a:r>
            <a:endParaRPr lang="pt-B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_s48151"/>
          <p:cNvSpPr>
            <a:spLocks noChangeArrowheads="1"/>
          </p:cNvSpPr>
          <p:nvPr/>
        </p:nvSpPr>
        <p:spPr bwMode="auto">
          <a:xfrm>
            <a:off x="1520825" y="5113338"/>
            <a:ext cx="1439863" cy="1439862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Flexível</a:t>
            </a:r>
            <a:endParaRPr lang="pt-B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_s48149"/>
          <p:cNvSpPr>
            <a:spLocks noChangeArrowheads="1"/>
          </p:cNvSpPr>
          <p:nvPr/>
        </p:nvSpPr>
        <p:spPr bwMode="auto">
          <a:xfrm>
            <a:off x="6175375" y="5113338"/>
            <a:ext cx="1441450" cy="1439862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Dedicado</a:t>
            </a:r>
          </a:p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</a:t>
            </a:r>
          </a:p>
          <a:p>
            <a:pPr>
              <a:defRPr/>
            </a:pPr>
            <a:r>
              <a:rPr lang="pt-B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Crescimento</a:t>
            </a:r>
            <a:endParaRPr lang="pt-B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_s48151"/>
          <p:cNvSpPr>
            <a:spLocks noChangeArrowheads="1"/>
          </p:cNvSpPr>
          <p:nvPr/>
        </p:nvSpPr>
        <p:spPr bwMode="auto">
          <a:xfrm>
            <a:off x="2400300" y="457200"/>
            <a:ext cx="1439863" cy="1439863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Visionário</a:t>
            </a:r>
            <a:endParaRPr lang="pt-B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_s48149"/>
          <p:cNvSpPr>
            <a:spLocks noChangeArrowheads="1"/>
          </p:cNvSpPr>
          <p:nvPr/>
        </p:nvSpPr>
        <p:spPr bwMode="auto">
          <a:xfrm>
            <a:off x="5295900" y="457200"/>
            <a:ext cx="1439863" cy="1439863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Inclusivo</a:t>
            </a:r>
            <a:endParaRPr lang="pt-B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_s48151"/>
          <p:cNvSpPr>
            <a:spLocks noChangeArrowheads="1"/>
          </p:cNvSpPr>
          <p:nvPr/>
        </p:nvSpPr>
        <p:spPr bwMode="auto">
          <a:xfrm>
            <a:off x="949325" y="1066800"/>
            <a:ext cx="1439863" cy="1439863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Exercita a fé</a:t>
            </a:r>
            <a:endParaRPr lang="pt-B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_s48149"/>
          <p:cNvSpPr>
            <a:spLocks noChangeArrowheads="1"/>
          </p:cNvSpPr>
          <p:nvPr/>
        </p:nvSpPr>
        <p:spPr bwMode="auto">
          <a:xfrm>
            <a:off x="6746875" y="1066800"/>
            <a:ext cx="1441450" cy="1439863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Alcança não </a:t>
            </a:r>
          </a:p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crentes</a:t>
            </a:r>
            <a:endParaRPr lang="pt-B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_s48151"/>
          <p:cNvSpPr>
            <a:spLocks noChangeArrowheads="1"/>
          </p:cNvSpPr>
          <p:nvPr/>
        </p:nvSpPr>
        <p:spPr bwMode="auto">
          <a:xfrm>
            <a:off x="7543800" y="2362200"/>
            <a:ext cx="1439863" cy="1439863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Cônjuge </a:t>
            </a:r>
          </a:p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Coopera</a:t>
            </a:r>
          </a:p>
          <a:p>
            <a:pPr>
              <a:defRPr/>
            </a:pP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_s48149"/>
          <p:cNvSpPr>
            <a:spLocks noChangeArrowheads="1"/>
          </p:cNvSpPr>
          <p:nvPr/>
        </p:nvSpPr>
        <p:spPr bwMode="auto">
          <a:xfrm>
            <a:off x="152400" y="2370138"/>
            <a:ext cx="1439863" cy="1439862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adapta</a:t>
            </a:r>
            <a:endParaRPr lang="pt-B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_s48151"/>
          <p:cNvSpPr>
            <a:spLocks noChangeArrowheads="1"/>
          </p:cNvSpPr>
          <p:nvPr/>
        </p:nvSpPr>
        <p:spPr bwMode="auto">
          <a:xfrm>
            <a:off x="682625" y="3810000"/>
            <a:ext cx="1439863" cy="1439863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a</a:t>
            </a:r>
          </a:p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igreja</a:t>
            </a:r>
            <a:endParaRPr lang="pt-B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_s48149"/>
          <p:cNvSpPr>
            <a:spLocks noChangeArrowheads="1"/>
          </p:cNvSpPr>
          <p:nvPr/>
        </p:nvSpPr>
        <p:spPr bwMode="auto">
          <a:xfrm>
            <a:off x="7013575" y="3810000"/>
            <a:ext cx="1441450" cy="1439863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relaciona</a:t>
            </a:r>
            <a:endParaRPr lang="pt-B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_s48137"/>
          <p:cNvSpPr>
            <a:spLocks noChangeArrowheads="1"/>
          </p:cNvSpPr>
          <p:nvPr/>
        </p:nvSpPr>
        <p:spPr bwMode="auto">
          <a:xfrm>
            <a:off x="3333750" y="2857500"/>
            <a:ext cx="2476500" cy="1143000"/>
          </a:xfrm>
          <a:prstGeom prst="ellipse">
            <a:avLst/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</a:t>
            </a:r>
          </a:p>
          <a:p>
            <a:pPr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plantador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0" grpId="0" animBg="1"/>
      <p:bldP spid="6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73755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Auto qualificação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9812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Cada pessoa pode avaliar a si mesma</a:t>
            </a:r>
            <a:r>
              <a:rPr lang="en-US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Serve como ponto de partida para conversar com algum ser querido, líder ou mentor, com objetivo a plantação de igrejas</a:t>
            </a:r>
            <a:r>
              <a:rPr lang="en-US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7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73755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Duas verdades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4800" y="1219200"/>
            <a:ext cx="8686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 experiências de muitos plantadores, tanto dos que tiveram êxito como dos que fracassara, nos permitem definir melhor no presente algumas das características que Deus usa para plantar igrejas saudáveis</a:t>
            </a:r>
            <a:r>
              <a:rPr lang="en-US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endParaRPr lang="en-US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Paulo disse: “De modo que nem o que planta nem o que rega é alguma coisa, mas unicamente Deus, que efetua o crescimento” (I Co. 3:7). A igreja só será plantada se colaboramos com Deus. Ele edificará sua igreja</a:t>
            </a:r>
            <a:r>
              <a:rPr lang="en-US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. </a:t>
            </a: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19 Imagen" descr="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AutoShape 6"/>
          <p:cNvSpPr>
            <a:spLocks noChangeAspect="1" noChangeArrowheads="1" noTextEdit="1"/>
          </p:cNvSpPr>
          <p:nvPr/>
        </p:nvSpPr>
        <p:spPr bwMode="auto">
          <a:xfrm>
            <a:off x="-1219200" y="914400"/>
            <a:ext cx="11890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104900" y="2028825"/>
            <a:ext cx="69342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INTERVALO                </a:t>
            </a:r>
            <a:r>
              <a:rPr lang="es-MX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BOM </a:t>
            </a:r>
            <a:r>
              <a:rPr lang="pt-BR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Proveito</a:t>
            </a:r>
            <a:r>
              <a:rPr lang="es-MX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!</a:t>
            </a:r>
            <a:endParaRPr lang="es-ES_tradnl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8 Imagen" descr="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1208" name="AutoShape 8"/>
          <p:cNvSpPr>
            <a:spLocks noChangeArrowheads="1"/>
          </p:cNvSpPr>
          <p:nvPr/>
        </p:nvSpPr>
        <p:spPr bwMode="gray">
          <a:xfrm rot="486638">
            <a:off x="454025" y="1198563"/>
            <a:ext cx="7391400" cy="3886200"/>
          </a:xfrm>
          <a:prstGeom prst="flowChartAlternateProcess">
            <a:avLst/>
          </a:prstGeom>
          <a:solidFill>
            <a:schemeClr val="bg1"/>
          </a:solidFill>
          <a:ln w="25400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354000" prstMaterial="legacyPlastic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reeform 24"/>
          <p:cNvSpPr>
            <a:spLocks/>
          </p:cNvSpPr>
          <p:nvPr/>
        </p:nvSpPr>
        <p:spPr bwMode="gray">
          <a:xfrm rot="479213">
            <a:off x="1424827" y="1626624"/>
            <a:ext cx="2041505" cy="3171208"/>
          </a:xfrm>
          <a:custGeom>
            <a:avLst/>
            <a:gdLst>
              <a:gd name="connsiteX0" fmla="*/ 118 w 610"/>
              <a:gd name="connsiteY0" fmla="*/ 157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18 w 610"/>
              <a:gd name="connsiteY5" fmla="*/ 157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34 w 610"/>
              <a:gd name="connsiteY3" fmla="*/ 286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817"/>
              <a:gd name="connsiteY0" fmla="*/ 190 h 936"/>
              <a:gd name="connsiteX1" fmla="*/ 72 w 817"/>
              <a:gd name="connsiteY1" fmla="*/ 340 h 936"/>
              <a:gd name="connsiteX2" fmla="*/ 0 w 817"/>
              <a:gd name="connsiteY2" fmla="*/ 927 h 936"/>
              <a:gd name="connsiteX3" fmla="*/ 206 w 817"/>
              <a:gd name="connsiteY3" fmla="*/ 351 h 936"/>
              <a:gd name="connsiteX4" fmla="*/ 810 w 817"/>
              <a:gd name="connsiteY4" fmla="*/ 0 h 936"/>
              <a:gd name="connsiteX5" fmla="*/ 196 w 817"/>
              <a:gd name="connsiteY5" fmla="*/ 190 h 936"/>
              <a:gd name="connsiteX0" fmla="*/ 196 w 534"/>
              <a:gd name="connsiteY0" fmla="*/ 83 h 829"/>
              <a:gd name="connsiteX1" fmla="*/ 72 w 534"/>
              <a:gd name="connsiteY1" fmla="*/ 233 h 829"/>
              <a:gd name="connsiteX2" fmla="*/ 0 w 534"/>
              <a:gd name="connsiteY2" fmla="*/ 820 h 829"/>
              <a:gd name="connsiteX3" fmla="*/ 206 w 534"/>
              <a:gd name="connsiteY3" fmla="*/ 244 h 829"/>
              <a:gd name="connsiteX4" fmla="*/ 527 w 534"/>
              <a:gd name="connsiteY4" fmla="*/ 0 h 829"/>
              <a:gd name="connsiteX5" fmla="*/ 196 w 534"/>
              <a:gd name="connsiteY5" fmla="*/ 83 h 829"/>
              <a:gd name="connsiteX0" fmla="*/ 196 w 544"/>
              <a:gd name="connsiteY0" fmla="*/ 120 h 866"/>
              <a:gd name="connsiteX1" fmla="*/ 72 w 544"/>
              <a:gd name="connsiteY1" fmla="*/ 270 h 866"/>
              <a:gd name="connsiteX2" fmla="*/ 0 w 544"/>
              <a:gd name="connsiteY2" fmla="*/ 857 h 866"/>
              <a:gd name="connsiteX3" fmla="*/ 206 w 544"/>
              <a:gd name="connsiteY3" fmla="*/ 281 h 866"/>
              <a:gd name="connsiteX4" fmla="*/ 537 w 544"/>
              <a:gd name="connsiteY4" fmla="*/ 0 h 866"/>
              <a:gd name="connsiteX5" fmla="*/ 196 w 544"/>
              <a:gd name="connsiteY5" fmla="*/ 120 h 866"/>
              <a:gd name="connsiteX0" fmla="*/ 196 w 525"/>
              <a:gd name="connsiteY0" fmla="*/ 112 h 858"/>
              <a:gd name="connsiteX1" fmla="*/ 72 w 525"/>
              <a:gd name="connsiteY1" fmla="*/ 262 h 858"/>
              <a:gd name="connsiteX2" fmla="*/ 0 w 525"/>
              <a:gd name="connsiteY2" fmla="*/ 849 h 858"/>
              <a:gd name="connsiteX3" fmla="*/ 206 w 525"/>
              <a:gd name="connsiteY3" fmla="*/ 273 h 858"/>
              <a:gd name="connsiteX4" fmla="*/ 518 w 525"/>
              <a:gd name="connsiteY4" fmla="*/ 0 h 858"/>
              <a:gd name="connsiteX5" fmla="*/ 196 w 525"/>
              <a:gd name="connsiteY5" fmla="*/ 112 h 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" h="858">
                <a:moveTo>
                  <a:pt x="196" y="112"/>
                </a:moveTo>
                <a:cubicBezTo>
                  <a:pt x="127" y="142"/>
                  <a:pt x="72" y="197"/>
                  <a:pt x="72" y="262"/>
                </a:cubicBezTo>
                <a:cubicBezTo>
                  <a:pt x="48" y="458"/>
                  <a:pt x="24" y="653"/>
                  <a:pt x="0" y="849"/>
                </a:cubicBezTo>
                <a:cubicBezTo>
                  <a:pt x="27" y="858"/>
                  <a:pt x="120" y="414"/>
                  <a:pt x="206" y="273"/>
                </a:cubicBezTo>
                <a:cubicBezTo>
                  <a:pt x="292" y="132"/>
                  <a:pt x="525" y="29"/>
                  <a:pt x="518" y="0"/>
                </a:cubicBezTo>
                <a:lnTo>
                  <a:pt x="196" y="112"/>
                </a:lnTo>
                <a:close/>
              </a:path>
            </a:pathLst>
          </a:custGeom>
          <a:gradFill flip="none" rotWithShape="1">
            <a:gsLst>
              <a:gs pos="13000">
                <a:schemeClr val="bg1">
                  <a:alpha val="61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1209" name="Text Box 9"/>
          <p:cNvSpPr txBox="1">
            <a:spLocks noChangeArrowheads="1"/>
          </p:cNvSpPr>
          <p:nvPr/>
        </p:nvSpPr>
        <p:spPr bwMode="auto">
          <a:xfrm>
            <a:off x="1219200" y="1974850"/>
            <a:ext cx="7099300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pt-BR" sz="54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Sessão</a:t>
            </a:r>
            <a:r>
              <a:rPr lang="es-MX" sz="54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s-MX" sz="5400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3</a:t>
            </a:r>
          </a:p>
          <a:p>
            <a:pPr>
              <a:spcBef>
                <a:spcPts val="0"/>
              </a:spcBef>
              <a:defRPr/>
            </a:pPr>
            <a:r>
              <a:rPr lang="pt-BR" sz="54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Como se vê a igreja que vamos  Plantar</a:t>
            </a:r>
            <a:r>
              <a:rPr lang="es-ES_tradnl" sz="54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?</a:t>
            </a:r>
            <a:endParaRPr lang="en-US" sz="5400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es-MX" sz="5000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73755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Objetivo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4800" y="1524000"/>
            <a:ext cx="8610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Descrever algumas das características essenciais da igreja saudável que se deseja estabelecer, com uma ênfase na liderança necessária para isso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Primeiro se apresentam as quatro áreas vitais da igreja saudável e logo as cinco funções vitais da mesma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Começar com o fim em mente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Text Box 1034"/>
          <p:cNvSpPr txBox="1">
            <a:spLocks noChangeArrowheads="1"/>
          </p:cNvSpPr>
          <p:nvPr/>
        </p:nvSpPr>
        <p:spPr bwMode="auto">
          <a:xfrm>
            <a:off x="762000" y="1433945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que apontamos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</a:pPr>
            <a:r>
              <a:rPr lang="en-US" sz="3200" i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       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</a:pPr>
            <a:r>
              <a:rPr lang="pt-BR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Para que estamos trabalhando?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</a:pP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Como se vê a igreja que queremos plantar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</a:pP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Quais são os ingredientes vitais de uma igreja crescente e saudável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8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6" name="Picture 4" descr="sembremosIglesiascoverl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47568" y="1475534"/>
            <a:ext cx="3138632" cy="43918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14313" y="68263"/>
            <a:ext cx="7620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Síntese do Livro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grpSp>
        <p:nvGrpSpPr>
          <p:cNvPr id="2" name="23 Grupo"/>
          <p:cNvGrpSpPr>
            <a:grpSpLocks/>
          </p:cNvGrpSpPr>
          <p:nvPr/>
        </p:nvGrpSpPr>
        <p:grpSpPr bwMode="auto">
          <a:xfrm>
            <a:off x="4800600" y="1143000"/>
            <a:ext cx="3352800" cy="5105400"/>
            <a:chOff x="4800600" y="1143000"/>
            <a:chExt cx="3352800" cy="5105400"/>
          </a:xfrm>
        </p:grpSpPr>
        <p:sp>
          <p:nvSpPr>
            <p:cNvPr id="16" name="AutoShape 8"/>
            <p:cNvSpPr>
              <a:spLocks noChangeArrowheads="1"/>
            </p:cNvSpPr>
            <p:nvPr/>
          </p:nvSpPr>
          <p:spPr bwMode="gray">
            <a:xfrm>
              <a:off x="4800600" y="1143000"/>
              <a:ext cx="3352800" cy="5105400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gray">
            <a:xfrm>
              <a:off x="4953000" y="1332833"/>
              <a:ext cx="2225299" cy="2248567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3" name="Text Box 10"/>
          <p:cNvSpPr txBox="1">
            <a:spLocks noChangeArrowheads="1"/>
          </p:cNvSpPr>
          <p:nvPr/>
        </p:nvSpPr>
        <p:spPr bwMode="gray">
          <a:xfrm>
            <a:off x="4953000" y="1433513"/>
            <a:ext cx="3124200" cy="4586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22 autores</a:t>
            </a:r>
          </a:p>
          <a:p>
            <a:pPr algn="l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11 países</a:t>
            </a:r>
          </a:p>
          <a:p>
            <a:pPr algn="l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Teoria e Prática</a:t>
            </a:r>
          </a:p>
          <a:p>
            <a:pPr algn="l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Modelos</a:t>
            </a:r>
          </a:p>
          <a:p>
            <a:pPr algn="l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Entrevistas</a:t>
            </a:r>
          </a:p>
          <a:p>
            <a:pPr algn="l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Ensaios</a:t>
            </a:r>
          </a:p>
          <a:p>
            <a:pPr algn="l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Gráficos</a:t>
            </a:r>
          </a:p>
          <a:p>
            <a:pPr algn="l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Guia de Estudo</a:t>
            </a:r>
          </a:p>
          <a:p>
            <a:pPr algn="l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Bibliografias</a:t>
            </a:r>
            <a:endParaRPr lang="pt-B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Quatro Elementos Vitais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531" name="Freeform 3"/>
          <p:cNvSpPr>
            <a:spLocks noEditPoints="1"/>
          </p:cNvSpPr>
          <p:nvPr/>
        </p:nvSpPr>
        <p:spPr bwMode="gray">
          <a:xfrm>
            <a:off x="533400" y="1981200"/>
            <a:ext cx="7086600" cy="40386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sz="18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791200" y="3048000"/>
            <a:ext cx="2971800" cy="1323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pt-BR" sz="4000" b="0" dirty="0" smtClean="0">
                <a:solidFill>
                  <a:srgbClr val="063780"/>
                </a:solidFill>
                <a:latin typeface="Arial Black" pitchFamily="34" charset="0"/>
              </a:rPr>
              <a:t>igreja</a:t>
            </a:r>
          </a:p>
          <a:p>
            <a:pPr algn="r">
              <a:defRPr/>
            </a:pPr>
            <a:r>
              <a:rPr lang="pt-BR" sz="4000" b="0" dirty="0" smtClean="0">
                <a:solidFill>
                  <a:srgbClr val="063780"/>
                </a:solidFill>
                <a:latin typeface="Arial Black" pitchFamily="34" charset="0"/>
              </a:rPr>
              <a:t>Saudável</a:t>
            </a:r>
            <a:endParaRPr lang="pt-BR" sz="4000" b="0" dirty="0">
              <a:solidFill>
                <a:srgbClr val="063780"/>
              </a:solidFill>
              <a:latin typeface="Arial Black" pitchFamily="34" charset="0"/>
            </a:endParaRPr>
          </a:p>
        </p:txBody>
      </p:sp>
      <p:grpSp>
        <p:nvGrpSpPr>
          <p:cNvPr id="2" name="45 Grupo"/>
          <p:cNvGrpSpPr>
            <a:grpSpLocks/>
          </p:cNvGrpSpPr>
          <p:nvPr/>
        </p:nvGrpSpPr>
        <p:grpSpPr bwMode="auto">
          <a:xfrm>
            <a:off x="3733800" y="3657600"/>
            <a:ext cx="2155825" cy="2384425"/>
            <a:chOff x="3733800" y="3657599"/>
            <a:chExt cx="2155371" cy="2384153"/>
          </a:xfrm>
        </p:grpSpPr>
        <p:grpSp>
          <p:nvGrpSpPr>
            <p:cNvPr id="34853" name="36 Grupo"/>
            <p:cNvGrpSpPr>
              <a:grpSpLocks/>
            </p:cNvGrpSpPr>
            <p:nvPr/>
          </p:nvGrpSpPr>
          <p:grpSpPr bwMode="auto">
            <a:xfrm>
              <a:off x="3733800" y="3657599"/>
              <a:ext cx="2155371" cy="2384153"/>
              <a:chOff x="2781300" y="3708400"/>
              <a:chExt cx="1704975" cy="1885950"/>
            </a:xfrm>
          </p:grpSpPr>
          <p:sp>
            <p:nvSpPr>
              <p:cNvPr id="22533" name="Oval 5"/>
              <p:cNvSpPr>
                <a:spLocks noChangeArrowheads="1"/>
              </p:cNvSpPr>
              <p:nvPr/>
            </p:nvSpPr>
            <p:spPr bwMode="gray">
              <a:xfrm rot="20876594">
                <a:off x="2849097" y="4927613"/>
                <a:ext cx="1438808" cy="666737"/>
              </a:xfrm>
              <a:prstGeom prst="ellipse">
                <a:avLst/>
              </a:prstGeom>
              <a:solidFill>
                <a:srgbClr val="0F2145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34856" name="35 Grupo"/>
              <p:cNvGrpSpPr>
                <a:grpSpLocks/>
              </p:cNvGrpSpPr>
              <p:nvPr/>
            </p:nvGrpSpPr>
            <p:grpSpPr bwMode="auto">
              <a:xfrm>
                <a:off x="2781300" y="3708400"/>
                <a:ext cx="1704975" cy="1706563"/>
                <a:chOff x="2781300" y="3708400"/>
                <a:chExt cx="1704975" cy="1706563"/>
              </a:xfrm>
            </p:grpSpPr>
            <p:sp>
              <p:nvSpPr>
                <p:cNvPr id="22534" name="Oval 6"/>
                <p:cNvSpPr>
                  <a:spLocks noChangeArrowheads="1"/>
                </p:cNvSpPr>
                <p:nvPr/>
              </p:nvSpPr>
              <p:spPr bwMode="gray">
                <a:xfrm>
                  <a:off x="2781300" y="3708400"/>
                  <a:ext cx="1704975" cy="170639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pSp>
              <p:nvGrpSpPr>
                <p:cNvPr id="34858" name="34 Grupo"/>
                <p:cNvGrpSpPr>
                  <a:grpSpLocks/>
                </p:cNvGrpSpPr>
                <p:nvPr/>
              </p:nvGrpSpPr>
              <p:grpSpPr bwMode="auto">
                <a:xfrm>
                  <a:off x="2819400" y="3733800"/>
                  <a:ext cx="1665288" cy="1663700"/>
                  <a:chOff x="2819400" y="3733800"/>
                  <a:chExt cx="1665288" cy="1663700"/>
                </a:xfrm>
              </p:grpSpPr>
              <p:sp>
                <p:nvSpPr>
                  <p:cNvPr id="22535" name="Oval 7"/>
                  <p:cNvSpPr>
                    <a:spLocks noChangeArrowheads="1"/>
                  </p:cNvSpPr>
                  <p:nvPr/>
                </p:nvSpPr>
                <p:spPr bwMode="gray">
                  <a:xfrm>
                    <a:off x="2818965" y="3733513"/>
                    <a:ext cx="1666055" cy="16637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2536" name="Oval 8"/>
                  <p:cNvSpPr>
                    <a:spLocks noChangeArrowheads="1"/>
                  </p:cNvSpPr>
                  <p:nvPr/>
                </p:nvSpPr>
                <p:spPr bwMode="gray">
                  <a:xfrm>
                    <a:off x="2818965" y="3733513"/>
                    <a:ext cx="1584447" cy="15557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2537" name="Oval 9"/>
                  <p:cNvSpPr>
                    <a:spLocks noChangeArrowheads="1"/>
                  </p:cNvSpPr>
                  <p:nvPr/>
                </p:nvSpPr>
                <p:spPr bwMode="gray">
                  <a:xfrm>
                    <a:off x="2895551" y="3885444"/>
                    <a:ext cx="1409931" cy="126316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</p:grpSp>
        </p:grpSp>
        <p:sp>
          <p:nvSpPr>
            <p:cNvPr id="34854" name="Text Box 10"/>
            <p:cNvSpPr txBox="1">
              <a:spLocks noChangeArrowheads="1"/>
            </p:cNvSpPr>
            <p:nvPr/>
          </p:nvSpPr>
          <p:spPr bwMode="gray">
            <a:xfrm>
              <a:off x="3899217" y="4495800"/>
              <a:ext cx="1824537" cy="523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800" dirty="0" smtClean="0">
                  <a:solidFill>
                    <a:srgbClr val="000000"/>
                  </a:solidFill>
                </a:rPr>
                <a:t>Recursos</a:t>
              </a:r>
              <a:endParaRPr lang="pt-BR" sz="2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58 Grupo"/>
          <p:cNvGrpSpPr>
            <a:grpSpLocks/>
          </p:cNvGrpSpPr>
          <p:nvPr/>
        </p:nvGrpSpPr>
        <p:grpSpPr bwMode="auto">
          <a:xfrm>
            <a:off x="438150" y="1752600"/>
            <a:ext cx="1654175" cy="1828800"/>
            <a:chOff x="4267200" y="1447800"/>
            <a:chExt cx="1771564" cy="1959606"/>
          </a:xfrm>
        </p:grpSpPr>
        <p:grpSp>
          <p:nvGrpSpPr>
            <p:cNvPr id="34844" name="49 Grupo"/>
            <p:cNvGrpSpPr>
              <a:grpSpLocks/>
            </p:cNvGrpSpPr>
            <p:nvPr/>
          </p:nvGrpSpPr>
          <p:grpSpPr bwMode="auto">
            <a:xfrm>
              <a:off x="4267200" y="1447800"/>
              <a:ext cx="1771564" cy="1959606"/>
              <a:chOff x="2781300" y="3708400"/>
              <a:chExt cx="1704975" cy="1885950"/>
            </a:xfrm>
          </p:grpSpPr>
          <p:sp>
            <p:nvSpPr>
              <p:cNvPr id="52" name="Oval 5"/>
              <p:cNvSpPr>
                <a:spLocks noChangeArrowheads="1"/>
              </p:cNvSpPr>
              <p:nvPr/>
            </p:nvSpPr>
            <p:spPr bwMode="gray">
              <a:xfrm rot="20876594">
                <a:off x="2850023" y="4928047"/>
                <a:ext cx="1438266" cy="666303"/>
              </a:xfrm>
              <a:prstGeom prst="ellipse">
                <a:avLst/>
              </a:prstGeom>
              <a:solidFill>
                <a:srgbClr val="0F2145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34847" name="52 Grupo"/>
              <p:cNvGrpSpPr>
                <a:grpSpLocks/>
              </p:cNvGrpSpPr>
              <p:nvPr/>
            </p:nvGrpSpPr>
            <p:grpSpPr bwMode="auto">
              <a:xfrm>
                <a:off x="2781300" y="3708400"/>
                <a:ext cx="1704975" cy="1706563"/>
                <a:chOff x="2781300" y="3708400"/>
                <a:chExt cx="1704975" cy="1706563"/>
              </a:xfrm>
            </p:grpSpPr>
            <p:sp>
              <p:nvSpPr>
                <p:cNvPr id="54" name="Oval 6"/>
                <p:cNvSpPr>
                  <a:spLocks noChangeArrowheads="1"/>
                </p:cNvSpPr>
                <p:nvPr/>
              </p:nvSpPr>
              <p:spPr bwMode="gray">
                <a:xfrm>
                  <a:off x="2781300" y="3708400"/>
                  <a:ext cx="1704975" cy="17058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pSp>
              <p:nvGrpSpPr>
                <p:cNvPr id="34849" name="54 Grupo"/>
                <p:cNvGrpSpPr>
                  <a:grpSpLocks/>
                </p:cNvGrpSpPr>
                <p:nvPr/>
              </p:nvGrpSpPr>
              <p:grpSpPr bwMode="auto">
                <a:xfrm>
                  <a:off x="2819400" y="3733800"/>
                  <a:ext cx="1665288" cy="1663700"/>
                  <a:chOff x="2819400" y="3733800"/>
                  <a:chExt cx="1665288" cy="1663700"/>
                </a:xfrm>
              </p:grpSpPr>
              <p:sp>
                <p:nvSpPr>
                  <p:cNvPr id="56" name="Oval 7"/>
                  <p:cNvSpPr>
                    <a:spLocks noChangeArrowheads="1"/>
                  </p:cNvSpPr>
                  <p:nvPr/>
                </p:nvSpPr>
                <p:spPr bwMode="gray">
                  <a:xfrm>
                    <a:off x="2818934" y="3734594"/>
                    <a:ext cx="1665705" cy="16534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57" name="Oval 8"/>
                  <p:cNvSpPr>
                    <a:spLocks noChangeArrowheads="1"/>
                  </p:cNvSpPr>
                  <p:nvPr/>
                </p:nvSpPr>
                <p:spPr bwMode="gray">
                  <a:xfrm>
                    <a:off x="2818934" y="3734594"/>
                    <a:ext cx="1585529" cy="154543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58" name="Oval 9"/>
                  <p:cNvSpPr>
                    <a:spLocks noChangeArrowheads="1"/>
                  </p:cNvSpPr>
                  <p:nvPr/>
                </p:nvSpPr>
                <p:spPr bwMode="gray">
                  <a:xfrm>
                    <a:off x="2895837" y="3886846"/>
                    <a:ext cx="1408814" cy="125238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</p:grpSp>
        </p:grpSp>
        <p:sp>
          <p:nvSpPr>
            <p:cNvPr id="34845" name="Text Box 30"/>
            <p:cNvSpPr txBox="1">
              <a:spLocks noChangeArrowheads="1"/>
            </p:cNvSpPr>
            <p:nvPr/>
          </p:nvSpPr>
          <p:spPr bwMode="auto">
            <a:xfrm>
              <a:off x="4495800" y="2133600"/>
              <a:ext cx="1365169" cy="395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800" dirty="0" smtClean="0">
                  <a:solidFill>
                    <a:srgbClr val="000000"/>
                  </a:solidFill>
                </a:rPr>
                <a:t>Liderança</a:t>
              </a:r>
              <a:endParaRPr lang="pt-BR" sz="18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46 Grupo"/>
          <p:cNvGrpSpPr>
            <a:grpSpLocks/>
          </p:cNvGrpSpPr>
          <p:nvPr/>
        </p:nvGrpSpPr>
        <p:grpSpPr bwMode="auto">
          <a:xfrm>
            <a:off x="1527175" y="3222625"/>
            <a:ext cx="1978025" cy="2187575"/>
            <a:chOff x="957944" y="3309257"/>
            <a:chExt cx="1978230" cy="2188209"/>
          </a:xfrm>
        </p:grpSpPr>
        <p:grpSp>
          <p:nvGrpSpPr>
            <p:cNvPr id="34835" name="37 Grupo"/>
            <p:cNvGrpSpPr>
              <a:grpSpLocks/>
            </p:cNvGrpSpPr>
            <p:nvPr/>
          </p:nvGrpSpPr>
          <p:grpSpPr bwMode="auto">
            <a:xfrm>
              <a:off x="957944" y="3309257"/>
              <a:ext cx="1978230" cy="2188209"/>
              <a:chOff x="2781300" y="3708400"/>
              <a:chExt cx="1704975" cy="1885950"/>
            </a:xfrm>
          </p:grpSpPr>
          <p:sp>
            <p:nvSpPr>
              <p:cNvPr id="39" name="Oval 5"/>
              <p:cNvSpPr>
                <a:spLocks noChangeArrowheads="1"/>
              </p:cNvSpPr>
              <p:nvPr/>
            </p:nvSpPr>
            <p:spPr bwMode="gray">
              <a:xfrm rot="20876594">
                <a:off x="2849718" y="4927835"/>
                <a:ext cx="1438145" cy="666515"/>
              </a:xfrm>
              <a:prstGeom prst="ellipse">
                <a:avLst/>
              </a:prstGeom>
              <a:solidFill>
                <a:srgbClr val="0F2145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34838" name="39 Grupo"/>
              <p:cNvGrpSpPr>
                <a:grpSpLocks/>
              </p:cNvGrpSpPr>
              <p:nvPr/>
            </p:nvGrpSpPr>
            <p:grpSpPr bwMode="auto">
              <a:xfrm>
                <a:off x="2781300" y="3708400"/>
                <a:ext cx="1704975" cy="1706563"/>
                <a:chOff x="2781300" y="3708400"/>
                <a:chExt cx="1704975" cy="1706563"/>
              </a:xfrm>
            </p:grpSpPr>
            <p:sp>
              <p:nvSpPr>
                <p:cNvPr id="41" name="Oval 6"/>
                <p:cNvSpPr>
                  <a:spLocks noChangeArrowheads="1"/>
                </p:cNvSpPr>
                <p:nvPr/>
              </p:nvSpPr>
              <p:spPr bwMode="gray">
                <a:xfrm>
                  <a:off x="2781300" y="3708400"/>
                  <a:ext cx="1704975" cy="17066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pSp>
              <p:nvGrpSpPr>
                <p:cNvPr id="34840" name="41 Grupo"/>
                <p:cNvGrpSpPr>
                  <a:grpSpLocks/>
                </p:cNvGrpSpPr>
                <p:nvPr/>
              </p:nvGrpSpPr>
              <p:grpSpPr bwMode="auto">
                <a:xfrm>
                  <a:off x="2819400" y="3733800"/>
                  <a:ext cx="1665288" cy="1663700"/>
                  <a:chOff x="2819400" y="3733800"/>
                  <a:chExt cx="1665288" cy="1663700"/>
                </a:xfrm>
              </p:grpSpPr>
              <p:sp>
                <p:nvSpPr>
                  <p:cNvPr id="43" name="Oval 7"/>
                  <p:cNvSpPr>
                    <a:spLocks noChangeArrowheads="1"/>
                  </p:cNvSpPr>
                  <p:nvPr/>
                </p:nvSpPr>
                <p:spPr bwMode="gray">
                  <a:xfrm>
                    <a:off x="2819614" y="3734404"/>
                    <a:ext cx="1665293" cy="166286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4" name="Oval 8"/>
                  <p:cNvSpPr>
                    <a:spLocks noChangeArrowheads="1"/>
                  </p:cNvSpPr>
                  <p:nvPr/>
                </p:nvSpPr>
                <p:spPr bwMode="gray">
                  <a:xfrm>
                    <a:off x="2819614" y="3734404"/>
                    <a:ext cx="1584560" cy="15547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5" name="Oval 9"/>
                  <p:cNvSpPr>
                    <a:spLocks noChangeArrowheads="1"/>
                  </p:cNvSpPr>
                  <p:nvPr/>
                </p:nvSpPr>
                <p:spPr bwMode="gray">
                  <a:xfrm>
                    <a:off x="2896242" y="3886320"/>
                    <a:ext cx="1409410" cy="12618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</p:grpSp>
        </p:grpSp>
        <p:sp>
          <p:nvSpPr>
            <p:cNvPr id="34836" name="Text Box 30"/>
            <p:cNvSpPr txBox="1">
              <a:spLocks noChangeArrowheads="1"/>
            </p:cNvSpPr>
            <p:nvPr/>
          </p:nvSpPr>
          <p:spPr bwMode="auto">
            <a:xfrm>
              <a:off x="1042184" y="3992199"/>
              <a:ext cx="1826330" cy="8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400" dirty="0" smtClean="0">
                  <a:solidFill>
                    <a:srgbClr val="000000"/>
                  </a:solidFill>
                </a:rPr>
                <a:t>Corpo</a:t>
              </a:r>
            </a:p>
            <a:p>
              <a:r>
                <a:rPr lang="pt-BR" sz="2400" dirty="0" smtClean="0">
                  <a:solidFill>
                    <a:srgbClr val="000000"/>
                  </a:solidFill>
                </a:rPr>
                <a:t>Ministrante</a:t>
              </a:r>
              <a:endParaRPr lang="pt-BR" sz="2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4" name="69 Grupo"/>
          <p:cNvGrpSpPr>
            <a:grpSpLocks/>
          </p:cNvGrpSpPr>
          <p:nvPr/>
        </p:nvGrpSpPr>
        <p:grpSpPr bwMode="auto">
          <a:xfrm>
            <a:off x="2362200" y="965200"/>
            <a:ext cx="1262063" cy="1397000"/>
            <a:chOff x="5257800" y="1270224"/>
            <a:chExt cx="1262743" cy="1396776"/>
          </a:xfrm>
        </p:grpSpPr>
        <p:grpSp>
          <p:nvGrpSpPr>
            <p:cNvPr id="34826" name="60 Grupo"/>
            <p:cNvGrpSpPr>
              <a:grpSpLocks/>
            </p:cNvGrpSpPr>
            <p:nvPr/>
          </p:nvGrpSpPr>
          <p:grpSpPr bwMode="auto">
            <a:xfrm>
              <a:off x="5257800" y="1270224"/>
              <a:ext cx="1262743" cy="1396776"/>
              <a:chOff x="2781300" y="3708400"/>
              <a:chExt cx="1704975" cy="1885950"/>
            </a:xfrm>
          </p:grpSpPr>
          <p:sp>
            <p:nvSpPr>
              <p:cNvPr id="63" name="Oval 5"/>
              <p:cNvSpPr>
                <a:spLocks noChangeArrowheads="1"/>
              </p:cNvSpPr>
              <p:nvPr/>
            </p:nvSpPr>
            <p:spPr bwMode="gray">
              <a:xfrm rot="20876594">
                <a:off x="2849928" y="4927839"/>
                <a:ext cx="1436897" cy="666511"/>
              </a:xfrm>
              <a:prstGeom prst="ellipse">
                <a:avLst/>
              </a:prstGeom>
              <a:solidFill>
                <a:srgbClr val="0F2145"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34829" name="63 Grupo"/>
              <p:cNvGrpSpPr>
                <a:grpSpLocks/>
              </p:cNvGrpSpPr>
              <p:nvPr/>
            </p:nvGrpSpPr>
            <p:grpSpPr bwMode="auto">
              <a:xfrm>
                <a:off x="2781300" y="3708400"/>
                <a:ext cx="1704975" cy="1706563"/>
                <a:chOff x="2781300" y="3708400"/>
                <a:chExt cx="1704975" cy="1706563"/>
              </a:xfrm>
            </p:grpSpPr>
            <p:sp>
              <p:nvSpPr>
                <p:cNvPr id="65" name="Oval 6"/>
                <p:cNvSpPr>
                  <a:spLocks noChangeArrowheads="1"/>
                </p:cNvSpPr>
                <p:nvPr/>
              </p:nvSpPr>
              <p:spPr bwMode="gray">
                <a:xfrm>
                  <a:off x="2781300" y="3708400"/>
                  <a:ext cx="1704975" cy="17059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pSp>
              <p:nvGrpSpPr>
                <p:cNvPr id="34831" name="65 Grupo"/>
                <p:cNvGrpSpPr>
                  <a:grpSpLocks/>
                </p:cNvGrpSpPr>
                <p:nvPr/>
              </p:nvGrpSpPr>
              <p:grpSpPr bwMode="auto">
                <a:xfrm>
                  <a:off x="2819400" y="3733800"/>
                  <a:ext cx="1665288" cy="1663700"/>
                  <a:chOff x="2819400" y="3733800"/>
                  <a:chExt cx="1665288" cy="1663700"/>
                </a:xfrm>
              </p:grpSpPr>
              <p:sp>
                <p:nvSpPr>
                  <p:cNvPr id="67" name="Oval 7"/>
                  <p:cNvSpPr>
                    <a:spLocks noChangeArrowheads="1"/>
                  </p:cNvSpPr>
                  <p:nvPr/>
                </p:nvSpPr>
                <p:spPr bwMode="gray">
                  <a:xfrm>
                    <a:off x="2819903" y="3734117"/>
                    <a:ext cx="1664226" cy="166306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68" name="Oval 8"/>
                  <p:cNvSpPr>
                    <a:spLocks noChangeArrowheads="1"/>
                  </p:cNvSpPr>
                  <p:nvPr/>
                </p:nvSpPr>
                <p:spPr bwMode="gray">
                  <a:xfrm>
                    <a:off x="2819903" y="3734117"/>
                    <a:ext cx="1582731" cy="155590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69" name="Oval 9"/>
                  <p:cNvSpPr>
                    <a:spLocks noChangeArrowheads="1"/>
                  </p:cNvSpPr>
                  <p:nvPr/>
                </p:nvSpPr>
                <p:spPr bwMode="gray">
                  <a:xfrm>
                    <a:off x="2897109" y="3886280"/>
                    <a:ext cx="1406872" cy="126229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</p:grpSp>
        </p:grpSp>
        <p:sp>
          <p:nvSpPr>
            <p:cNvPr id="34827" name="Text Box 30"/>
            <p:cNvSpPr txBox="1">
              <a:spLocks noChangeArrowheads="1"/>
            </p:cNvSpPr>
            <p:nvPr/>
          </p:nvSpPr>
          <p:spPr bwMode="auto">
            <a:xfrm>
              <a:off x="5486400" y="1752600"/>
              <a:ext cx="659446" cy="307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400" dirty="0" smtClean="0">
                  <a:solidFill>
                    <a:srgbClr val="000000"/>
                  </a:solidFill>
                </a:rPr>
                <a:t>Visão</a:t>
              </a:r>
              <a:endParaRPr lang="pt-BR" sz="14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2531" grpId="0" animBg="1"/>
      <p:bldP spid="2253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Visão</a:t>
            </a: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s-ES_tradnl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Colocar-se as lentes de Deus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6" name="Rectangle 3"/>
          <p:cNvSpPr>
            <a:spLocks noGrp="1" noChangeArrowheads="1"/>
          </p:cNvSpPr>
          <p:nvPr>
            <p:ph idx="1"/>
          </p:nvPr>
        </p:nvSpPr>
        <p:spPr>
          <a:xfrm>
            <a:off x="2819400" y="3429000"/>
            <a:ext cx="5741988" cy="1600200"/>
          </a:xfrm>
        </p:spPr>
        <p:txBody>
          <a:bodyPr/>
          <a:lstStyle/>
          <a:p>
            <a:pPr eaLnBrk="1" hangingPunct="1">
              <a:buClr>
                <a:srgbClr val="063780"/>
              </a:buClr>
              <a:buFont typeface="Wingdings" pitchFamily="2" charset="2"/>
              <a:buChar char="§"/>
            </a:pPr>
            <a:r>
              <a:rPr lang="pt-BR" b="1" i="1" dirty="0" smtClean="0">
                <a:latin typeface="Times New Roman" pitchFamily="18" charset="0"/>
                <a:cs typeface="Times New Roman" pitchFamily="18" charset="0"/>
              </a:rPr>
              <a:t>Ter visão é olhar para o futuro e ver o que Deus quer fazer através de você para lograr seus propósitos redentores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5" name="Picture 20" descr="E:\PFiles\MSOffice\Clipart\standard\stddir3\pe01649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3451225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9 Imagen" descr="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Liderança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6868" name="34 Rectángulo"/>
          <p:cNvSpPr>
            <a:spLocks noChangeArrowheads="1"/>
          </p:cNvSpPr>
          <p:nvPr/>
        </p:nvSpPr>
        <p:spPr bwMode="auto">
          <a:xfrm>
            <a:off x="0" y="632460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i="1">
                <a:solidFill>
                  <a:srgbClr val="020202"/>
                </a:solidFill>
              </a:rPr>
              <a:t>Prof. Aubrey Malphurs</a:t>
            </a:r>
          </a:p>
          <a:p>
            <a:endParaRPr lang="en-US" sz="1800" i="1">
              <a:solidFill>
                <a:srgbClr val="020202"/>
              </a:solidFill>
            </a:endParaRPr>
          </a:p>
          <a:p>
            <a:endParaRPr lang="en-US" sz="1800" i="1">
              <a:solidFill>
                <a:srgbClr val="020202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04800" y="1346200"/>
            <a:ext cx="86106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Os líderes cristãos são pessoas entregues a Deus (caráter), que sabem aonde vão (visão) e tem seguidores (influência)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4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r>
              <a:rPr lang="pt-BR" sz="3200" dirty="0" smtClean="0">
                <a:solidFill>
                  <a:srgbClr val="063780"/>
                </a:solidFill>
                <a:cs typeface="Arial" charset="0"/>
              </a:rPr>
              <a:t>Exemplo</a:t>
            </a:r>
            <a:r>
              <a:rPr lang="en-US" sz="3200" dirty="0" smtClean="0">
                <a:solidFill>
                  <a:srgbClr val="063780"/>
                </a:solidFill>
                <a:cs typeface="Arial" charset="0"/>
              </a:rPr>
              <a:t> </a:t>
            </a:r>
            <a:r>
              <a:rPr lang="en-US" sz="3200" dirty="0" smtClean="0">
                <a:solidFill>
                  <a:srgbClr val="063780"/>
                </a:solidFill>
                <a:cs typeface="Arial" charset="0"/>
              </a:rPr>
              <a:t>Paulo</a:t>
            </a:r>
            <a:endParaRPr lang="en-US" sz="3200" dirty="0">
              <a:solidFill>
                <a:srgbClr val="063780"/>
              </a:solidFill>
              <a:cs typeface="Arial" charset="0"/>
            </a:endParaRPr>
          </a:p>
          <a:p>
            <a:r>
              <a:rPr lang="en-US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04800" y="3908048"/>
            <a:ext cx="86106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pt-BR" sz="3200" dirty="0" smtClean="0">
                <a:solidFill>
                  <a:srgbClr val="063780"/>
                </a:solidFill>
                <a:latin typeface="Arial" pitchFamily="34" charset="0"/>
                <a:cs typeface="Arial" pitchFamily="34" charset="0"/>
              </a:rPr>
              <a:t>Dois Perigos	</a:t>
            </a:r>
          </a:p>
          <a:p>
            <a:pPr lvl="5">
              <a:buFont typeface="Arial" pitchFamily="34" charset="0"/>
              <a:buChar char="•"/>
              <a:defRPr/>
            </a:pPr>
            <a:r>
              <a:rPr lang="pt-BR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Síndrome do Messias</a:t>
            </a:r>
          </a:p>
          <a:p>
            <a:pPr lvl="5">
              <a:buFont typeface="Arial" pitchFamily="34" charset="0"/>
              <a:buChar char="•"/>
              <a:defRPr/>
            </a:pPr>
            <a:r>
              <a:rPr lang="pt-BR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 plantador “</a:t>
            </a:r>
            <a:r>
              <a:rPr lang="pt-BR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todólogo</a:t>
            </a:r>
            <a:r>
              <a:rPr lang="pt-BR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>
              <a:defRPr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9 Imagen" descr="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Liderança</a:t>
            </a: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s-MX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BR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continuação</a:t>
            </a:r>
            <a:r>
              <a:rPr lang="es-MX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892" name="34 Rectángulo"/>
          <p:cNvSpPr>
            <a:spLocks noChangeArrowheads="1"/>
          </p:cNvSpPr>
          <p:nvPr/>
        </p:nvSpPr>
        <p:spPr bwMode="auto">
          <a:xfrm>
            <a:off x="0" y="632460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i="1">
                <a:solidFill>
                  <a:srgbClr val="020202"/>
                </a:solidFill>
              </a:rPr>
              <a:t>Dr. David Ramírez</a:t>
            </a:r>
          </a:p>
          <a:p>
            <a:endParaRPr lang="en-US" sz="1800" i="1">
              <a:solidFill>
                <a:srgbClr val="020202"/>
              </a:solidFill>
            </a:endParaRPr>
          </a:p>
          <a:p>
            <a:endParaRPr lang="en-US" sz="1800" i="1">
              <a:solidFill>
                <a:srgbClr val="020202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04800" y="1219200"/>
            <a:ext cx="6172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3200" dirty="0" smtClean="0">
                <a:solidFill>
                  <a:schemeClr val="tx1"/>
                </a:solidFill>
                <a:cs typeface="Arial" charset="0"/>
              </a:rPr>
              <a:t>Quatro características de </a:t>
            </a:r>
            <a:r>
              <a:rPr lang="pt-BR" sz="3200" b="0" dirty="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liderança </a:t>
            </a:r>
            <a:r>
              <a:rPr lang="pt-BR" sz="3200" b="0" dirty="0" err="1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trascendental</a:t>
            </a:r>
            <a:endParaRPr lang="pt-BR" sz="3200" b="0" dirty="0" smtClean="0">
              <a:solidFill>
                <a:schemeClr val="tx1"/>
              </a:solidFill>
              <a:latin typeface="Arial Black" pitchFamily="34" charset="0"/>
              <a:cs typeface="Arial" charset="0"/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1308100" y="2667000"/>
            <a:ext cx="6480175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líder como </a:t>
            </a:r>
            <a:r>
              <a:rPr lang="pt-BR" sz="3200" b="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apóstolo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949325" y="3581400"/>
            <a:ext cx="7199313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líder como </a:t>
            </a:r>
            <a:r>
              <a:rPr lang="pt-BR" sz="3200" b="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servo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588963" y="4495800"/>
            <a:ext cx="7920037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líder como </a:t>
            </a:r>
            <a:r>
              <a:rPr lang="pt-BR" sz="3200" b="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visionário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28600" y="5410200"/>
            <a:ext cx="8640763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líder como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200" b="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delegante</a:t>
            </a:r>
            <a:r>
              <a:rPr lang="pt-BR" sz="36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200" b="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preparador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 animBg="1"/>
      <p:bldP spid="12" grpId="0" animBg="1"/>
      <p:bldP spid="13" grpId="0" animBg="1"/>
      <p:bldP spid="1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9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Corpo Ministrante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533400" y="1371600"/>
            <a:ext cx="8382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l">
              <a:lnSpc>
                <a:spcPct val="90000"/>
              </a:lnSpc>
              <a:spcBef>
                <a:spcPct val="20000"/>
              </a:spcBef>
              <a:buClr>
                <a:srgbClr val="063780"/>
              </a:buClr>
              <a:buFontTx/>
              <a:buAutoNum type="arabicPeriod"/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 seus líderes para mobilizar a congregação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lnSpc>
                <a:spcPct val="90000"/>
              </a:lnSpc>
              <a:spcBef>
                <a:spcPct val="20000"/>
              </a:spcBef>
              <a:buClr>
                <a:srgbClr val="063780"/>
              </a:buClr>
              <a:buFontTx/>
              <a:buAutoNum type="arabicPeriod"/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Ensine sobre os dons espirituais e a mordomia de talentos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lnSpc>
                <a:spcPct val="90000"/>
              </a:lnSpc>
              <a:spcBef>
                <a:spcPct val="20000"/>
              </a:spcBef>
              <a:buClr>
                <a:srgbClr val="063780"/>
              </a:buClr>
              <a:buFontTx/>
              <a:buAutoNum type="arabicPeriod"/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Identifique o dom e área de interesse de cada crente na igreja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lnSpc>
                <a:spcPct val="90000"/>
              </a:lnSpc>
              <a:spcBef>
                <a:spcPct val="20000"/>
              </a:spcBef>
              <a:buClr>
                <a:srgbClr val="063780"/>
              </a:buClr>
              <a:buFontTx/>
              <a:buAutoNum type="arabicPeriod"/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Coloque cada membro em um papel de serviço ou ministério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lnSpc>
                <a:spcPct val="90000"/>
              </a:lnSpc>
              <a:spcBef>
                <a:spcPct val="20000"/>
              </a:spcBef>
              <a:buClr>
                <a:srgbClr val="063780"/>
              </a:buClr>
              <a:buFontTx/>
              <a:buAutoNum type="arabicPeriod"/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Mantenha-se atento a todo o sistema e faça os ajustes necessários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1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6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Recursos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800" y="1219200"/>
            <a:ext cx="6477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3200" dirty="0" smtClean="0">
                <a:solidFill>
                  <a:schemeClr val="tx1"/>
                </a:solidFill>
                <a:cs typeface="Arial" charset="0"/>
              </a:rPr>
              <a:t>Como financiar a Obra?       </a:t>
            </a:r>
            <a:r>
              <a:rPr lang="pt-BR" sz="3200" b="0" dirty="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Dois conceitos importantes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gray">
          <a:xfrm>
            <a:off x="304800" y="3733800"/>
            <a:ext cx="4060825" cy="2441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round/>
            <a:headEnd/>
            <a:tailEnd/>
          </a:ln>
          <a:scene3d>
            <a:camera prst="legacyPerspectiveFront">
              <a:rot lat="20099989" lon="1500000" rev="0"/>
            </a:camera>
            <a:lightRig rig="legacyFlat4" dir="b"/>
          </a:scene3d>
          <a:sp3d extrusionH="354000" prstMaterial="legacyPlastic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eaLnBrk="0" hangingPunct="0"/>
            <a:r>
              <a:rPr lang="pt-BR" altLang="ko-KR" sz="3200" dirty="0" smtClean="0">
                <a:solidFill>
                  <a:schemeClr val="tx2"/>
                </a:solidFill>
                <a:ea typeface="HY견고딕" pitchFamily="18" charset="-127"/>
                <a:cs typeface="Arial" charset="0"/>
              </a:rPr>
              <a:t>  A confiança </a:t>
            </a:r>
          </a:p>
          <a:p>
            <a:pPr eaLnBrk="0" hangingPunct="0"/>
            <a:r>
              <a:rPr lang="pt-BR" altLang="ko-KR" sz="3200" dirty="0" smtClean="0">
                <a:solidFill>
                  <a:schemeClr val="tx2"/>
                </a:solidFill>
                <a:ea typeface="HY견고딕" pitchFamily="18" charset="-127"/>
                <a:cs typeface="Arial" charset="0"/>
              </a:rPr>
              <a:t>em Deus</a:t>
            </a:r>
            <a:endParaRPr lang="pt-BR" altLang="ko-KR" sz="3200" dirty="0">
              <a:solidFill>
                <a:schemeClr val="tx2"/>
              </a:solidFill>
              <a:ea typeface="HY견고딕" pitchFamily="18" charset="-127"/>
              <a:cs typeface="Arial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gray">
          <a:xfrm>
            <a:off x="4495800" y="2514600"/>
            <a:ext cx="4060825" cy="2441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round/>
            <a:headEnd/>
            <a:tailEnd/>
          </a:ln>
          <a:scene3d>
            <a:camera prst="legacyPerspectiveFront">
              <a:rot lat="20099989" lon="1500000" rev="0"/>
            </a:camera>
            <a:lightRig rig="legacyFlat4" dir="b"/>
          </a:scene3d>
          <a:sp3d extrusionH="354000" prstMaterial="legacyPlastic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eaLnBrk="0" hangingPunct="0"/>
            <a:r>
              <a:rPr lang="pt-BR" altLang="ko-KR" sz="3200" dirty="0" smtClean="0">
                <a:solidFill>
                  <a:schemeClr val="tx2"/>
                </a:solidFill>
                <a:ea typeface="HY견고딕" pitchFamily="18" charset="-127"/>
                <a:cs typeface="Arial" charset="0"/>
              </a:rPr>
              <a:t>O </a:t>
            </a:r>
          </a:p>
          <a:p>
            <a:pPr eaLnBrk="0" hangingPunct="0"/>
            <a:r>
              <a:rPr lang="pt-BR" altLang="ko-KR" sz="3200" dirty="0" smtClean="0">
                <a:solidFill>
                  <a:schemeClr val="tx2"/>
                </a:solidFill>
                <a:ea typeface="HY견고딕" pitchFamily="18" charset="-127"/>
                <a:cs typeface="Arial" charset="0"/>
              </a:rPr>
              <a:t>contentamento </a:t>
            </a:r>
          </a:p>
          <a:p>
            <a:pPr eaLnBrk="0" hangingPunct="0"/>
            <a:r>
              <a:rPr lang="pt-BR" altLang="ko-KR" sz="3200" dirty="0" smtClean="0">
                <a:solidFill>
                  <a:schemeClr val="tx2"/>
                </a:solidFill>
                <a:ea typeface="HY견고딕" pitchFamily="18" charset="-127"/>
                <a:cs typeface="Arial" charset="0"/>
              </a:rPr>
              <a:t>pessoal</a:t>
            </a:r>
            <a:endParaRPr lang="pt-BR" altLang="ko-KR" sz="3200" dirty="0">
              <a:solidFill>
                <a:schemeClr val="tx2"/>
              </a:solidFill>
              <a:ea typeface="HY견고딕" pitchFamily="18" charset="-127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5" grpId="0"/>
      <p:bldP spid="6" grpId="0" animBg="1" autoUpdateAnimBg="0"/>
      <p:bldP spid="9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30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Recursos </a:t>
            </a:r>
            <a:r>
              <a:rPr lang="es-MX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BR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continuação</a:t>
            </a:r>
            <a:r>
              <a:rPr lang="es-MX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0964" name="Text Box 5"/>
          <p:cNvSpPr txBox="1">
            <a:spLocks noChangeArrowheads="1"/>
          </p:cNvSpPr>
          <p:nvPr/>
        </p:nvSpPr>
        <p:spPr bwMode="auto">
          <a:xfrm>
            <a:off x="304800" y="1219200"/>
            <a:ext cx="647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3200" b="0" dirty="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Formas de financiamento</a:t>
            </a:r>
            <a:endParaRPr lang="pt-BR" dirty="0">
              <a:solidFill>
                <a:schemeClr val="tx1"/>
              </a:solidFill>
            </a:endParaRPr>
          </a:p>
        </p:txBody>
      </p:sp>
      <p:grpSp>
        <p:nvGrpSpPr>
          <p:cNvPr id="40965" name="34 Grupo"/>
          <p:cNvGrpSpPr>
            <a:grpSpLocks/>
          </p:cNvGrpSpPr>
          <p:nvPr/>
        </p:nvGrpSpPr>
        <p:grpSpPr bwMode="auto">
          <a:xfrm>
            <a:off x="2973388" y="2514600"/>
            <a:ext cx="3197225" cy="2890838"/>
            <a:chOff x="2895600" y="2438400"/>
            <a:chExt cx="3197225" cy="2890838"/>
          </a:xfrm>
        </p:grpSpPr>
        <p:sp>
          <p:nvSpPr>
            <p:cNvPr id="12" name="Oval 7"/>
            <p:cNvSpPr>
              <a:spLocks noChangeArrowheads="1"/>
            </p:cNvSpPr>
            <p:nvPr/>
          </p:nvSpPr>
          <p:spPr bwMode="ltGray">
            <a:xfrm>
              <a:off x="3222625" y="2438400"/>
              <a:ext cx="2563812" cy="2563813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Oval 8"/>
            <p:cNvSpPr>
              <a:spLocks noChangeArrowheads="1"/>
            </p:cNvSpPr>
            <p:nvPr/>
          </p:nvSpPr>
          <p:spPr bwMode="ltGray">
            <a:xfrm>
              <a:off x="3368675" y="2582863"/>
              <a:ext cx="2270125" cy="227012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AutoShape 4"/>
            <p:cNvSpPr>
              <a:spLocks noChangeArrowheads="1"/>
            </p:cNvSpPr>
            <p:nvPr/>
          </p:nvSpPr>
          <p:spPr bwMode="invGray">
            <a:xfrm rot="16200000" flipH="1">
              <a:off x="2813844" y="3555206"/>
              <a:ext cx="490538" cy="327025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invGray">
            <a:xfrm rot="5400000" flipH="1">
              <a:off x="5684044" y="3501231"/>
              <a:ext cx="490538" cy="327025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invGray">
            <a:xfrm rot="10800000" flipH="1">
              <a:off x="4249737" y="5002213"/>
              <a:ext cx="488950" cy="327025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990" name="Text Box 19"/>
            <p:cNvSpPr txBox="1">
              <a:spLocks noChangeArrowheads="1"/>
            </p:cNvSpPr>
            <p:nvPr/>
          </p:nvSpPr>
          <p:spPr bwMode="gray">
            <a:xfrm>
              <a:off x="3505200" y="3429000"/>
              <a:ext cx="212269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3200" b="0">
                  <a:solidFill>
                    <a:schemeClr val="tx1"/>
                  </a:solidFill>
                  <a:latin typeface="Arial Black" pitchFamily="34" charset="0"/>
                </a:rPr>
                <a:t>FORMAS</a:t>
              </a:r>
            </a:p>
          </p:txBody>
        </p:sp>
      </p:grpSp>
      <p:sp>
        <p:nvSpPr>
          <p:cNvPr id="25" name="AutoShape 20"/>
          <p:cNvSpPr>
            <a:spLocks noChangeArrowheads="1"/>
          </p:cNvSpPr>
          <p:nvPr/>
        </p:nvSpPr>
        <p:spPr bwMode="blackWhite">
          <a:xfrm>
            <a:off x="1752600" y="5638800"/>
            <a:ext cx="5638800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denominação, missão, </a:t>
            </a:r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37 Grupo"/>
          <p:cNvGrpSpPr>
            <a:grpSpLocks/>
          </p:cNvGrpSpPr>
          <p:nvPr/>
        </p:nvGrpSpPr>
        <p:grpSpPr bwMode="auto">
          <a:xfrm>
            <a:off x="304800" y="2743200"/>
            <a:ext cx="2700338" cy="609600"/>
            <a:chOff x="304800" y="2743200"/>
            <a:chExt cx="2700000" cy="609600"/>
          </a:xfrm>
        </p:grpSpPr>
        <p:sp>
          <p:nvSpPr>
            <p:cNvPr id="20" name="AutoShape 15"/>
            <p:cNvSpPr>
              <a:spLocks noChangeArrowheads="1"/>
            </p:cNvSpPr>
            <p:nvPr/>
          </p:nvSpPr>
          <p:spPr bwMode="gray">
            <a:xfrm>
              <a:off x="304800" y="2743200"/>
              <a:ext cx="2700000" cy="60960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984" name="Text Box 21"/>
            <p:cNvSpPr txBox="1">
              <a:spLocks noChangeArrowheads="1"/>
            </p:cNvSpPr>
            <p:nvPr/>
          </p:nvSpPr>
          <p:spPr bwMode="gray">
            <a:xfrm>
              <a:off x="749300" y="2900363"/>
              <a:ext cx="154805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t-BR" sz="1800" dirty="0" smtClean="0">
                  <a:solidFill>
                    <a:schemeClr val="bg1"/>
                  </a:solidFill>
                </a:rPr>
                <a:t>A igreja mãe</a:t>
              </a:r>
              <a:endParaRPr lang="pt-BR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38 Grupo"/>
          <p:cNvGrpSpPr>
            <a:grpSpLocks/>
          </p:cNvGrpSpPr>
          <p:nvPr/>
        </p:nvGrpSpPr>
        <p:grpSpPr bwMode="auto">
          <a:xfrm>
            <a:off x="304800" y="3505200"/>
            <a:ext cx="2700338" cy="609600"/>
            <a:chOff x="304800" y="3505200"/>
            <a:chExt cx="2700000" cy="609600"/>
          </a:xfrm>
        </p:grpSpPr>
        <p:sp>
          <p:nvSpPr>
            <p:cNvPr id="19" name="AutoShape 14"/>
            <p:cNvSpPr>
              <a:spLocks noChangeArrowheads="1"/>
            </p:cNvSpPr>
            <p:nvPr/>
          </p:nvSpPr>
          <p:spPr bwMode="gray">
            <a:xfrm>
              <a:off x="304800" y="3505200"/>
              <a:ext cx="2700000" cy="60960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982" name="Text Box 22"/>
            <p:cNvSpPr txBox="1">
              <a:spLocks noChangeArrowheads="1"/>
            </p:cNvSpPr>
            <p:nvPr/>
          </p:nvSpPr>
          <p:spPr bwMode="gray">
            <a:xfrm>
              <a:off x="806450" y="3662363"/>
              <a:ext cx="18643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t-BR" sz="1800" dirty="0" smtClean="0">
                  <a:solidFill>
                    <a:schemeClr val="bg1"/>
                  </a:solidFill>
                </a:rPr>
                <a:t>Um grupo base</a:t>
              </a:r>
              <a:endParaRPr lang="pt-BR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39 Grupo"/>
          <p:cNvGrpSpPr>
            <a:grpSpLocks/>
          </p:cNvGrpSpPr>
          <p:nvPr/>
        </p:nvGrpSpPr>
        <p:grpSpPr bwMode="auto">
          <a:xfrm>
            <a:off x="304800" y="4267200"/>
            <a:ext cx="2700338" cy="609600"/>
            <a:chOff x="304800" y="4267200"/>
            <a:chExt cx="2700000" cy="609600"/>
          </a:xfrm>
        </p:grpSpPr>
        <p:sp>
          <p:nvSpPr>
            <p:cNvPr id="18" name="AutoShape 13"/>
            <p:cNvSpPr>
              <a:spLocks noChangeArrowheads="1"/>
            </p:cNvSpPr>
            <p:nvPr/>
          </p:nvSpPr>
          <p:spPr bwMode="gray">
            <a:xfrm>
              <a:off x="304800" y="4267200"/>
              <a:ext cx="2700000" cy="60960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980" name="Text Box 23"/>
            <p:cNvSpPr txBox="1">
              <a:spLocks noChangeArrowheads="1"/>
            </p:cNvSpPr>
            <p:nvPr/>
          </p:nvSpPr>
          <p:spPr bwMode="gray">
            <a:xfrm>
              <a:off x="1016000" y="4424363"/>
              <a:ext cx="154381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t-BR" sz="1800" dirty="0" smtClean="0">
                  <a:solidFill>
                    <a:schemeClr val="bg1"/>
                  </a:solidFill>
                </a:rPr>
                <a:t>Investidores</a:t>
              </a:r>
              <a:endParaRPr lang="pt-BR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40 Grupo"/>
          <p:cNvGrpSpPr>
            <a:grpSpLocks/>
          </p:cNvGrpSpPr>
          <p:nvPr/>
        </p:nvGrpSpPr>
        <p:grpSpPr bwMode="auto">
          <a:xfrm>
            <a:off x="6172200" y="2743200"/>
            <a:ext cx="2700338" cy="609600"/>
            <a:chOff x="6172200" y="2743200"/>
            <a:chExt cx="2700000" cy="609600"/>
          </a:xfrm>
        </p:grpSpPr>
        <p:sp>
          <p:nvSpPr>
            <p:cNvPr id="23" name="AutoShape 18"/>
            <p:cNvSpPr>
              <a:spLocks noChangeArrowheads="1"/>
            </p:cNvSpPr>
            <p:nvPr/>
          </p:nvSpPr>
          <p:spPr bwMode="gray">
            <a:xfrm>
              <a:off x="6172200" y="2743200"/>
              <a:ext cx="2700000" cy="60960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978" name="Text Box 24"/>
            <p:cNvSpPr txBox="1">
              <a:spLocks noChangeArrowheads="1"/>
            </p:cNvSpPr>
            <p:nvPr/>
          </p:nvSpPr>
          <p:spPr bwMode="gray">
            <a:xfrm>
              <a:off x="6172200" y="2900363"/>
              <a:ext cx="2667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>
              <a:spAutoFit/>
            </a:bodyPr>
            <a:lstStyle/>
            <a:p>
              <a:pPr eaLnBrk="0" hangingPunct="0"/>
              <a:r>
                <a:rPr lang="pt-BR" sz="1800" dirty="0" smtClean="0">
                  <a:solidFill>
                    <a:schemeClr val="bg1"/>
                  </a:solidFill>
                </a:rPr>
                <a:t>Venda de propriedades</a:t>
              </a:r>
              <a:endParaRPr lang="pt-BR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41 Grupo"/>
          <p:cNvGrpSpPr>
            <a:grpSpLocks/>
          </p:cNvGrpSpPr>
          <p:nvPr/>
        </p:nvGrpSpPr>
        <p:grpSpPr bwMode="auto">
          <a:xfrm>
            <a:off x="6172200" y="3505200"/>
            <a:ext cx="2700338" cy="609600"/>
            <a:chOff x="6172200" y="3505200"/>
            <a:chExt cx="2700000" cy="609600"/>
          </a:xfrm>
        </p:grpSpPr>
        <p:sp>
          <p:nvSpPr>
            <p:cNvPr id="22" name="AutoShape 17"/>
            <p:cNvSpPr>
              <a:spLocks noChangeArrowheads="1"/>
            </p:cNvSpPr>
            <p:nvPr/>
          </p:nvSpPr>
          <p:spPr bwMode="gray">
            <a:xfrm>
              <a:off x="6172200" y="3505200"/>
              <a:ext cx="2700000" cy="60960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976" name="Text Box 25"/>
            <p:cNvSpPr txBox="1">
              <a:spLocks noChangeArrowheads="1"/>
            </p:cNvSpPr>
            <p:nvPr/>
          </p:nvSpPr>
          <p:spPr bwMode="gray">
            <a:xfrm>
              <a:off x="6172200" y="3662363"/>
              <a:ext cx="26543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t-BR" sz="1800" dirty="0" smtClean="0">
                  <a:solidFill>
                    <a:schemeClr val="bg1"/>
                  </a:solidFill>
                </a:rPr>
                <a:t>Um segundo salário</a:t>
              </a:r>
              <a:endParaRPr lang="pt-BR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42 Grupo"/>
          <p:cNvGrpSpPr>
            <a:grpSpLocks/>
          </p:cNvGrpSpPr>
          <p:nvPr/>
        </p:nvGrpSpPr>
        <p:grpSpPr bwMode="auto">
          <a:xfrm>
            <a:off x="6096000" y="4267200"/>
            <a:ext cx="2819400" cy="609600"/>
            <a:chOff x="6096000" y="4267200"/>
            <a:chExt cx="2819400" cy="609600"/>
          </a:xfrm>
        </p:grpSpPr>
        <p:sp>
          <p:nvSpPr>
            <p:cNvPr id="21" name="AutoShape 16"/>
            <p:cNvSpPr>
              <a:spLocks noChangeArrowheads="1"/>
            </p:cNvSpPr>
            <p:nvPr/>
          </p:nvSpPr>
          <p:spPr bwMode="gray">
            <a:xfrm>
              <a:off x="6172200" y="4267200"/>
              <a:ext cx="2700338" cy="60960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974" name="Text Box 26"/>
            <p:cNvSpPr txBox="1">
              <a:spLocks noChangeArrowheads="1"/>
            </p:cNvSpPr>
            <p:nvPr/>
          </p:nvSpPr>
          <p:spPr bwMode="gray">
            <a:xfrm>
              <a:off x="6096000" y="4431268"/>
              <a:ext cx="2819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t-BR" sz="1800" dirty="0" smtClean="0">
                  <a:solidFill>
                    <a:schemeClr val="bg1"/>
                  </a:solidFill>
                </a:rPr>
                <a:t>Ministério </a:t>
              </a:r>
              <a:r>
                <a:rPr lang="pt-BR" sz="1800" dirty="0" err="1" smtClean="0">
                  <a:solidFill>
                    <a:schemeClr val="bg1"/>
                  </a:solidFill>
                </a:rPr>
                <a:t>bivocacional</a:t>
              </a:r>
              <a:endParaRPr lang="pt-BR" sz="18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9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Cinco funções vitais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Freeform 2"/>
          <p:cNvSpPr>
            <a:spLocks noEditPoints="1"/>
          </p:cNvSpPr>
          <p:nvPr/>
        </p:nvSpPr>
        <p:spPr bwMode="gray">
          <a:xfrm rot="20241944">
            <a:off x="741363" y="2154238"/>
            <a:ext cx="7918450" cy="3306762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sz="18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214688" y="3189288"/>
            <a:ext cx="2971800" cy="1077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Igreja</a:t>
            </a:r>
          </a:p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Saudável</a:t>
            </a:r>
            <a:endParaRPr lang="pt-BR" sz="3200" b="0" dirty="0">
              <a:solidFill>
                <a:srgbClr val="063780"/>
              </a:solidFill>
              <a:latin typeface="Arial Black" pitchFamily="34" charset="0"/>
            </a:endParaRPr>
          </a:p>
        </p:txBody>
      </p:sp>
      <p:grpSp>
        <p:nvGrpSpPr>
          <p:cNvPr id="41990" name="36 Grupo"/>
          <p:cNvGrpSpPr>
            <a:grpSpLocks/>
          </p:cNvGrpSpPr>
          <p:nvPr/>
        </p:nvGrpSpPr>
        <p:grpSpPr bwMode="auto">
          <a:xfrm>
            <a:off x="762000" y="3048000"/>
            <a:ext cx="1360488" cy="1504950"/>
            <a:chOff x="2781300" y="3708400"/>
            <a:chExt cx="1704975" cy="1885950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2027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35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42029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37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8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9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23" name="Text Box 10"/>
          <p:cNvSpPr txBox="1">
            <a:spLocks noChangeArrowheads="1"/>
          </p:cNvSpPr>
          <p:nvPr/>
        </p:nvSpPr>
        <p:spPr bwMode="gray">
          <a:xfrm>
            <a:off x="1179513" y="34067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1992" name="36 Grupo"/>
          <p:cNvGrpSpPr>
            <a:grpSpLocks/>
          </p:cNvGrpSpPr>
          <p:nvPr/>
        </p:nvGrpSpPr>
        <p:grpSpPr bwMode="auto">
          <a:xfrm>
            <a:off x="3657600" y="1219200"/>
            <a:ext cx="1360488" cy="1504950"/>
            <a:chOff x="2781300" y="3708400"/>
            <a:chExt cx="1704975" cy="1885950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2020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52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42022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54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5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6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41993" name="36 Grupo"/>
          <p:cNvGrpSpPr>
            <a:grpSpLocks/>
          </p:cNvGrpSpPr>
          <p:nvPr/>
        </p:nvGrpSpPr>
        <p:grpSpPr bwMode="auto">
          <a:xfrm>
            <a:off x="7315200" y="1524000"/>
            <a:ext cx="1360488" cy="1504950"/>
            <a:chOff x="2781300" y="3708400"/>
            <a:chExt cx="1704975" cy="1885950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2013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61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42015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63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4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5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41994" name="36 Grupo"/>
          <p:cNvGrpSpPr>
            <a:grpSpLocks/>
          </p:cNvGrpSpPr>
          <p:nvPr/>
        </p:nvGrpSpPr>
        <p:grpSpPr bwMode="auto">
          <a:xfrm>
            <a:off x="5334000" y="4343400"/>
            <a:ext cx="1360488" cy="1504950"/>
            <a:chOff x="2781300" y="3708400"/>
            <a:chExt cx="1704975" cy="1885950"/>
          </a:xfrm>
        </p:grpSpPr>
        <p:sp>
          <p:nvSpPr>
            <p:cNvPr id="68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2006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0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42008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72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3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4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41995" name="36 Grupo"/>
          <p:cNvGrpSpPr>
            <a:grpSpLocks/>
          </p:cNvGrpSpPr>
          <p:nvPr/>
        </p:nvGrpSpPr>
        <p:grpSpPr bwMode="auto">
          <a:xfrm>
            <a:off x="1716088" y="5203825"/>
            <a:ext cx="1360487" cy="1504950"/>
            <a:chOff x="2781300" y="3708400"/>
            <a:chExt cx="1704975" cy="1885950"/>
          </a:xfrm>
        </p:grpSpPr>
        <p:sp>
          <p:nvSpPr>
            <p:cNvPr id="77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1999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9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42001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81" name="Oval 7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665186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2" name="Oval 8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583618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3" name="Oval 9"/>
                <p:cNvSpPr>
                  <a:spLocks noChangeArrowheads="1"/>
                </p:cNvSpPr>
                <p:nvPr/>
              </p:nvSpPr>
              <p:spPr bwMode="gray">
                <a:xfrm>
                  <a:off x="2894699" y="3887445"/>
                  <a:ext cx="1410534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85" name="Text Box 10"/>
          <p:cNvSpPr txBox="1">
            <a:spLocks noChangeArrowheads="1"/>
          </p:cNvSpPr>
          <p:nvPr/>
        </p:nvSpPr>
        <p:spPr bwMode="gray">
          <a:xfrm>
            <a:off x="304800" y="2438400"/>
            <a:ext cx="210185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Proclamação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86" name="Text Box 4"/>
          <p:cNvSpPr txBox="1">
            <a:spLocks noChangeArrowheads="1"/>
          </p:cNvSpPr>
          <p:nvPr/>
        </p:nvSpPr>
        <p:spPr bwMode="auto">
          <a:xfrm>
            <a:off x="6172200" y="6045200"/>
            <a:ext cx="2971800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Atos</a:t>
            </a:r>
            <a:r>
              <a:rPr lang="en-US" sz="3200" b="0" dirty="0" smtClean="0">
                <a:solidFill>
                  <a:srgbClr val="063780"/>
                </a:solidFill>
                <a:latin typeface="Arial Black" pitchFamily="34" charset="0"/>
              </a:rPr>
              <a:t> </a:t>
            </a:r>
            <a:r>
              <a:rPr lang="en-US" sz="3200" b="0" dirty="0">
                <a:solidFill>
                  <a:srgbClr val="063780"/>
                </a:solidFill>
                <a:latin typeface="Arial Black" pitchFamily="34" charset="0"/>
              </a:rPr>
              <a:t>2:41-47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85" grpId="0"/>
      <p:bldP spid="8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9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1.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Proclamação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9" name="Rectangle 1027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382000" cy="1981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b="1" i="1" dirty="0" smtClean="0">
                <a:latin typeface="Times New Roman" charset="0"/>
                <a:cs typeface="Times New Roman" charset="0"/>
              </a:rPr>
              <a:t>«</a:t>
            </a:r>
            <a:r>
              <a:rPr lang="pt-BR" b="1" i="1" dirty="0" smtClean="0">
                <a:latin typeface="Times New Roman" charset="0"/>
                <a:cs typeface="Times New Roman" charset="0"/>
              </a:rPr>
              <a:t>A igreja anuncia as Boas Novas de Jesus Cristo em palavra e ação e evangeliza convidando a ser parte do Reino de Deus</a:t>
            </a:r>
            <a:r>
              <a:rPr lang="es-ES_tradnl" b="1" i="1" dirty="0" smtClean="0">
                <a:latin typeface="Times New Roman" charset="0"/>
                <a:cs typeface="Times New Roman" charset="0"/>
              </a:rPr>
              <a:t>».</a:t>
            </a:r>
            <a:r>
              <a:rPr lang="en-US" b="1" i="1" dirty="0" smtClean="0">
                <a:latin typeface="Times New Roman" charset="0"/>
                <a:cs typeface="Times New Roman" charset="0"/>
              </a:rPr>
              <a:t> </a:t>
            </a:r>
            <a:endParaRPr lang="en-US" b="1" i="1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51" name="Text Box 1029"/>
          <p:cNvSpPr txBox="1">
            <a:spLocks noChangeArrowheads="1"/>
          </p:cNvSpPr>
          <p:nvPr/>
        </p:nvSpPr>
        <p:spPr bwMode="auto">
          <a:xfrm>
            <a:off x="762000" y="4572000"/>
            <a:ext cx="76962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dirty="0" smtClean="0">
                <a:solidFill>
                  <a:schemeClr val="tx1"/>
                </a:solidFill>
                <a:cs typeface="Times New Roman" charset="0"/>
              </a:rPr>
              <a:t>“</a:t>
            </a:r>
            <a:r>
              <a:rPr lang="pt-BR" sz="2800" dirty="0" smtClean="0">
                <a:solidFill>
                  <a:schemeClr val="tx1"/>
                </a:solidFill>
              </a:rPr>
              <a:t>A Grande Comissão não é uma opção a ser considerada; é uma ordem a ser cumprida</a:t>
            </a:r>
            <a:r>
              <a:rPr lang="es-ES_tradnl" sz="2800" dirty="0" smtClean="0">
                <a:solidFill>
                  <a:schemeClr val="tx1"/>
                </a:solidFill>
                <a:cs typeface="Times New Roman" charset="0"/>
              </a:rPr>
              <a:t>”.  </a:t>
            </a:r>
            <a:endParaRPr lang="es-ES_tradnl" sz="2800" dirty="0">
              <a:solidFill>
                <a:schemeClr val="tx1"/>
              </a:solidFill>
              <a:cs typeface="Times New Roman" charset="0"/>
            </a:endParaRPr>
          </a:p>
          <a:p>
            <a:pPr>
              <a:spcBef>
                <a:spcPct val="50000"/>
              </a:spcBef>
            </a:pPr>
            <a:r>
              <a:rPr lang="pt-BR" sz="28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Hudson Taylor (missionário na China)</a:t>
            </a:r>
            <a:endParaRPr lang="pt-BR" sz="28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9" grpId="0" build="p"/>
      <p:bldP spid="5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9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1.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Proclamação</a:t>
            </a: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s-MX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BR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continuação</a:t>
            </a:r>
            <a:r>
              <a:rPr lang="es-MX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AutoShape 23"/>
          <p:cNvSpPr>
            <a:spLocks noChangeArrowheads="1"/>
          </p:cNvSpPr>
          <p:nvPr/>
        </p:nvSpPr>
        <p:spPr bwMode="gray">
          <a:xfrm>
            <a:off x="457200" y="1905000"/>
            <a:ext cx="8201025" cy="46482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7" name="16 CuadroTexto"/>
          <p:cNvSpPr txBox="1"/>
          <p:nvPr/>
        </p:nvSpPr>
        <p:spPr bwMode="auto">
          <a:xfrm>
            <a:off x="735013" y="1990725"/>
            <a:ext cx="7645400" cy="39549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- 8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 algum conhecimento de um Ser Supremo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s-EC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- 7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Descobre algo do Evangelho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s-EC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- 6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Começa a entender o fundamental da mensagem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s-EC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5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Começa a entender as implicações pessoais da mensagem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s-EC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- 4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 uma atitude positiva para o Evangelho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n-US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- 3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Considera o que custará se toma uma decisão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s-EC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- 2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Decide dar um passo de fé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s-EC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Arrependimento e fé em Jesus Cristo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n-US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4800" y="1066800"/>
            <a:ext cx="6172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3200" dirty="0" smtClean="0">
                <a:solidFill>
                  <a:schemeClr val="tx1"/>
                </a:solidFill>
                <a:cs typeface="Arial" charset="0"/>
              </a:rPr>
              <a:t>Escala</a:t>
            </a:r>
            <a:r>
              <a:rPr lang="en-US" sz="320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cs typeface="Arial" charset="0"/>
              </a:rPr>
              <a:t>Engel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6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571500" y="1676400"/>
            <a:ext cx="8001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chemeClr val="bg1"/>
            </a:outerShdw>
          </a:effectLst>
        </p:spPr>
        <p:txBody>
          <a:bodyPr>
            <a:spAutoFit/>
          </a:bodyPr>
          <a:lstStyle/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7200" i="1" dirty="0" smtClean="0">
                <a:solidFill>
                  <a:srgbClr val="063780"/>
                </a:solidFill>
                <a:latin typeface="Times New Roman" pitchFamily="18" charset="0"/>
                <a:cs typeface="Times New Roman" pitchFamily="18" charset="0"/>
              </a:rPr>
              <a:t>Dedicado ao Plantador não reconhecido</a:t>
            </a:r>
            <a:endParaRPr lang="pt-BR" sz="7200" i="1" dirty="0">
              <a:solidFill>
                <a:srgbClr val="06378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9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1.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Proclamação</a:t>
            </a: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s-MX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BR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continuação</a:t>
            </a:r>
            <a:r>
              <a:rPr lang="es-MX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AutoShape 23"/>
          <p:cNvSpPr>
            <a:spLocks noChangeArrowheads="1"/>
          </p:cNvSpPr>
          <p:nvPr/>
        </p:nvSpPr>
        <p:spPr bwMode="gray">
          <a:xfrm>
            <a:off x="457200" y="1905000"/>
            <a:ext cx="8201025" cy="15240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7" name="16 CuadroTexto"/>
          <p:cNvSpPr txBox="1"/>
          <p:nvPr/>
        </p:nvSpPr>
        <p:spPr bwMode="auto">
          <a:xfrm>
            <a:off x="735013" y="1990725"/>
            <a:ext cx="7645400" cy="1354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+ 1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Avaliação</a:t>
            </a:r>
            <a:r>
              <a:rPr lang="es-ES_tradnl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_tradnl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decisão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s-EC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+ 2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Incorporação ao Corpo de Cristo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s-EC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+ 3 </a:t>
            </a:r>
            <a:r>
              <a:rPr lang="pt-BR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Começa uma vida de discipulado e serviço.</a:t>
            </a:r>
            <a:endParaRPr lang="pt-BR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062" name="Text Box 5"/>
          <p:cNvSpPr txBox="1">
            <a:spLocks noChangeArrowheads="1"/>
          </p:cNvSpPr>
          <p:nvPr/>
        </p:nvSpPr>
        <p:spPr bwMode="auto">
          <a:xfrm>
            <a:off x="304800" y="1066800"/>
            <a:ext cx="6172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3200" dirty="0" smtClean="0">
                <a:solidFill>
                  <a:schemeClr val="tx1"/>
                </a:solidFill>
                <a:cs typeface="Arial" charset="0"/>
              </a:rPr>
              <a:t>Escala </a:t>
            </a:r>
            <a:r>
              <a:rPr lang="pt-BR" sz="3200" dirty="0" err="1" smtClean="0">
                <a:solidFill>
                  <a:schemeClr val="tx1"/>
                </a:solidFill>
                <a:cs typeface="Arial" charset="0"/>
              </a:rPr>
              <a:t>Engel</a:t>
            </a:r>
            <a:r>
              <a:rPr lang="pt-BR" sz="3200" dirty="0" smtClean="0">
                <a:solidFill>
                  <a:schemeClr val="tx1"/>
                </a:solidFill>
                <a:cs typeface="Arial" charset="0"/>
              </a:rPr>
              <a:t> / Regeneração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9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Cinco funções vitais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Freeform 2"/>
          <p:cNvSpPr>
            <a:spLocks noEditPoints="1"/>
          </p:cNvSpPr>
          <p:nvPr/>
        </p:nvSpPr>
        <p:spPr bwMode="gray">
          <a:xfrm rot="20241944">
            <a:off x="741363" y="2154238"/>
            <a:ext cx="7918450" cy="3306762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sz="18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214688" y="3189288"/>
            <a:ext cx="2971800" cy="1077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Igreja</a:t>
            </a:r>
          </a:p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Saudável</a:t>
            </a:r>
            <a:endParaRPr lang="pt-BR" sz="3200" b="0" dirty="0">
              <a:solidFill>
                <a:srgbClr val="063780"/>
              </a:solidFill>
              <a:latin typeface="Arial Black" pitchFamily="34" charset="0"/>
            </a:endParaRPr>
          </a:p>
        </p:txBody>
      </p:sp>
      <p:grpSp>
        <p:nvGrpSpPr>
          <p:cNvPr id="46086" name="36 Grupo"/>
          <p:cNvGrpSpPr>
            <a:grpSpLocks/>
          </p:cNvGrpSpPr>
          <p:nvPr/>
        </p:nvGrpSpPr>
        <p:grpSpPr bwMode="auto">
          <a:xfrm>
            <a:off x="762000" y="3048000"/>
            <a:ext cx="1360488" cy="1504950"/>
            <a:chOff x="2781300" y="3708400"/>
            <a:chExt cx="1704975" cy="1885950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6125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35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46127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37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8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9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23" name="Text Box 10"/>
          <p:cNvSpPr txBox="1">
            <a:spLocks noChangeArrowheads="1"/>
          </p:cNvSpPr>
          <p:nvPr/>
        </p:nvSpPr>
        <p:spPr bwMode="gray">
          <a:xfrm>
            <a:off x="1179513" y="34067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6088" name="36 Grupo"/>
          <p:cNvGrpSpPr>
            <a:grpSpLocks/>
          </p:cNvGrpSpPr>
          <p:nvPr/>
        </p:nvGrpSpPr>
        <p:grpSpPr bwMode="auto">
          <a:xfrm>
            <a:off x="3657600" y="1219200"/>
            <a:ext cx="1360488" cy="1504950"/>
            <a:chOff x="2781300" y="3708400"/>
            <a:chExt cx="1704975" cy="1885950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6118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52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46120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54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5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6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46089" name="36 Grupo"/>
          <p:cNvGrpSpPr>
            <a:grpSpLocks/>
          </p:cNvGrpSpPr>
          <p:nvPr/>
        </p:nvGrpSpPr>
        <p:grpSpPr bwMode="auto">
          <a:xfrm>
            <a:off x="7315200" y="1524000"/>
            <a:ext cx="1360488" cy="1504950"/>
            <a:chOff x="2781300" y="3708400"/>
            <a:chExt cx="1704975" cy="1885950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6111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61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46113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63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4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5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46090" name="36 Grupo"/>
          <p:cNvGrpSpPr>
            <a:grpSpLocks/>
          </p:cNvGrpSpPr>
          <p:nvPr/>
        </p:nvGrpSpPr>
        <p:grpSpPr bwMode="auto">
          <a:xfrm>
            <a:off x="5334000" y="4343400"/>
            <a:ext cx="1360488" cy="1504950"/>
            <a:chOff x="2781300" y="3708400"/>
            <a:chExt cx="1704975" cy="1885950"/>
          </a:xfrm>
        </p:grpSpPr>
        <p:sp>
          <p:nvSpPr>
            <p:cNvPr id="68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6104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0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46106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72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3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4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46091" name="36 Grupo"/>
          <p:cNvGrpSpPr>
            <a:grpSpLocks/>
          </p:cNvGrpSpPr>
          <p:nvPr/>
        </p:nvGrpSpPr>
        <p:grpSpPr bwMode="auto">
          <a:xfrm>
            <a:off x="1716088" y="5203825"/>
            <a:ext cx="1360487" cy="1504950"/>
            <a:chOff x="2781300" y="3708400"/>
            <a:chExt cx="1704975" cy="1885950"/>
          </a:xfrm>
        </p:grpSpPr>
        <p:sp>
          <p:nvSpPr>
            <p:cNvPr id="77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6097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9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46099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81" name="Oval 7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665186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2" name="Oval 8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583618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3" name="Oval 9"/>
                <p:cNvSpPr>
                  <a:spLocks noChangeArrowheads="1"/>
                </p:cNvSpPr>
                <p:nvPr/>
              </p:nvSpPr>
              <p:spPr bwMode="gray">
                <a:xfrm>
                  <a:off x="2894699" y="3887445"/>
                  <a:ext cx="1410534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85" name="Text Box 10"/>
          <p:cNvSpPr txBox="1">
            <a:spLocks noChangeArrowheads="1"/>
          </p:cNvSpPr>
          <p:nvPr/>
        </p:nvSpPr>
        <p:spPr bwMode="gray">
          <a:xfrm>
            <a:off x="304800" y="2438400"/>
            <a:ext cx="210185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Proclamação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86" name="Text Box 4"/>
          <p:cNvSpPr txBox="1">
            <a:spLocks noChangeArrowheads="1"/>
          </p:cNvSpPr>
          <p:nvPr/>
        </p:nvSpPr>
        <p:spPr bwMode="auto">
          <a:xfrm>
            <a:off x="6172200" y="6045200"/>
            <a:ext cx="2971800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Atos</a:t>
            </a:r>
            <a:r>
              <a:rPr lang="en-US" sz="3200" b="0" dirty="0" smtClean="0">
                <a:solidFill>
                  <a:srgbClr val="063780"/>
                </a:solidFill>
                <a:latin typeface="Arial Black" pitchFamily="34" charset="0"/>
              </a:rPr>
              <a:t> </a:t>
            </a:r>
            <a:r>
              <a:rPr lang="en-US" sz="3200" b="0" dirty="0">
                <a:solidFill>
                  <a:srgbClr val="063780"/>
                </a:solidFill>
                <a:latin typeface="Arial Black" pitchFamily="34" charset="0"/>
              </a:rPr>
              <a:t>2:41-47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gray">
          <a:xfrm>
            <a:off x="4075113" y="15779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gray">
          <a:xfrm>
            <a:off x="5029200" y="1066800"/>
            <a:ext cx="120898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Ensino</a:t>
            </a:r>
            <a:endParaRPr lang="pt-B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85" grpId="0"/>
      <p:bldP spid="49" grpId="0"/>
      <p:bldP spid="5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10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2.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Ensino Educação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04800" y="1346200"/>
            <a:ext cx="8610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igreja ajuda ao povo a ver Jesus claramente, a conhecer sua vontade para suas vidas e equipá-lo para </a:t>
            </a: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segui-lo </a:t>
            </a: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em todos os aspectos da vida</a:t>
            </a:r>
            <a:r>
              <a:rPr lang="es-ES_tradnl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04800" y="4038600"/>
            <a:ext cx="8610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3200" b="0" dirty="0" smtClean="0">
                <a:solidFill>
                  <a:srgbClr val="063780"/>
                </a:solidFill>
                <a:latin typeface="Arial Black" pitchFamily="34" charset="0"/>
                <a:cs typeface="Arial" pitchFamily="34" charset="0"/>
              </a:rPr>
              <a:t>As </a:t>
            </a: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  <a:cs typeface="Arial" pitchFamily="34" charset="0"/>
              </a:rPr>
              <a:t>quatro</a:t>
            </a:r>
            <a:r>
              <a:rPr lang="en-US" sz="3200" b="0" dirty="0" smtClean="0">
                <a:solidFill>
                  <a:srgbClr val="06378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en-US" sz="3200" b="0" dirty="0">
                <a:solidFill>
                  <a:srgbClr val="063780"/>
                </a:solidFill>
                <a:latin typeface="Arial Black" pitchFamily="34" charset="0"/>
                <a:cs typeface="Arial" pitchFamily="34" charset="0"/>
              </a:rPr>
              <a:t>“C”:</a:t>
            </a:r>
          </a:p>
          <a:p>
            <a:pPr lvl="8">
              <a:buClr>
                <a:srgbClr val="063780"/>
              </a:buClr>
              <a:buFont typeface="Wingdings" pitchFamily="2" charset="2"/>
              <a:buChar char="§"/>
              <a:defRPr/>
            </a:pPr>
            <a:r>
              <a:rPr lang="en-US" sz="3200" b="0" dirty="0">
                <a:solidFill>
                  <a:srgbClr val="1504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2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Conhecimento</a:t>
            </a:r>
          </a:p>
          <a:p>
            <a:pPr lvl="8">
              <a:buClr>
                <a:srgbClr val="063780"/>
              </a:buClr>
              <a:buFont typeface="Wingdings" pitchFamily="2" charset="2"/>
              <a:buChar char="§"/>
              <a:defRPr/>
            </a:pPr>
            <a:r>
              <a:rPr lang="pt-BR" sz="32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Conduta</a:t>
            </a:r>
          </a:p>
          <a:p>
            <a:pPr lvl="8">
              <a:buClr>
                <a:srgbClr val="063780"/>
              </a:buClr>
              <a:buFont typeface="Wingdings" pitchFamily="2" charset="2"/>
              <a:buChar char="§"/>
              <a:defRPr/>
            </a:pPr>
            <a:r>
              <a:rPr lang="pt-BR" sz="32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Caráter</a:t>
            </a:r>
          </a:p>
          <a:p>
            <a:pPr lvl="8">
              <a:buClr>
                <a:srgbClr val="063780"/>
              </a:buClr>
              <a:buFont typeface="Wingdings" pitchFamily="2" charset="2"/>
              <a:buChar char="§"/>
              <a:defRPr/>
            </a:pPr>
            <a:r>
              <a:rPr lang="pt-BR" sz="32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Compromisso</a:t>
            </a:r>
            <a:endParaRPr lang="pt-BR" sz="3200" b="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62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2.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Ensino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continuação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81000" y="1219200"/>
            <a:ext cx="5562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pt-BR" sz="3200" dirty="0" smtClean="0">
                <a:solidFill>
                  <a:schemeClr val="tx1"/>
                </a:solidFill>
              </a:rPr>
              <a:t>Uma fé segmentada</a:t>
            </a:r>
            <a:endParaRPr lang="pt-BR" sz="3200" dirty="0">
              <a:solidFill>
                <a:schemeClr val="tx1"/>
              </a:solidFill>
            </a:endParaRPr>
          </a:p>
        </p:txBody>
      </p:sp>
      <p:grpSp>
        <p:nvGrpSpPr>
          <p:cNvPr id="2" name="41 Grupo"/>
          <p:cNvGrpSpPr>
            <a:grpSpLocks/>
          </p:cNvGrpSpPr>
          <p:nvPr/>
        </p:nvGrpSpPr>
        <p:grpSpPr bwMode="auto">
          <a:xfrm>
            <a:off x="1384300" y="2271713"/>
            <a:ext cx="6376988" cy="3824287"/>
            <a:chOff x="404813" y="2133600"/>
            <a:chExt cx="6376987" cy="3824288"/>
          </a:xfrm>
        </p:grpSpPr>
        <p:sp>
          <p:nvSpPr>
            <p:cNvPr id="43" name="Oval 6"/>
            <p:cNvSpPr>
              <a:spLocks noChangeArrowheads="1"/>
            </p:cNvSpPr>
            <p:nvPr/>
          </p:nvSpPr>
          <p:spPr bwMode="ltGray">
            <a:xfrm rot="20601703">
              <a:off x="493713" y="2489200"/>
              <a:ext cx="5762624" cy="3016251"/>
            </a:xfrm>
            <a:prstGeom prst="ellipse">
              <a:avLst/>
            </a:prstGeom>
            <a:gradFill rotWithShape="0">
              <a:gsLst>
                <a:gs pos="0">
                  <a:srgbClr val="29698D"/>
                </a:gs>
                <a:gs pos="50000">
                  <a:srgbClr val="29698D">
                    <a:gamma/>
                    <a:tint val="24314"/>
                    <a:invGamma/>
                  </a:srgbClr>
                </a:gs>
                <a:gs pos="100000">
                  <a:srgbClr val="29698D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" name="Oval 7"/>
            <p:cNvSpPr>
              <a:spLocks noChangeArrowheads="1"/>
            </p:cNvSpPr>
            <p:nvPr/>
          </p:nvSpPr>
          <p:spPr bwMode="ltGray">
            <a:xfrm rot="20601703">
              <a:off x="550863" y="2327275"/>
              <a:ext cx="5562599" cy="2922588"/>
            </a:xfrm>
            <a:prstGeom prst="ellipse">
              <a:avLst/>
            </a:prstGeom>
            <a:gradFill rotWithShape="1">
              <a:gsLst>
                <a:gs pos="0">
                  <a:srgbClr val="33CCCC">
                    <a:gamma/>
                    <a:shade val="63529"/>
                    <a:invGamma/>
                  </a:srgbClr>
                </a:gs>
                <a:gs pos="100000">
                  <a:srgbClr val="33CCCC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" name="Arc 9"/>
            <p:cNvSpPr>
              <a:spLocks/>
            </p:cNvSpPr>
            <p:nvPr/>
          </p:nvSpPr>
          <p:spPr bwMode="gray">
            <a:xfrm rot="20601703" flipH="1">
              <a:off x="604838" y="3717925"/>
              <a:ext cx="2876550" cy="1630362"/>
            </a:xfrm>
            <a:custGeom>
              <a:avLst/>
              <a:gdLst>
                <a:gd name="G0" fmla="+- 0 0 0"/>
                <a:gd name="G1" fmla="+- 6947 0 0"/>
                <a:gd name="G2" fmla="+- 21600 0 0"/>
                <a:gd name="T0" fmla="*/ 20452 w 21600"/>
                <a:gd name="T1" fmla="*/ 0 h 24439"/>
                <a:gd name="T2" fmla="*/ 12673 w 21600"/>
                <a:gd name="T3" fmla="*/ 24439 h 24439"/>
                <a:gd name="T4" fmla="*/ 0 w 21600"/>
                <a:gd name="T5" fmla="*/ 6947 h 24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4439" fill="none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</a:path>
                <a:path w="21600" h="24439" stroke="0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  <a:lnTo>
                    <a:pt x="0" y="6947"/>
                  </a:lnTo>
                  <a:close/>
                </a:path>
              </a:pathLst>
            </a:custGeom>
            <a:gradFill rotWithShape="1">
              <a:gsLst>
                <a:gs pos="0">
                  <a:srgbClr val="47ABE3">
                    <a:gamma/>
                    <a:tint val="45490"/>
                    <a:invGamma/>
                  </a:srgbClr>
                </a:gs>
                <a:gs pos="100000">
                  <a:srgbClr val="47ABE3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" name="Arc 11"/>
            <p:cNvSpPr>
              <a:spLocks/>
            </p:cNvSpPr>
            <p:nvPr/>
          </p:nvSpPr>
          <p:spPr bwMode="gray">
            <a:xfrm rot="20601703" flipH="1">
              <a:off x="404813" y="2786062"/>
              <a:ext cx="2762250" cy="1381125"/>
            </a:xfrm>
            <a:custGeom>
              <a:avLst/>
              <a:gdLst>
                <a:gd name="G0" fmla="+- 0 0 0"/>
                <a:gd name="G1" fmla="+- 21142 0 0"/>
                <a:gd name="G2" fmla="+- 21600 0 0"/>
                <a:gd name="T0" fmla="*/ 4423 w 20934"/>
                <a:gd name="T1" fmla="*/ 0 h 21142"/>
                <a:gd name="T2" fmla="*/ 20934 w 20934"/>
                <a:gd name="T3" fmla="*/ 15820 h 21142"/>
                <a:gd name="T4" fmla="*/ 0 w 20934"/>
                <a:gd name="T5" fmla="*/ 21142 h 2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34" h="21142" fill="none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</a:path>
                <a:path w="20934" h="21142" stroke="0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  <a:lnTo>
                    <a:pt x="0" y="21142"/>
                  </a:lnTo>
                  <a:close/>
                </a:path>
              </a:pathLst>
            </a:custGeom>
            <a:gradFill rotWithShape="1">
              <a:gsLst>
                <a:gs pos="0">
                  <a:srgbClr val="47ABE3"/>
                </a:gs>
                <a:gs pos="100000">
                  <a:srgbClr val="47ABE3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8138" name="25 Grupo"/>
            <p:cNvGrpSpPr>
              <a:grpSpLocks/>
            </p:cNvGrpSpPr>
            <p:nvPr/>
          </p:nvGrpSpPr>
          <p:grpSpPr bwMode="auto">
            <a:xfrm>
              <a:off x="915988" y="2133600"/>
              <a:ext cx="5865812" cy="3824288"/>
              <a:chOff x="915988" y="2133600"/>
              <a:chExt cx="5865812" cy="3824288"/>
            </a:xfrm>
          </p:grpSpPr>
          <p:sp>
            <p:nvSpPr>
              <p:cNvPr id="48" name="Oval 5"/>
              <p:cNvSpPr>
                <a:spLocks noChangeArrowheads="1"/>
              </p:cNvSpPr>
              <p:nvPr/>
            </p:nvSpPr>
            <p:spPr bwMode="ltGray">
              <a:xfrm>
                <a:off x="1219201" y="4632326"/>
                <a:ext cx="5562599" cy="1325562"/>
              </a:xfrm>
              <a:prstGeom prst="ellipse">
                <a:avLst/>
              </a:prstGeom>
              <a:solidFill>
                <a:srgbClr val="000000">
                  <a:alpha val="17000"/>
                </a:srgbClr>
              </a:solidFill>
              <a:ln w="3175">
                <a:noFill/>
                <a:round/>
                <a:headEnd/>
                <a:tailEnd type="none" w="sm" len="sm"/>
              </a:ln>
              <a:effectLst/>
            </p:spPr>
            <p:txBody>
              <a:bodyPr vert="eaVert" wrap="none" lIns="92075" tIns="46038" rIns="92075" bIns="46038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9" name="Arc 8"/>
              <p:cNvSpPr>
                <a:spLocks/>
              </p:cNvSpPr>
              <p:nvPr/>
            </p:nvSpPr>
            <p:spPr bwMode="gray">
              <a:xfrm rot="20601703">
                <a:off x="3198813" y="2405062"/>
                <a:ext cx="2851150" cy="1538288"/>
              </a:xfrm>
              <a:custGeom>
                <a:avLst/>
                <a:gdLst>
                  <a:gd name="G0" fmla="+- 0 0 0"/>
                  <a:gd name="G1" fmla="+- 14335 0 0"/>
                  <a:gd name="G2" fmla="+- 21600 0 0"/>
                  <a:gd name="T0" fmla="*/ 16157 w 21600"/>
                  <a:gd name="T1" fmla="*/ 0 h 22718"/>
                  <a:gd name="T2" fmla="*/ 19907 w 21600"/>
                  <a:gd name="T3" fmla="*/ 22718 h 22718"/>
                  <a:gd name="T4" fmla="*/ 0 w 21600"/>
                  <a:gd name="T5" fmla="*/ 14335 h 22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718" fill="none" extrusionOk="0">
                    <a:moveTo>
                      <a:pt x="16157" y="-1"/>
                    </a:moveTo>
                    <a:cubicBezTo>
                      <a:pt x="19663" y="3951"/>
                      <a:pt x="21600" y="9051"/>
                      <a:pt x="21600" y="14335"/>
                    </a:cubicBezTo>
                    <a:cubicBezTo>
                      <a:pt x="21600" y="17214"/>
                      <a:pt x="21024" y="20064"/>
                      <a:pt x="19906" y="22717"/>
                    </a:cubicBezTo>
                  </a:path>
                  <a:path w="21600" h="22718" stroke="0" extrusionOk="0">
                    <a:moveTo>
                      <a:pt x="16157" y="-1"/>
                    </a:moveTo>
                    <a:cubicBezTo>
                      <a:pt x="19663" y="3951"/>
                      <a:pt x="21600" y="9051"/>
                      <a:pt x="21600" y="14335"/>
                    </a:cubicBezTo>
                    <a:cubicBezTo>
                      <a:pt x="21600" y="17214"/>
                      <a:pt x="21024" y="20064"/>
                      <a:pt x="19906" y="22717"/>
                    </a:cubicBezTo>
                    <a:lnTo>
                      <a:pt x="0" y="14335"/>
                    </a:lnTo>
                    <a:close/>
                  </a:path>
                </a:pathLst>
              </a:custGeom>
              <a:solidFill>
                <a:srgbClr val="0099CC"/>
              </a:solidFill>
              <a:ln w="12700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0" name="Arc 10"/>
              <p:cNvSpPr>
                <a:spLocks/>
              </p:cNvSpPr>
              <p:nvPr/>
            </p:nvSpPr>
            <p:spPr bwMode="gray">
              <a:xfrm rot="20601703">
                <a:off x="2443163" y="2133600"/>
                <a:ext cx="2813050" cy="1417637"/>
              </a:xfrm>
              <a:custGeom>
                <a:avLst/>
                <a:gdLst>
                  <a:gd name="G0" fmla="+- 4839 0 0"/>
                  <a:gd name="G1" fmla="+- 21600 0 0"/>
                  <a:gd name="G2" fmla="+- 21600 0 0"/>
                  <a:gd name="T0" fmla="*/ 0 w 21397"/>
                  <a:gd name="T1" fmla="*/ 549 h 21600"/>
                  <a:gd name="T2" fmla="*/ 21397 w 21397"/>
                  <a:gd name="T3" fmla="*/ 7730 h 21600"/>
                  <a:gd name="T4" fmla="*/ 4839 w 21397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397" h="21600" fill="none" extrusionOk="0">
                    <a:moveTo>
                      <a:pt x="0" y="549"/>
                    </a:moveTo>
                    <a:cubicBezTo>
                      <a:pt x="1587" y="184"/>
                      <a:pt x="3210" y="-1"/>
                      <a:pt x="4839" y="0"/>
                    </a:cubicBezTo>
                    <a:cubicBezTo>
                      <a:pt x="11230" y="0"/>
                      <a:pt x="17293" y="2830"/>
                      <a:pt x="21397" y="7729"/>
                    </a:cubicBezTo>
                  </a:path>
                  <a:path w="21397" h="21600" stroke="0" extrusionOk="0">
                    <a:moveTo>
                      <a:pt x="0" y="549"/>
                    </a:moveTo>
                    <a:cubicBezTo>
                      <a:pt x="1587" y="184"/>
                      <a:pt x="3210" y="-1"/>
                      <a:pt x="4839" y="0"/>
                    </a:cubicBezTo>
                    <a:cubicBezTo>
                      <a:pt x="11230" y="0"/>
                      <a:pt x="17293" y="2830"/>
                      <a:pt x="21397" y="7729"/>
                    </a:cubicBezTo>
                    <a:lnTo>
                      <a:pt x="4839" y="216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AA0F8">
                      <a:gamma/>
                      <a:shade val="46275"/>
                      <a:invGamma/>
                    </a:srgbClr>
                  </a:gs>
                  <a:gs pos="100000">
                    <a:srgbClr val="AAA0F8"/>
                  </a:gs>
                </a:gsLst>
                <a:lin ang="2700000" scaled="1"/>
              </a:gradFill>
              <a:ln w="12700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1" name="Oval 12"/>
              <p:cNvSpPr>
                <a:spLocks noChangeArrowheads="1"/>
              </p:cNvSpPr>
              <p:nvPr/>
            </p:nvSpPr>
            <p:spPr bwMode="gray">
              <a:xfrm rot="20601703">
                <a:off x="2011363" y="3041650"/>
                <a:ext cx="2695575" cy="1339850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50000">
                    <a:srgbClr val="000000">
                      <a:gamma/>
                      <a:tint val="24314"/>
                      <a:invGamma/>
                    </a:srgbClr>
                  </a:gs>
                  <a:gs pos="100000">
                    <a:srgbClr val="000000"/>
                  </a:gs>
                </a:gsLst>
                <a:lin ang="0" scaled="1"/>
              </a:gradFill>
              <a:ln w="12700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8143" name="Text Box 13"/>
              <p:cNvSpPr txBox="1">
                <a:spLocks noChangeArrowheads="1"/>
              </p:cNvSpPr>
              <p:nvPr/>
            </p:nvSpPr>
            <p:spPr bwMode="white">
              <a:xfrm>
                <a:off x="1210274" y="3263900"/>
                <a:ext cx="998928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1800" b="0" dirty="0" smtClean="0">
                    <a:solidFill>
                      <a:srgbClr val="FFFFFF"/>
                    </a:solidFill>
                    <a:latin typeface="Verdana" pitchFamily="34" charset="0"/>
                  </a:rPr>
                  <a:t>Família</a:t>
                </a:r>
                <a:endParaRPr lang="pt-BR" sz="1800" b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144" name="Text Box 14"/>
              <p:cNvSpPr txBox="1">
                <a:spLocks noChangeArrowheads="1"/>
              </p:cNvSpPr>
              <p:nvPr/>
            </p:nvSpPr>
            <p:spPr bwMode="white">
              <a:xfrm>
                <a:off x="2455106" y="4724400"/>
                <a:ext cx="1765227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1800" b="0" dirty="0" smtClean="0">
                    <a:solidFill>
                      <a:srgbClr val="FFFFFF"/>
                    </a:solidFill>
                    <a:latin typeface="Verdana" pitchFamily="34" charset="0"/>
                  </a:rPr>
                  <a:t>Esporte</a:t>
                </a:r>
                <a:r>
                  <a:rPr lang="en-US" sz="1800" b="0" dirty="0" smtClean="0">
                    <a:solidFill>
                      <a:srgbClr val="FFFFFF"/>
                    </a:solidFill>
                    <a:latin typeface="Verdana" pitchFamily="34" charset="0"/>
                  </a:rPr>
                  <a:t>, </a:t>
                </a:r>
                <a:r>
                  <a:rPr lang="en-US" sz="1800" b="0" dirty="0">
                    <a:solidFill>
                      <a:srgbClr val="FFFFFF"/>
                    </a:solidFill>
                    <a:latin typeface="Verdana" pitchFamily="34" charset="0"/>
                  </a:rPr>
                  <a:t>etc…</a:t>
                </a:r>
                <a:endParaRPr lang="en-US" sz="1800" b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145" name="Text Box 15"/>
              <p:cNvSpPr txBox="1">
                <a:spLocks noChangeArrowheads="1"/>
              </p:cNvSpPr>
              <p:nvPr/>
            </p:nvSpPr>
            <p:spPr bwMode="white">
              <a:xfrm>
                <a:off x="4724400" y="2806700"/>
                <a:ext cx="996950" cy="3698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b="0">
                    <a:solidFill>
                      <a:srgbClr val="FFFFFF"/>
                    </a:solidFill>
                    <a:latin typeface="Verdana" pitchFamily="34" charset="0"/>
                  </a:rPr>
                  <a:t>Política</a:t>
                </a:r>
                <a:endParaRPr 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Freeform 16"/>
              <p:cNvSpPr>
                <a:spLocks/>
              </p:cNvSpPr>
              <p:nvPr/>
            </p:nvSpPr>
            <p:spPr bwMode="gray">
              <a:xfrm>
                <a:off x="5334000" y="3336925"/>
                <a:ext cx="1295400" cy="1711325"/>
              </a:xfrm>
              <a:custGeom>
                <a:avLst/>
                <a:gdLst/>
                <a:ahLst/>
                <a:cxnLst>
                  <a:cxn ang="0">
                    <a:pos x="0" y="841"/>
                  </a:cxn>
                  <a:cxn ang="0">
                    <a:pos x="784" y="0"/>
                  </a:cxn>
                  <a:cxn ang="0">
                    <a:pos x="816" y="280"/>
                  </a:cxn>
                  <a:cxn ang="0">
                    <a:pos x="544" y="672"/>
                  </a:cxn>
                  <a:cxn ang="0">
                    <a:pos x="25" y="1078"/>
                  </a:cxn>
                  <a:cxn ang="0">
                    <a:pos x="0" y="841"/>
                  </a:cxn>
                </a:cxnLst>
                <a:rect l="0" t="0" r="r" b="b"/>
                <a:pathLst>
                  <a:path w="816" h="1078">
                    <a:moveTo>
                      <a:pt x="0" y="841"/>
                    </a:moveTo>
                    <a:lnTo>
                      <a:pt x="784" y="0"/>
                    </a:lnTo>
                    <a:lnTo>
                      <a:pt x="816" y="280"/>
                    </a:lnTo>
                    <a:cubicBezTo>
                      <a:pt x="776" y="392"/>
                      <a:pt x="676" y="539"/>
                      <a:pt x="544" y="672"/>
                    </a:cubicBezTo>
                    <a:cubicBezTo>
                      <a:pt x="412" y="805"/>
                      <a:pt x="116" y="1050"/>
                      <a:pt x="25" y="1078"/>
                    </a:cubicBezTo>
                    <a:cubicBezTo>
                      <a:pt x="7" y="1006"/>
                      <a:pt x="0" y="841"/>
                      <a:pt x="0" y="841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6" name="Arc 17"/>
              <p:cNvSpPr>
                <a:spLocks/>
              </p:cNvSpPr>
              <p:nvPr/>
            </p:nvSpPr>
            <p:spPr bwMode="gray">
              <a:xfrm rot="20539205">
                <a:off x="3732213" y="3346450"/>
                <a:ext cx="2984499" cy="1346200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0601 w 20601"/>
                  <a:gd name="T1" fmla="*/ 6492 h 19523"/>
                  <a:gd name="T2" fmla="*/ 9242 w 20601"/>
                  <a:gd name="T3" fmla="*/ 19523 h 19523"/>
                  <a:gd name="T4" fmla="*/ 0 w 20601"/>
                  <a:gd name="T5" fmla="*/ 0 h 19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601" h="19523" fill="none" extrusionOk="0">
                    <a:moveTo>
                      <a:pt x="20601" y="6492"/>
                    </a:moveTo>
                    <a:cubicBezTo>
                      <a:pt x="18793" y="12227"/>
                      <a:pt x="14677" y="16949"/>
                      <a:pt x="9241" y="19522"/>
                    </a:cubicBezTo>
                  </a:path>
                  <a:path w="20601" h="19523" stroke="0" extrusionOk="0">
                    <a:moveTo>
                      <a:pt x="20601" y="6492"/>
                    </a:moveTo>
                    <a:cubicBezTo>
                      <a:pt x="18793" y="12227"/>
                      <a:pt x="14677" y="16949"/>
                      <a:pt x="9241" y="1952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 w="12700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7" name="Freeform 18"/>
              <p:cNvSpPr>
                <a:spLocks/>
              </p:cNvSpPr>
              <p:nvPr/>
            </p:nvSpPr>
            <p:spPr bwMode="gray">
              <a:xfrm>
                <a:off x="3657601" y="3794125"/>
                <a:ext cx="1758950" cy="1236662"/>
              </a:xfrm>
              <a:custGeom>
                <a:avLst/>
                <a:gdLst/>
                <a:ahLst/>
                <a:cxnLst>
                  <a:cxn ang="0">
                    <a:pos x="1071" y="546"/>
                  </a:cxn>
                  <a:cxn ang="0">
                    <a:pos x="1108" y="779"/>
                  </a:cxn>
                  <a:cxn ang="0">
                    <a:pos x="67" y="168"/>
                  </a:cxn>
                  <a:cxn ang="0">
                    <a:pos x="0" y="0"/>
                  </a:cxn>
                  <a:cxn ang="0">
                    <a:pos x="1071" y="546"/>
                  </a:cxn>
                </a:cxnLst>
                <a:rect l="0" t="0" r="r" b="b"/>
                <a:pathLst>
                  <a:path w="1108" h="779">
                    <a:moveTo>
                      <a:pt x="1071" y="546"/>
                    </a:moveTo>
                    <a:lnTo>
                      <a:pt x="1108" y="779"/>
                    </a:lnTo>
                    <a:lnTo>
                      <a:pt x="67" y="168"/>
                    </a:lnTo>
                    <a:lnTo>
                      <a:pt x="0" y="0"/>
                    </a:lnTo>
                    <a:lnTo>
                      <a:pt x="1071" y="546"/>
                    </a:lnTo>
                    <a:close/>
                  </a:path>
                </a:pathLst>
              </a:custGeom>
              <a:solidFill>
                <a:srgbClr val="33CC33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8149" name="Text Box 19"/>
              <p:cNvSpPr txBox="1">
                <a:spLocks noChangeArrowheads="1"/>
              </p:cNvSpPr>
              <p:nvPr/>
            </p:nvSpPr>
            <p:spPr bwMode="white">
              <a:xfrm>
                <a:off x="5026532" y="3733800"/>
                <a:ext cx="683200" cy="52322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b="0" dirty="0" smtClean="0">
                    <a:solidFill>
                      <a:srgbClr val="EDFD77"/>
                    </a:solidFill>
                    <a:latin typeface="Arial Black" pitchFamily="34" charset="0"/>
                  </a:rPr>
                  <a:t>FÉ</a:t>
                </a:r>
                <a:endParaRPr lang="en-US" sz="2800" b="0" dirty="0">
                  <a:solidFill>
                    <a:srgbClr val="EDFD77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48150" name="Text Box 20"/>
              <p:cNvSpPr txBox="1">
                <a:spLocks noChangeArrowheads="1"/>
              </p:cNvSpPr>
              <p:nvPr/>
            </p:nvSpPr>
            <p:spPr bwMode="white">
              <a:xfrm>
                <a:off x="3043676" y="2438400"/>
                <a:ext cx="118974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1800" b="0" dirty="0" smtClean="0">
                    <a:solidFill>
                      <a:srgbClr val="FFFFFF"/>
                    </a:solidFill>
                    <a:latin typeface="Verdana" pitchFamily="34" charset="0"/>
                  </a:rPr>
                  <a:t>Finanças</a:t>
                </a:r>
                <a:endParaRPr lang="pt-BR" sz="1800" b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151" name="Text Box 21"/>
              <p:cNvSpPr txBox="1">
                <a:spLocks noChangeArrowheads="1"/>
              </p:cNvSpPr>
              <p:nvPr/>
            </p:nvSpPr>
            <p:spPr bwMode="white">
              <a:xfrm>
                <a:off x="915988" y="4406900"/>
                <a:ext cx="1439862" cy="3698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b="0">
                    <a:solidFill>
                      <a:srgbClr val="FFFFFF"/>
                    </a:solidFill>
                    <a:latin typeface="Verdana" pitchFamily="34" charset="0"/>
                  </a:rPr>
                  <a:t>Vida Social</a:t>
                </a:r>
                <a:endParaRPr 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Oval 22"/>
              <p:cNvSpPr>
                <a:spLocks noChangeArrowheads="1"/>
              </p:cNvSpPr>
              <p:nvPr/>
            </p:nvSpPr>
            <p:spPr bwMode="white">
              <a:xfrm rot="20601703">
                <a:off x="2112963" y="3294062"/>
                <a:ext cx="2586038" cy="1090613"/>
              </a:xfrm>
              <a:prstGeom prst="ellipse">
                <a:avLst/>
              </a:prstGeom>
              <a:gradFill rotWithShape="1">
                <a:gsLst>
                  <a:gs pos="0">
                    <a:srgbClr val="126843"/>
                  </a:gs>
                  <a:gs pos="100000">
                    <a:srgbClr val="126843">
                      <a:gamma/>
                      <a:tint val="72549"/>
                      <a:invGamma/>
                    </a:srgbClr>
                  </a:gs>
                </a:gsLst>
                <a:lin ang="2700000" scaled="1"/>
              </a:gradFill>
              <a:ln w="12700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2" name="Freeform 23"/>
              <p:cNvSpPr>
                <a:spLocks/>
              </p:cNvSpPr>
              <p:nvPr/>
            </p:nvSpPr>
            <p:spPr bwMode="gray">
              <a:xfrm>
                <a:off x="3810001" y="4216401"/>
                <a:ext cx="1282700" cy="10287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352" y="448"/>
                  </a:cxn>
                  <a:cxn ang="0">
                    <a:pos x="360" y="648"/>
                  </a:cxn>
                  <a:cxn ang="0">
                    <a:pos x="808" y="424"/>
                  </a:cxn>
                  <a:cxn ang="0">
                    <a:pos x="104" y="0"/>
                  </a:cxn>
                  <a:cxn ang="0">
                    <a:pos x="0" y="24"/>
                  </a:cxn>
                </a:cxnLst>
                <a:rect l="0" t="0" r="r" b="b"/>
                <a:pathLst>
                  <a:path w="808" h="648">
                    <a:moveTo>
                      <a:pt x="0" y="24"/>
                    </a:moveTo>
                    <a:lnTo>
                      <a:pt x="352" y="448"/>
                    </a:lnTo>
                    <a:lnTo>
                      <a:pt x="360" y="648"/>
                    </a:lnTo>
                    <a:lnTo>
                      <a:pt x="808" y="424"/>
                    </a:lnTo>
                    <a:lnTo>
                      <a:pt x="104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3399">
                  <a:alpha val="49001"/>
                </a:srgbClr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67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2.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Ensino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continuação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81000" y="1219200"/>
            <a:ext cx="5562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pt-BR" sz="3200" dirty="0" smtClean="0">
                <a:solidFill>
                  <a:schemeClr val="tx1"/>
                </a:solidFill>
              </a:rPr>
              <a:t>Uma fé integrada</a:t>
            </a:r>
            <a:endParaRPr lang="pt-BR" sz="3200" dirty="0">
              <a:solidFill>
                <a:schemeClr val="tx1"/>
              </a:solidFill>
            </a:endParaRPr>
          </a:p>
        </p:txBody>
      </p:sp>
      <p:grpSp>
        <p:nvGrpSpPr>
          <p:cNvPr id="2" name="66 Grupo"/>
          <p:cNvGrpSpPr>
            <a:grpSpLocks/>
          </p:cNvGrpSpPr>
          <p:nvPr/>
        </p:nvGrpSpPr>
        <p:grpSpPr bwMode="auto">
          <a:xfrm>
            <a:off x="1384300" y="2133600"/>
            <a:ext cx="6376988" cy="3824288"/>
            <a:chOff x="1383507" y="2133600"/>
            <a:chExt cx="6376987" cy="3824288"/>
          </a:xfrm>
        </p:grpSpPr>
        <p:sp>
          <p:nvSpPr>
            <p:cNvPr id="27" name="Oval 6"/>
            <p:cNvSpPr>
              <a:spLocks noChangeArrowheads="1"/>
            </p:cNvSpPr>
            <p:nvPr/>
          </p:nvSpPr>
          <p:spPr bwMode="ltGray">
            <a:xfrm rot="20601703">
              <a:off x="1472407" y="2489200"/>
              <a:ext cx="5762624" cy="3016250"/>
            </a:xfrm>
            <a:prstGeom prst="ellipse">
              <a:avLst/>
            </a:prstGeom>
            <a:gradFill rotWithShape="0">
              <a:gsLst>
                <a:gs pos="0">
                  <a:srgbClr val="29698D"/>
                </a:gs>
                <a:gs pos="50000">
                  <a:srgbClr val="29698D">
                    <a:gamma/>
                    <a:tint val="24314"/>
                    <a:invGamma/>
                  </a:srgbClr>
                </a:gs>
                <a:gs pos="100000">
                  <a:srgbClr val="29698D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Oval 7"/>
            <p:cNvSpPr>
              <a:spLocks noChangeArrowheads="1"/>
            </p:cNvSpPr>
            <p:nvPr/>
          </p:nvSpPr>
          <p:spPr bwMode="ltGray">
            <a:xfrm rot="20601703">
              <a:off x="1529557" y="2327275"/>
              <a:ext cx="5562599" cy="2922588"/>
            </a:xfrm>
            <a:prstGeom prst="ellipse">
              <a:avLst/>
            </a:prstGeom>
            <a:gradFill rotWithShape="1">
              <a:gsLst>
                <a:gs pos="0">
                  <a:srgbClr val="33CCCC">
                    <a:gamma/>
                    <a:shade val="63529"/>
                    <a:invGamma/>
                  </a:srgbClr>
                </a:gs>
                <a:gs pos="100000">
                  <a:srgbClr val="33CCCC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Arc 11"/>
            <p:cNvSpPr>
              <a:spLocks/>
            </p:cNvSpPr>
            <p:nvPr/>
          </p:nvSpPr>
          <p:spPr bwMode="gray">
            <a:xfrm rot="20601703" flipH="1">
              <a:off x="1383507" y="2786063"/>
              <a:ext cx="2762250" cy="1381125"/>
            </a:xfrm>
            <a:custGeom>
              <a:avLst/>
              <a:gdLst>
                <a:gd name="G0" fmla="+- 0 0 0"/>
                <a:gd name="G1" fmla="+- 21142 0 0"/>
                <a:gd name="G2" fmla="+- 21600 0 0"/>
                <a:gd name="T0" fmla="*/ 4423 w 20934"/>
                <a:gd name="T1" fmla="*/ 0 h 21142"/>
                <a:gd name="T2" fmla="*/ 20934 w 20934"/>
                <a:gd name="T3" fmla="*/ 15820 h 21142"/>
                <a:gd name="T4" fmla="*/ 0 w 20934"/>
                <a:gd name="T5" fmla="*/ 21142 h 2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34" h="21142" fill="none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</a:path>
                <a:path w="20934" h="21142" stroke="0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  <a:lnTo>
                    <a:pt x="0" y="21142"/>
                  </a:lnTo>
                  <a:close/>
                </a:path>
              </a:pathLst>
            </a:custGeom>
            <a:gradFill rotWithShape="1">
              <a:gsLst>
                <a:gs pos="0">
                  <a:srgbClr val="47ABE3"/>
                </a:gs>
                <a:gs pos="100000">
                  <a:srgbClr val="47ABE3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9161" name="25 Grupo"/>
            <p:cNvGrpSpPr>
              <a:grpSpLocks/>
            </p:cNvGrpSpPr>
            <p:nvPr/>
          </p:nvGrpSpPr>
          <p:grpSpPr bwMode="auto">
            <a:xfrm>
              <a:off x="1583532" y="2133600"/>
              <a:ext cx="6176962" cy="3824288"/>
              <a:chOff x="604838" y="2133600"/>
              <a:chExt cx="6176962" cy="3824288"/>
            </a:xfrm>
          </p:grpSpPr>
          <p:sp>
            <p:nvSpPr>
              <p:cNvPr id="31" name="Oval 5"/>
              <p:cNvSpPr>
                <a:spLocks noChangeArrowheads="1"/>
              </p:cNvSpPr>
              <p:nvPr/>
            </p:nvSpPr>
            <p:spPr bwMode="ltGray">
              <a:xfrm>
                <a:off x="1219201" y="4632325"/>
                <a:ext cx="5562599" cy="1325563"/>
              </a:xfrm>
              <a:prstGeom prst="ellipse">
                <a:avLst/>
              </a:prstGeom>
              <a:solidFill>
                <a:srgbClr val="000000">
                  <a:alpha val="17000"/>
                </a:srgbClr>
              </a:solidFill>
              <a:ln w="3175">
                <a:noFill/>
                <a:round/>
                <a:headEnd/>
                <a:tailEnd type="none" w="sm" len="sm"/>
              </a:ln>
              <a:effectLst/>
            </p:spPr>
            <p:txBody>
              <a:bodyPr vert="eaVert" wrap="none" lIns="92075" tIns="46038" rIns="92075" bIns="46038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49163" name="24 Grupo"/>
              <p:cNvGrpSpPr>
                <a:grpSpLocks/>
              </p:cNvGrpSpPr>
              <p:nvPr/>
            </p:nvGrpSpPr>
            <p:grpSpPr bwMode="auto">
              <a:xfrm>
                <a:off x="604838" y="2133600"/>
                <a:ext cx="5445124" cy="3214688"/>
                <a:chOff x="604838" y="2133600"/>
                <a:chExt cx="5445124" cy="3214688"/>
              </a:xfrm>
            </p:grpSpPr>
            <p:sp>
              <p:nvSpPr>
                <p:cNvPr id="34" name="Arc 10"/>
                <p:cNvSpPr>
                  <a:spLocks/>
                </p:cNvSpPr>
                <p:nvPr/>
              </p:nvSpPr>
              <p:spPr bwMode="gray">
                <a:xfrm rot="20601703">
                  <a:off x="2443163" y="2133600"/>
                  <a:ext cx="2813049" cy="1417638"/>
                </a:xfrm>
                <a:custGeom>
                  <a:avLst/>
                  <a:gdLst>
                    <a:gd name="G0" fmla="+- 4839 0 0"/>
                    <a:gd name="G1" fmla="+- 21600 0 0"/>
                    <a:gd name="G2" fmla="+- 21600 0 0"/>
                    <a:gd name="T0" fmla="*/ 0 w 21397"/>
                    <a:gd name="T1" fmla="*/ 549 h 21600"/>
                    <a:gd name="T2" fmla="*/ 21397 w 21397"/>
                    <a:gd name="T3" fmla="*/ 7730 h 21600"/>
                    <a:gd name="T4" fmla="*/ 4839 w 21397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397" h="21600" fill="none" extrusionOk="0">
                      <a:moveTo>
                        <a:pt x="0" y="549"/>
                      </a:moveTo>
                      <a:cubicBezTo>
                        <a:pt x="1587" y="184"/>
                        <a:pt x="3210" y="-1"/>
                        <a:pt x="4839" y="0"/>
                      </a:cubicBezTo>
                      <a:cubicBezTo>
                        <a:pt x="11230" y="0"/>
                        <a:pt x="17293" y="2830"/>
                        <a:pt x="21397" y="7729"/>
                      </a:cubicBezTo>
                    </a:path>
                    <a:path w="21397" h="21600" stroke="0" extrusionOk="0">
                      <a:moveTo>
                        <a:pt x="0" y="549"/>
                      </a:moveTo>
                      <a:cubicBezTo>
                        <a:pt x="1587" y="184"/>
                        <a:pt x="3210" y="-1"/>
                        <a:pt x="4839" y="0"/>
                      </a:cubicBezTo>
                      <a:cubicBezTo>
                        <a:pt x="11230" y="0"/>
                        <a:pt x="17293" y="2830"/>
                        <a:pt x="21397" y="7729"/>
                      </a:cubicBezTo>
                      <a:lnTo>
                        <a:pt x="4839" y="2160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AA0F8">
                        <a:gamma/>
                        <a:shade val="46275"/>
                        <a:invGamma/>
                      </a:srgbClr>
                    </a:gs>
                    <a:gs pos="100000">
                      <a:srgbClr val="AAA0F8"/>
                    </a:gs>
                  </a:gsLst>
                  <a:lin ang="2700000" scaled="1"/>
                </a:gradFill>
                <a:ln w="12700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pSp>
              <p:nvGrpSpPr>
                <p:cNvPr id="49165" name="23 Grupo"/>
                <p:cNvGrpSpPr>
                  <a:grpSpLocks/>
                </p:cNvGrpSpPr>
                <p:nvPr/>
              </p:nvGrpSpPr>
              <p:grpSpPr bwMode="auto">
                <a:xfrm>
                  <a:off x="604838" y="2405063"/>
                  <a:ext cx="5445124" cy="2943225"/>
                  <a:chOff x="604838" y="2405063"/>
                  <a:chExt cx="5445124" cy="2943225"/>
                </a:xfrm>
              </p:grpSpPr>
              <p:sp>
                <p:nvSpPr>
                  <p:cNvPr id="36" name="Arc 8"/>
                  <p:cNvSpPr>
                    <a:spLocks/>
                  </p:cNvSpPr>
                  <p:nvPr/>
                </p:nvSpPr>
                <p:spPr bwMode="gray">
                  <a:xfrm rot="20601703">
                    <a:off x="3198813" y="2405063"/>
                    <a:ext cx="2851149" cy="1538287"/>
                  </a:xfrm>
                  <a:custGeom>
                    <a:avLst/>
                    <a:gdLst>
                      <a:gd name="G0" fmla="+- 0 0 0"/>
                      <a:gd name="G1" fmla="+- 14335 0 0"/>
                      <a:gd name="G2" fmla="+- 21600 0 0"/>
                      <a:gd name="T0" fmla="*/ 16157 w 21600"/>
                      <a:gd name="T1" fmla="*/ 0 h 22718"/>
                      <a:gd name="T2" fmla="*/ 19907 w 21600"/>
                      <a:gd name="T3" fmla="*/ 22718 h 22718"/>
                      <a:gd name="T4" fmla="*/ 0 w 21600"/>
                      <a:gd name="T5" fmla="*/ 14335 h 227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2718" fill="none" extrusionOk="0">
                        <a:moveTo>
                          <a:pt x="16157" y="-1"/>
                        </a:moveTo>
                        <a:cubicBezTo>
                          <a:pt x="19663" y="3951"/>
                          <a:pt x="21600" y="9051"/>
                          <a:pt x="21600" y="14335"/>
                        </a:cubicBezTo>
                        <a:cubicBezTo>
                          <a:pt x="21600" y="17214"/>
                          <a:pt x="21024" y="20064"/>
                          <a:pt x="19906" y="22717"/>
                        </a:cubicBezTo>
                      </a:path>
                      <a:path w="21600" h="22718" stroke="0" extrusionOk="0">
                        <a:moveTo>
                          <a:pt x="16157" y="-1"/>
                        </a:moveTo>
                        <a:cubicBezTo>
                          <a:pt x="19663" y="3951"/>
                          <a:pt x="21600" y="9051"/>
                          <a:pt x="21600" y="14335"/>
                        </a:cubicBezTo>
                        <a:cubicBezTo>
                          <a:pt x="21600" y="17214"/>
                          <a:pt x="21024" y="20064"/>
                          <a:pt x="19906" y="22717"/>
                        </a:cubicBezTo>
                        <a:lnTo>
                          <a:pt x="0" y="14335"/>
                        </a:lnTo>
                        <a:close/>
                      </a:path>
                    </a:pathLst>
                  </a:custGeom>
                  <a:solidFill>
                    <a:srgbClr val="0099CC"/>
                  </a:solidFill>
                  <a:ln w="12700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7" name="Arc 9"/>
                  <p:cNvSpPr>
                    <a:spLocks/>
                  </p:cNvSpPr>
                  <p:nvPr/>
                </p:nvSpPr>
                <p:spPr bwMode="gray">
                  <a:xfrm rot="20601703" flipH="1">
                    <a:off x="604838" y="3717925"/>
                    <a:ext cx="2876549" cy="1630363"/>
                  </a:xfrm>
                  <a:custGeom>
                    <a:avLst/>
                    <a:gdLst>
                      <a:gd name="G0" fmla="+- 0 0 0"/>
                      <a:gd name="G1" fmla="+- 6947 0 0"/>
                      <a:gd name="G2" fmla="+- 21600 0 0"/>
                      <a:gd name="T0" fmla="*/ 20452 w 21600"/>
                      <a:gd name="T1" fmla="*/ 0 h 24439"/>
                      <a:gd name="T2" fmla="*/ 12673 w 21600"/>
                      <a:gd name="T3" fmla="*/ 24439 h 24439"/>
                      <a:gd name="T4" fmla="*/ 0 w 21600"/>
                      <a:gd name="T5" fmla="*/ 6947 h 244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4439" fill="none" extrusionOk="0">
                        <a:moveTo>
                          <a:pt x="20452" y="-1"/>
                        </a:moveTo>
                        <a:cubicBezTo>
                          <a:pt x="21212" y="2237"/>
                          <a:pt x="21600" y="4584"/>
                          <a:pt x="21600" y="6947"/>
                        </a:cubicBezTo>
                        <a:cubicBezTo>
                          <a:pt x="21600" y="13871"/>
                          <a:pt x="18280" y="20376"/>
                          <a:pt x="12672" y="24438"/>
                        </a:cubicBezTo>
                      </a:path>
                      <a:path w="21600" h="24439" stroke="0" extrusionOk="0">
                        <a:moveTo>
                          <a:pt x="20452" y="-1"/>
                        </a:moveTo>
                        <a:cubicBezTo>
                          <a:pt x="21212" y="2237"/>
                          <a:pt x="21600" y="4584"/>
                          <a:pt x="21600" y="6947"/>
                        </a:cubicBezTo>
                        <a:cubicBezTo>
                          <a:pt x="21600" y="13871"/>
                          <a:pt x="18280" y="20376"/>
                          <a:pt x="12672" y="24438"/>
                        </a:cubicBezTo>
                        <a:lnTo>
                          <a:pt x="0" y="694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47ABE3">
                          <a:gamma/>
                          <a:tint val="45490"/>
                          <a:invGamma/>
                        </a:srgbClr>
                      </a:gs>
                      <a:gs pos="100000">
                        <a:srgbClr val="47ABE3"/>
                      </a:gs>
                    </a:gsLst>
                    <a:lin ang="2700000" scaled="1"/>
                  </a:gradFill>
                  <a:ln w="12700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38" name="Oval 12"/>
                  <p:cNvSpPr>
                    <a:spLocks noChangeArrowheads="1"/>
                  </p:cNvSpPr>
                  <p:nvPr/>
                </p:nvSpPr>
                <p:spPr bwMode="gray">
                  <a:xfrm rot="20601703">
                    <a:off x="2011363" y="3041650"/>
                    <a:ext cx="2695575" cy="133985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0000"/>
                      </a:gs>
                      <a:gs pos="50000">
                        <a:srgbClr val="000000">
                          <a:gamma/>
                          <a:tint val="24314"/>
                          <a:invGamma/>
                        </a:srgbClr>
                      </a:gs>
                      <a:gs pos="100000">
                        <a:srgbClr val="000000"/>
                      </a:gs>
                    </a:gsLst>
                    <a:lin ang="0" scaled="1"/>
                  </a:gradFill>
                  <a:ln w="12700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49169" name="Text Box 13"/>
                  <p:cNvSpPr txBox="1">
                    <a:spLocks noChangeArrowheads="1"/>
                  </p:cNvSpPr>
                  <p:nvPr/>
                </p:nvSpPr>
                <p:spPr bwMode="white">
                  <a:xfrm>
                    <a:off x="1209675" y="3263900"/>
                    <a:ext cx="1000125" cy="36988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t-BR" sz="1800" b="0" dirty="0" smtClean="0">
                        <a:solidFill>
                          <a:srgbClr val="FFFFFF"/>
                        </a:solidFill>
                        <a:latin typeface="Verdana" pitchFamily="34" charset="0"/>
                      </a:rPr>
                      <a:t>Família</a:t>
                    </a:r>
                    <a:endParaRPr lang="pt-BR" sz="1800" b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170" name="Text Box 14"/>
                  <p:cNvSpPr txBox="1">
                    <a:spLocks noChangeArrowheads="1"/>
                  </p:cNvSpPr>
                  <p:nvPr/>
                </p:nvSpPr>
                <p:spPr bwMode="white">
                  <a:xfrm>
                    <a:off x="3064705" y="4419600"/>
                    <a:ext cx="1765227" cy="369332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t-BR" sz="1800" b="0" dirty="0" smtClean="0">
                        <a:solidFill>
                          <a:srgbClr val="FFFFFF"/>
                        </a:solidFill>
                        <a:latin typeface="Verdana" pitchFamily="34" charset="0"/>
                      </a:rPr>
                      <a:t>Esporte</a:t>
                    </a:r>
                    <a:r>
                      <a:rPr lang="en-US" sz="1800" b="0" dirty="0" smtClean="0">
                        <a:solidFill>
                          <a:srgbClr val="FFFFFF"/>
                        </a:solidFill>
                        <a:latin typeface="Verdana" pitchFamily="34" charset="0"/>
                      </a:rPr>
                      <a:t>, </a:t>
                    </a:r>
                    <a:r>
                      <a:rPr lang="en-US" sz="1800" b="0" dirty="0">
                        <a:solidFill>
                          <a:srgbClr val="FFFFFF"/>
                        </a:solidFill>
                        <a:latin typeface="Verdana" pitchFamily="34" charset="0"/>
                      </a:rPr>
                      <a:t>etc…</a:t>
                    </a:r>
                    <a:endParaRPr lang="en-US" sz="1800" b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171" name="Text Box 15"/>
                  <p:cNvSpPr txBox="1">
                    <a:spLocks noChangeArrowheads="1"/>
                  </p:cNvSpPr>
                  <p:nvPr/>
                </p:nvSpPr>
                <p:spPr bwMode="white">
                  <a:xfrm>
                    <a:off x="4724400" y="2806700"/>
                    <a:ext cx="996950" cy="36988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800" b="0">
                        <a:solidFill>
                          <a:srgbClr val="FFFFFF"/>
                        </a:solidFill>
                        <a:latin typeface="Verdana" pitchFamily="34" charset="0"/>
                      </a:rPr>
                      <a:t>Política</a:t>
                    </a:r>
                    <a:endParaRPr lang="en-US" sz="1800" b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172" name="Text Box 16"/>
                  <p:cNvSpPr txBox="1">
                    <a:spLocks noChangeArrowheads="1"/>
                  </p:cNvSpPr>
                  <p:nvPr/>
                </p:nvSpPr>
                <p:spPr bwMode="white">
                  <a:xfrm>
                    <a:off x="2971800" y="3581400"/>
                    <a:ext cx="677863" cy="593725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800" b="0">
                        <a:solidFill>
                          <a:srgbClr val="EDFD77"/>
                        </a:solidFill>
                        <a:latin typeface="Arial Black" pitchFamily="34" charset="0"/>
                      </a:rPr>
                      <a:t>FE</a:t>
                    </a:r>
                  </a:p>
                </p:txBody>
              </p:sp>
              <p:sp>
                <p:nvSpPr>
                  <p:cNvPr id="49173" name="Text Box 17"/>
                  <p:cNvSpPr txBox="1">
                    <a:spLocks noChangeArrowheads="1"/>
                  </p:cNvSpPr>
                  <p:nvPr/>
                </p:nvSpPr>
                <p:spPr bwMode="white">
                  <a:xfrm>
                    <a:off x="3048000" y="2438400"/>
                    <a:ext cx="1181100" cy="36988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t-BR" sz="1800" b="0" dirty="0" smtClean="0">
                        <a:solidFill>
                          <a:srgbClr val="FFFFFF"/>
                        </a:solidFill>
                        <a:latin typeface="Verdana" pitchFamily="34" charset="0"/>
                      </a:rPr>
                      <a:t>Finanças</a:t>
                    </a:r>
                    <a:endParaRPr lang="pt-BR" sz="1800" b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174" name="Text Box 18"/>
                  <p:cNvSpPr txBox="1">
                    <a:spLocks noChangeArrowheads="1"/>
                  </p:cNvSpPr>
                  <p:nvPr/>
                </p:nvSpPr>
                <p:spPr bwMode="white">
                  <a:xfrm>
                    <a:off x="915988" y="4406900"/>
                    <a:ext cx="1439862" cy="36988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800" b="0">
                        <a:solidFill>
                          <a:srgbClr val="FFFFFF"/>
                        </a:solidFill>
                        <a:latin typeface="Verdana" pitchFamily="34" charset="0"/>
                      </a:rPr>
                      <a:t>Vida Social</a:t>
                    </a:r>
                    <a:endParaRPr lang="en-US" sz="1800" b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4" name="Oval 19"/>
                  <p:cNvSpPr>
                    <a:spLocks noChangeArrowheads="1"/>
                  </p:cNvSpPr>
                  <p:nvPr/>
                </p:nvSpPr>
                <p:spPr bwMode="white">
                  <a:xfrm rot="20601703">
                    <a:off x="2057401" y="3124200"/>
                    <a:ext cx="2586037" cy="10906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126843"/>
                      </a:gs>
                      <a:gs pos="100000">
                        <a:srgbClr val="126843">
                          <a:gamma/>
                          <a:tint val="72549"/>
                          <a:invGamma/>
                        </a:srgbClr>
                      </a:gs>
                    </a:gsLst>
                    <a:lin ang="2700000" scaled="1"/>
                  </a:gradFill>
                  <a:ln w="12700">
                    <a:noFill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s-EC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49176" name="WordArt 2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2895600" y="3133725"/>
                    <a:ext cx="685800" cy="1057275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SlantUp">
                      <a:avLst>
                        <a:gd name="adj" fmla="val 32056"/>
                      </a:avLst>
                    </a:prstTxWarp>
                  </a:bodyPr>
                  <a:lstStyle/>
                  <a:p>
                    <a:r>
                      <a:rPr lang="pt-BR" sz="3600" kern="10" dirty="0" smtClean="0">
                        <a:ln w="9525">
                          <a:solidFill>
                            <a:srgbClr val="CC99FF"/>
                          </a:solidFill>
                          <a:round/>
                          <a:headEnd/>
                          <a:tailEnd/>
                        </a:ln>
                        <a:solidFill>
                          <a:srgbClr val="FFFF99"/>
                        </a:solidFill>
                        <a:effectLst>
                          <a:outerShdw dist="53882" dir="2700000" algn="ctr" rotWithShape="0">
                            <a:srgbClr val="9999FF"/>
                          </a:outerShdw>
                        </a:effectLst>
                        <a:latin typeface="Impact"/>
                      </a:rPr>
                      <a:t>FÉ</a:t>
                    </a:r>
                    <a:endParaRPr lang="pt-BR" sz="3600" kern="10" dirty="0">
                      <a:ln w="9525">
                        <a:solidFill>
                          <a:srgbClr val="CC99FF"/>
                        </a:solidFill>
                        <a:round/>
                        <a:headEnd/>
                        <a:tailEnd/>
                      </a:ln>
                      <a:solidFill>
                        <a:srgbClr val="FFFF99"/>
                      </a:solidFill>
                      <a:effectLst>
                        <a:outerShdw dist="53882" dir="2700000" algn="ctr" rotWithShape="0">
                          <a:srgbClr val="9999FF"/>
                        </a:outerShdw>
                      </a:effectLst>
                      <a:latin typeface="Impact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85 Imagen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2.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Ensino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continuação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81000" y="1219200"/>
            <a:ext cx="5562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pt-BR" sz="3200" dirty="0" smtClean="0">
                <a:solidFill>
                  <a:schemeClr val="tx1"/>
                </a:solidFill>
              </a:rPr>
              <a:t>Cosmovisão</a:t>
            </a:r>
            <a:r>
              <a:rPr lang="es-ES_tradnl" sz="3200" dirty="0" smtClean="0">
                <a:solidFill>
                  <a:schemeClr val="tx1"/>
                </a:solidFill>
              </a:rPr>
              <a:t> </a:t>
            </a:r>
            <a:r>
              <a:rPr lang="es-ES_tradnl" sz="3200" dirty="0">
                <a:solidFill>
                  <a:schemeClr val="tx1"/>
                </a:solidFill>
              </a:rPr>
              <a:t>Bíblica</a:t>
            </a:r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2" name="83 Grupo"/>
          <p:cNvGrpSpPr>
            <a:grpSpLocks/>
          </p:cNvGrpSpPr>
          <p:nvPr/>
        </p:nvGrpSpPr>
        <p:grpSpPr bwMode="auto">
          <a:xfrm>
            <a:off x="838200" y="1981200"/>
            <a:ext cx="7639050" cy="4724400"/>
            <a:chOff x="838200" y="1981200"/>
            <a:chExt cx="7639050" cy="4724400"/>
          </a:xfrm>
        </p:grpSpPr>
        <p:sp>
          <p:nvSpPr>
            <p:cNvPr id="83" name="AutoShape 9"/>
            <p:cNvSpPr>
              <a:spLocks noChangeArrowheads="1"/>
            </p:cNvSpPr>
            <p:nvPr/>
          </p:nvSpPr>
          <p:spPr bwMode="auto">
            <a:xfrm>
              <a:off x="4419600" y="3886200"/>
              <a:ext cx="4057650" cy="990600"/>
            </a:xfrm>
            <a:prstGeom prst="rightArrow">
              <a:avLst>
                <a:gd name="adj1" fmla="val 50000"/>
                <a:gd name="adj2" fmla="val 106250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grpSp>
          <p:nvGrpSpPr>
            <p:cNvPr id="50183" name="66 Grupo"/>
            <p:cNvGrpSpPr>
              <a:grpSpLocks/>
            </p:cNvGrpSpPr>
            <p:nvPr/>
          </p:nvGrpSpPr>
          <p:grpSpPr bwMode="auto">
            <a:xfrm>
              <a:off x="838200" y="1981200"/>
              <a:ext cx="4800600" cy="4724400"/>
              <a:chOff x="838200" y="1676400"/>
              <a:chExt cx="4800600" cy="4724400"/>
            </a:xfrm>
          </p:grpSpPr>
          <p:sp>
            <p:nvSpPr>
              <p:cNvPr id="68" name="Oval 5"/>
              <p:cNvSpPr>
                <a:spLocks noChangeArrowheads="1"/>
              </p:cNvSpPr>
              <p:nvPr/>
            </p:nvSpPr>
            <p:spPr bwMode="gray">
              <a:xfrm>
                <a:off x="838200" y="1676400"/>
                <a:ext cx="4800600" cy="4724400"/>
              </a:xfrm>
              <a:prstGeom prst="ellipse">
                <a:avLst/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69" name="Oval 6"/>
              <p:cNvSpPr>
                <a:spLocks noChangeArrowheads="1"/>
              </p:cNvSpPr>
              <p:nvPr/>
            </p:nvSpPr>
            <p:spPr bwMode="gray">
              <a:xfrm>
                <a:off x="1269547" y="2129312"/>
                <a:ext cx="3937907" cy="3818576"/>
              </a:xfrm>
              <a:prstGeom prst="ellipse">
                <a:avLst/>
              </a:prstGeom>
              <a:gradFill>
                <a:gsLst>
                  <a:gs pos="45000">
                    <a:schemeClr val="tx2">
                      <a:lumMod val="40000"/>
                      <a:lumOff val="60000"/>
                      <a:alpha val="99000"/>
                    </a:schemeClr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0" name="Oval 7"/>
              <p:cNvSpPr>
                <a:spLocks noChangeArrowheads="1"/>
              </p:cNvSpPr>
              <p:nvPr/>
            </p:nvSpPr>
            <p:spPr bwMode="gray">
              <a:xfrm>
                <a:off x="1695450" y="2495550"/>
                <a:ext cx="3086100" cy="3086100"/>
              </a:xfrm>
              <a:prstGeom prst="ellipse">
                <a:avLst/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1" name="Oval 8"/>
              <p:cNvSpPr>
                <a:spLocks noChangeArrowheads="1"/>
              </p:cNvSpPr>
              <p:nvPr/>
            </p:nvSpPr>
            <p:spPr bwMode="gray">
              <a:xfrm>
                <a:off x="2133600" y="2971800"/>
                <a:ext cx="2209800" cy="2133600"/>
              </a:xfrm>
              <a:prstGeom prst="ellipse">
                <a:avLst/>
              </a:prstGeom>
              <a:gradFill>
                <a:gsLst>
                  <a:gs pos="45000">
                    <a:schemeClr val="tx2">
                      <a:lumMod val="40000"/>
                      <a:lumOff val="60000"/>
                      <a:alpha val="99000"/>
                    </a:schemeClr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grpSp>
          <p:nvGrpSpPr>
            <p:cNvPr id="50184" name="72 Grupo"/>
            <p:cNvGrpSpPr>
              <a:grpSpLocks/>
            </p:cNvGrpSpPr>
            <p:nvPr/>
          </p:nvGrpSpPr>
          <p:grpSpPr bwMode="auto">
            <a:xfrm>
              <a:off x="1570510" y="2286000"/>
              <a:ext cx="2966171" cy="3976721"/>
              <a:chOff x="1570510" y="1981200"/>
              <a:chExt cx="2966171" cy="3976721"/>
            </a:xfrm>
          </p:grpSpPr>
          <p:sp>
            <p:nvSpPr>
              <p:cNvPr id="50189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2090738" y="1981200"/>
                <a:ext cx="2295525" cy="609600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0800004"/>
                  </a:avLst>
                </a:prstTxWarp>
              </a:bodyPr>
              <a:lstStyle/>
              <a:p>
                <a:r>
                  <a:rPr lang="pt-BR" sz="2800" kern="10" dirty="0" smtClean="0">
                    <a:ln w="18415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algn="tl" rotWithShape="0">
                        <a:srgbClr val="000000">
                          <a:alpha val="70000"/>
                        </a:srgbClr>
                      </a:outerShdw>
                    </a:effectLst>
                    <a:latin typeface="Arial"/>
                    <a:cs typeface="Arial"/>
                  </a:rPr>
                  <a:t>Consequências</a:t>
                </a:r>
                <a:endParaRPr lang="pt-BR" sz="2800" kern="10" dirty="0">
                  <a:ln w="1841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algn="tl" rotWithShape="0">
                      <a:srgbClr val="000000">
                        <a:alpha val="70000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50190" name="WordArt 11"/>
              <p:cNvSpPr>
                <a:spLocks noChangeArrowheads="1" noChangeShapeType="1" noTextEdit="1"/>
              </p:cNvSpPr>
              <p:nvPr/>
            </p:nvSpPr>
            <p:spPr bwMode="auto">
              <a:xfrm rot="182747">
                <a:off x="2514600" y="2819401"/>
                <a:ext cx="1659214" cy="990599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2090860"/>
                  </a:avLst>
                </a:prstTxWarp>
              </a:bodyPr>
              <a:lstStyle/>
              <a:p>
                <a:r>
                  <a:rPr lang="pt-BR" kern="10">
                    <a:ln w="18415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algn="tl" rotWithShape="0">
                        <a:srgbClr val="000000">
                          <a:alpha val="70000"/>
                        </a:srgbClr>
                      </a:outerShdw>
                    </a:effectLst>
                    <a:latin typeface="Arial"/>
                    <a:cs typeface="Arial"/>
                  </a:rPr>
                  <a:t>Valores</a:t>
                </a:r>
              </a:p>
            </p:txBody>
          </p:sp>
          <p:sp>
            <p:nvSpPr>
              <p:cNvPr id="76" name="Text Box 12"/>
              <p:cNvSpPr txBox="1">
                <a:spLocks noChangeArrowheads="1"/>
              </p:cNvSpPr>
              <p:nvPr/>
            </p:nvSpPr>
            <p:spPr bwMode="auto">
              <a:xfrm>
                <a:off x="2057400" y="3820180"/>
                <a:ext cx="22860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pt-BR" sz="2800" b="0" kern="1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Cosmovisão</a:t>
                </a:r>
                <a:endParaRPr lang="pt-BR" sz="2800" b="0" kern="1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50192" name="WordArt 14"/>
              <p:cNvSpPr>
                <a:spLocks noChangeArrowheads="1" noChangeShapeType="1" noTextEdit="1"/>
              </p:cNvSpPr>
              <p:nvPr/>
            </p:nvSpPr>
            <p:spPr bwMode="auto">
              <a:xfrm rot="46461">
                <a:off x="2171798" y="5272185"/>
                <a:ext cx="2133405" cy="685736"/>
              </a:xfrm>
              <a:prstGeom prst="rect">
                <a:avLst/>
              </a:prstGeom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r>
                  <a:rPr lang="pt-BR" sz="3600" kern="10" dirty="0" smtClean="0">
                    <a:ln w="18415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algn="tl" rotWithShape="0">
                        <a:srgbClr val="000000">
                          <a:alpha val="70000"/>
                        </a:srgbClr>
                      </a:outerShdw>
                    </a:effectLst>
                    <a:latin typeface="Arial"/>
                    <a:cs typeface="Arial"/>
                  </a:rPr>
                  <a:t>Comportamentos</a:t>
                </a:r>
                <a:endParaRPr lang="pt-BR" sz="3600" kern="10" dirty="0">
                  <a:ln w="1841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algn="tl" rotWithShape="0">
                      <a:srgbClr val="000000">
                        <a:alpha val="70000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50193" name="WordArt 15"/>
              <p:cNvSpPr>
                <a:spLocks noChangeArrowheads="1" noChangeShapeType="1" noTextEdit="1"/>
              </p:cNvSpPr>
              <p:nvPr/>
            </p:nvSpPr>
            <p:spPr bwMode="auto">
              <a:xfrm rot="2796156">
                <a:off x="3304767" y="2791289"/>
                <a:ext cx="1818268" cy="645561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1446124"/>
                  </a:avLst>
                </a:prstTxWarp>
              </a:bodyPr>
              <a:lstStyle/>
              <a:p>
                <a:r>
                  <a:rPr lang="pt-BR" kern="10" dirty="0" smtClean="0">
                    <a:ln w="18415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algn="tl" rotWithShape="0">
                        <a:srgbClr val="000000">
                          <a:alpha val="70000"/>
                        </a:srgbClr>
                      </a:outerShdw>
                    </a:effectLst>
                    <a:latin typeface="Arial"/>
                    <a:cs typeface="Arial"/>
                  </a:rPr>
                  <a:t>Ações</a:t>
                </a:r>
                <a:endParaRPr lang="pt-BR" kern="10" dirty="0">
                  <a:ln w="1841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algn="tl" rotWithShape="0">
                      <a:srgbClr val="000000">
                        <a:alpha val="70000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50194" name="WordArt 16"/>
              <p:cNvSpPr>
                <a:spLocks noChangeArrowheads="1" noChangeShapeType="1" noTextEdit="1"/>
              </p:cNvSpPr>
              <p:nvPr/>
            </p:nvSpPr>
            <p:spPr bwMode="auto">
              <a:xfrm rot="-4922456">
                <a:off x="1157228" y="3206513"/>
                <a:ext cx="2089288" cy="1262723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1970668"/>
                  </a:avLst>
                </a:prstTxWarp>
              </a:bodyPr>
              <a:lstStyle/>
              <a:p>
                <a:r>
                  <a:rPr lang="pt-BR" sz="3600" kern="10" dirty="0" smtClean="0">
                    <a:ln w="18415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algn="tl" rotWithShape="0">
                        <a:srgbClr val="000000">
                          <a:alpha val="70000"/>
                        </a:srgbClr>
                      </a:outerShdw>
                    </a:effectLst>
                    <a:latin typeface="Arial"/>
                    <a:cs typeface="Arial"/>
                  </a:rPr>
                  <a:t>Atitudes</a:t>
                </a:r>
                <a:endParaRPr lang="pt-BR" sz="3600" kern="10" dirty="0">
                  <a:ln w="1841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algn="tl" rotWithShape="0">
                      <a:srgbClr val="000000">
                        <a:alpha val="70000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</p:grpSp>
        <p:sp>
          <p:nvSpPr>
            <p:cNvPr id="82" name="AutoShape 9"/>
            <p:cNvSpPr>
              <a:spLocks noChangeArrowheads="1"/>
            </p:cNvSpPr>
            <p:nvPr/>
          </p:nvSpPr>
          <p:spPr bwMode="auto">
            <a:xfrm>
              <a:off x="4419600" y="3886200"/>
              <a:ext cx="4057650" cy="990600"/>
            </a:xfrm>
            <a:prstGeom prst="rightArrow">
              <a:avLst>
                <a:gd name="adj1" fmla="val 50000"/>
                <a:gd name="adj2" fmla="val 106250"/>
              </a:avLst>
            </a:prstGeom>
            <a:gradFill flip="none" rotWithShape="1">
              <a:gsLst>
                <a:gs pos="45000">
                  <a:schemeClr val="tx2">
                    <a:lumMod val="40000"/>
                    <a:lumOff val="60000"/>
                    <a:alpha val="99000"/>
                  </a:schemeClr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72" name="Text Box 13"/>
            <p:cNvSpPr txBox="1">
              <a:spLocks noChangeArrowheads="1"/>
            </p:cNvSpPr>
            <p:nvPr/>
          </p:nvSpPr>
          <p:spPr bwMode="auto">
            <a:xfrm>
              <a:off x="4688275" y="4114800"/>
              <a:ext cx="25918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BR" sz="2800" b="0" kern="1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cs typeface="Arial"/>
                </a:rPr>
                <a:t>Transformação</a:t>
              </a:r>
              <a:endParaRPr lang="pt-BR" sz="2800" b="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9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Cinco funções vitais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Freeform 2"/>
          <p:cNvSpPr>
            <a:spLocks noEditPoints="1"/>
          </p:cNvSpPr>
          <p:nvPr/>
        </p:nvSpPr>
        <p:spPr bwMode="gray">
          <a:xfrm rot="20241944">
            <a:off x="741363" y="2154238"/>
            <a:ext cx="7918450" cy="3306762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sz="18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214688" y="3189288"/>
            <a:ext cx="2971800" cy="1077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I</a:t>
            </a: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greja</a:t>
            </a:r>
          </a:p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Saudável</a:t>
            </a:r>
            <a:endParaRPr lang="pt-BR" sz="3200" b="0" dirty="0">
              <a:solidFill>
                <a:srgbClr val="063780"/>
              </a:solidFill>
              <a:latin typeface="Arial Black" pitchFamily="34" charset="0"/>
            </a:endParaRPr>
          </a:p>
        </p:txBody>
      </p:sp>
      <p:grpSp>
        <p:nvGrpSpPr>
          <p:cNvPr id="51206" name="36 Grupo"/>
          <p:cNvGrpSpPr>
            <a:grpSpLocks/>
          </p:cNvGrpSpPr>
          <p:nvPr/>
        </p:nvGrpSpPr>
        <p:grpSpPr bwMode="auto">
          <a:xfrm>
            <a:off x="762000" y="3048000"/>
            <a:ext cx="1360488" cy="1504950"/>
            <a:chOff x="2781300" y="3708400"/>
            <a:chExt cx="1704975" cy="1885950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1247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35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1249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37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8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9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23" name="Text Box 10"/>
          <p:cNvSpPr txBox="1">
            <a:spLocks noChangeArrowheads="1"/>
          </p:cNvSpPr>
          <p:nvPr/>
        </p:nvSpPr>
        <p:spPr bwMode="gray">
          <a:xfrm>
            <a:off x="1179513" y="34067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1208" name="36 Grupo"/>
          <p:cNvGrpSpPr>
            <a:grpSpLocks/>
          </p:cNvGrpSpPr>
          <p:nvPr/>
        </p:nvGrpSpPr>
        <p:grpSpPr bwMode="auto">
          <a:xfrm>
            <a:off x="3657600" y="1219200"/>
            <a:ext cx="1360488" cy="1504950"/>
            <a:chOff x="2781300" y="3708400"/>
            <a:chExt cx="1704975" cy="1885950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1240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52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1242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54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5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6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1209" name="36 Grupo"/>
          <p:cNvGrpSpPr>
            <a:grpSpLocks/>
          </p:cNvGrpSpPr>
          <p:nvPr/>
        </p:nvGrpSpPr>
        <p:grpSpPr bwMode="auto">
          <a:xfrm>
            <a:off x="7315200" y="1524000"/>
            <a:ext cx="1360488" cy="1504950"/>
            <a:chOff x="2781300" y="3708400"/>
            <a:chExt cx="1704975" cy="1885950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1233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61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1235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63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4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5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1210" name="36 Grupo"/>
          <p:cNvGrpSpPr>
            <a:grpSpLocks/>
          </p:cNvGrpSpPr>
          <p:nvPr/>
        </p:nvGrpSpPr>
        <p:grpSpPr bwMode="auto">
          <a:xfrm>
            <a:off x="5334000" y="4343400"/>
            <a:ext cx="1360488" cy="1504950"/>
            <a:chOff x="2781300" y="3708400"/>
            <a:chExt cx="1704975" cy="1885950"/>
          </a:xfrm>
        </p:grpSpPr>
        <p:sp>
          <p:nvSpPr>
            <p:cNvPr id="68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1226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0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1228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72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3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4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1211" name="36 Grupo"/>
          <p:cNvGrpSpPr>
            <a:grpSpLocks/>
          </p:cNvGrpSpPr>
          <p:nvPr/>
        </p:nvGrpSpPr>
        <p:grpSpPr bwMode="auto">
          <a:xfrm>
            <a:off x="1716088" y="5203825"/>
            <a:ext cx="1360487" cy="1504950"/>
            <a:chOff x="2781300" y="3708400"/>
            <a:chExt cx="1704975" cy="1885950"/>
          </a:xfrm>
        </p:grpSpPr>
        <p:sp>
          <p:nvSpPr>
            <p:cNvPr id="77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1219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9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1221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81" name="Oval 7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665186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2" name="Oval 8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583618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3" name="Oval 9"/>
                <p:cNvSpPr>
                  <a:spLocks noChangeArrowheads="1"/>
                </p:cNvSpPr>
                <p:nvPr/>
              </p:nvSpPr>
              <p:spPr bwMode="gray">
                <a:xfrm>
                  <a:off x="2894699" y="3887445"/>
                  <a:ext cx="1410534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85" name="Text Box 10"/>
          <p:cNvSpPr txBox="1">
            <a:spLocks noChangeArrowheads="1"/>
          </p:cNvSpPr>
          <p:nvPr/>
        </p:nvSpPr>
        <p:spPr bwMode="gray">
          <a:xfrm>
            <a:off x="304800" y="2438400"/>
            <a:ext cx="210185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Proclamação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86" name="Text Box 4"/>
          <p:cNvSpPr txBox="1">
            <a:spLocks noChangeArrowheads="1"/>
          </p:cNvSpPr>
          <p:nvPr/>
        </p:nvSpPr>
        <p:spPr bwMode="auto">
          <a:xfrm>
            <a:off x="6172200" y="6045200"/>
            <a:ext cx="2971800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Atos</a:t>
            </a:r>
            <a:r>
              <a:rPr lang="en-US" sz="3200" b="0" dirty="0" smtClean="0">
                <a:solidFill>
                  <a:srgbClr val="063780"/>
                </a:solidFill>
                <a:latin typeface="Arial Black" pitchFamily="34" charset="0"/>
              </a:rPr>
              <a:t> </a:t>
            </a:r>
            <a:r>
              <a:rPr lang="en-US" sz="3200" b="0" dirty="0">
                <a:solidFill>
                  <a:srgbClr val="063780"/>
                </a:solidFill>
                <a:latin typeface="Arial Black" pitchFamily="34" charset="0"/>
              </a:rPr>
              <a:t>2:41-47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gray">
          <a:xfrm>
            <a:off x="4075113" y="15779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gray">
          <a:xfrm>
            <a:off x="5029200" y="1066800"/>
            <a:ext cx="120898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Ensino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53" name="Text Box 10"/>
          <p:cNvSpPr txBox="1">
            <a:spLocks noChangeArrowheads="1"/>
          </p:cNvSpPr>
          <p:nvPr/>
        </p:nvSpPr>
        <p:spPr bwMode="gray">
          <a:xfrm>
            <a:off x="7732713" y="18827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 Box 10"/>
          <p:cNvSpPr txBox="1">
            <a:spLocks noChangeArrowheads="1"/>
          </p:cNvSpPr>
          <p:nvPr/>
        </p:nvSpPr>
        <p:spPr bwMode="gray">
          <a:xfrm>
            <a:off x="7586581" y="1066800"/>
            <a:ext cx="12971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Serviço</a:t>
            </a:r>
            <a:endParaRPr lang="pt-B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6" grpId="0"/>
      <p:bldP spid="49" grpId="0"/>
      <p:bldP spid="5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458200" cy="1219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ES_tradnl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pt-BR" b="1" i="1" dirty="0" smtClean="0">
                <a:latin typeface="Times New Roman" pitchFamily="18" charset="0"/>
                <a:cs typeface="Times New Roman" pitchFamily="18" charset="0"/>
              </a:rPr>
              <a:t>A igreja supre as necessidades das pessoas no nome de Cristo e as convida para serem seus discípulos</a:t>
            </a:r>
            <a:r>
              <a:rPr lang="es-ES_tradnl" b="1" i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381000" y="2895600"/>
            <a:ext cx="79253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pt-B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Três tipos de relação entre o serviço e </a:t>
            </a:r>
          </a:p>
          <a:p>
            <a:pPr algn="l">
              <a:defRPr/>
            </a:pPr>
            <a:r>
              <a:rPr lang="pt-B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 evangelismo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258" name="Rectangle 8"/>
          <p:cNvSpPr>
            <a:spLocks noChangeArrowheads="1"/>
          </p:cNvSpPr>
          <p:nvPr/>
        </p:nvSpPr>
        <p:spPr bwMode="auto">
          <a:xfrm>
            <a:off x="152400" y="5486400"/>
            <a:ext cx="8839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“</a:t>
            </a:r>
            <a:r>
              <a:rPr lang="pt-BR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Só uma vida a serviço de outros é uma vida que vale a pena</a:t>
            </a:r>
            <a:r>
              <a:rPr lang="es-ES_tradnl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”. </a:t>
            </a:r>
            <a:r>
              <a:rPr lang="es-ES_tradnl" sz="2400" i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Albert Einstein</a:t>
            </a:r>
            <a:r>
              <a:rPr lang="en-US" sz="2400" i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28600" y="4343400"/>
            <a:ext cx="2819400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consequência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3.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Serviço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3200400" y="4343400"/>
            <a:ext cx="2819400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ponte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6172200" y="4343400"/>
            <a:ext cx="2819400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acompanhante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  <p:bldP spid="66567" grpId="0"/>
      <p:bldP spid="53258" grpId="0"/>
      <p:bldP spid="12" grpId="0" animBg="1"/>
      <p:bldP spid="14" grpId="0"/>
      <p:bldP spid="15" grpId="0" animBg="1"/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9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Cinco funções vitais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Freeform 2"/>
          <p:cNvSpPr>
            <a:spLocks noEditPoints="1"/>
          </p:cNvSpPr>
          <p:nvPr/>
        </p:nvSpPr>
        <p:spPr bwMode="gray">
          <a:xfrm rot="20241944">
            <a:off x="741363" y="2154238"/>
            <a:ext cx="7918450" cy="3306762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sz="18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214688" y="3189288"/>
            <a:ext cx="29718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Igreja</a:t>
            </a:r>
          </a:p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Sal</a:t>
            </a:r>
          </a:p>
          <a:p>
            <a:pPr>
              <a:defRPr/>
            </a:pPr>
            <a:r>
              <a:rPr lang="pt-BR" sz="3200" b="0" dirty="0" err="1" smtClean="0">
                <a:solidFill>
                  <a:srgbClr val="063780"/>
                </a:solidFill>
                <a:latin typeface="Arial Black" pitchFamily="34" charset="0"/>
              </a:rPr>
              <a:t>dável</a:t>
            </a:r>
            <a:endParaRPr lang="pt-BR" sz="3200" b="0" dirty="0">
              <a:solidFill>
                <a:srgbClr val="063780"/>
              </a:solidFill>
              <a:latin typeface="Arial Black" pitchFamily="34" charset="0"/>
            </a:endParaRPr>
          </a:p>
        </p:txBody>
      </p:sp>
      <p:grpSp>
        <p:nvGrpSpPr>
          <p:cNvPr id="53254" name="36 Grupo"/>
          <p:cNvGrpSpPr>
            <a:grpSpLocks/>
          </p:cNvGrpSpPr>
          <p:nvPr/>
        </p:nvGrpSpPr>
        <p:grpSpPr bwMode="auto">
          <a:xfrm>
            <a:off x="762000" y="3048000"/>
            <a:ext cx="1360488" cy="1504950"/>
            <a:chOff x="2781300" y="3708400"/>
            <a:chExt cx="1704975" cy="1885950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3297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35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3299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37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8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9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23" name="Text Box 10"/>
          <p:cNvSpPr txBox="1">
            <a:spLocks noChangeArrowheads="1"/>
          </p:cNvSpPr>
          <p:nvPr/>
        </p:nvSpPr>
        <p:spPr bwMode="gray">
          <a:xfrm>
            <a:off x="1179513" y="34067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3256" name="36 Grupo"/>
          <p:cNvGrpSpPr>
            <a:grpSpLocks/>
          </p:cNvGrpSpPr>
          <p:nvPr/>
        </p:nvGrpSpPr>
        <p:grpSpPr bwMode="auto">
          <a:xfrm>
            <a:off x="3657600" y="1219200"/>
            <a:ext cx="1360488" cy="1504950"/>
            <a:chOff x="2781300" y="3708400"/>
            <a:chExt cx="1704975" cy="1885950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3290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52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3292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54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5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6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3257" name="36 Grupo"/>
          <p:cNvGrpSpPr>
            <a:grpSpLocks/>
          </p:cNvGrpSpPr>
          <p:nvPr/>
        </p:nvGrpSpPr>
        <p:grpSpPr bwMode="auto">
          <a:xfrm>
            <a:off x="7315200" y="1524000"/>
            <a:ext cx="1360488" cy="1504950"/>
            <a:chOff x="2781300" y="3708400"/>
            <a:chExt cx="1704975" cy="1885950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3283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61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3285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63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4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5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3258" name="36 Grupo"/>
          <p:cNvGrpSpPr>
            <a:grpSpLocks/>
          </p:cNvGrpSpPr>
          <p:nvPr/>
        </p:nvGrpSpPr>
        <p:grpSpPr bwMode="auto">
          <a:xfrm>
            <a:off x="5334000" y="4343400"/>
            <a:ext cx="1360488" cy="1504950"/>
            <a:chOff x="2781300" y="3708400"/>
            <a:chExt cx="1704975" cy="1885950"/>
          </a:xfrm>
        </p:grpSpPr>
        <p:sp>
          <p:nvSpPr>
            <p:cNvPr id="68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3276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0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3278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72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3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4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3259" name="36 Grupo"/>
          <p:cNvGrpSpPr>
            <a:grpSpLocks/>
          </p:cNvGrpSpPr>
          <p:nvPr/>
        </p:nvGrpSpPr>
        <p:grpSpPr bwMode="auto">
          <a:xfrm>
            <a:off x="1716088" y="5203825"/>
            <a:ext cx="1360487" cy="1504950"/>
            <a:chOff x="2781300" y="3708400"/>
            <a:chExt cx="1704975" cy="1885950"/>
          </a:xfrm>
        </p:grpSpPr>
        <p:sp>
          <p:nvSpPr>
            <p:cNvPr id="77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3269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9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3271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81" name="Oval 7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665186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2" name="Oval 8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583618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3" name="Oval 9"/>
                <p:cNvSpPr>
                  <a:spLocks noChangeArrowheads="1"/>
                </p:cNvSpPr>
                <p:nvPr/>
              </p:nvSpPr>
              <p:spPr bwMode="gray">
                <a:xfrm>
                  <a:off x="2894699" y="3887445"/>
                  <a:ext cx="1410534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85" name="Text Box 10"/>
          <p:cNvSpPr txBox="1">
            <a:spLocks noChangeArrowheads="1"/>
          </p:cNvSpPr>
          <p:nvPr/>
        </p:nvSpPr>
        <p:spPr bwMode="gray">
          <a:xfrm>
            <a:off x="304800" y="2438400"/>
            <a:ext cx="210185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Proclamação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86" name="Text Box 4"/>
          <p:cNvSpPr txBox="1">
            <a:spLocks noChangeArrowheads="1"/>
          </p:cNvSpPr>
          <p:nvPr/>
        </p:nvSpPr>
        <p:spPr bwMode="auto">
          <a:xfrm>
            <a:off x="6172200" y="6045200"/>
            <a:ext cx="2971800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Atos</a:t>
            </a:r>
            <a:r>
              <a:rPr lang="en-US" sz="3200" b="0" dirty="0" smtClean="0">
                <a:solidFill>
                  <a:srgbClr val="063780"/>
                </a:solidFill>
                <a:latin typeface="Arial Black" pitchFamily="34" charset="0"/>
              </a:rPr>
              <a:t> </a:t>
            </a:r>
            <a:r>
              <a:rPr lang="en-US" sz="3200" b="0" dirty="0">
                <a:solidFill>
                  <a:srgbClr val="063780"/>
                </a:solidFill>
                <a:latin typeface="Arial Black" pitchFamily="34" charset="0"/>
              </a:rPr>
              <a:t>2:41-47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gray">
          <a:xfrm>
            <a:off x="4075113" y="15779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gray">
          <a:xfrm>
            <a:off x="5029200" y="1066800"/>
            <a:ext cx="120898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Ensino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53" name="Text Box 10"/>
          <p:cNvSpPr txBox="1">
            <a:spLocks noChangeArrowheads="1"/>
          </p:cNvSpPr>
          <p:nvPr/>
        </p:nvSpPr>
        <p:spPr bwMode="gray">
          <a:xfrm>
            <a:off x="7732713" y="18827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 Box 10"/>
          <p:cNvSpPr txBox="1">
            <a:spLocks noChangeArrowheads="1"/>
          </p:cNvSpPr>
          <p:nvPr/>
        </p:nvSpPr>
        <p:spPr bwMode="gray">
          <a:xfrm>
            <a:off x="7586581" y="1066800"/>
            <a:ext cx="12971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Serviço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60" name="Text Box 10"/>
          <p:cNvSpPr txBox="1">
            <a:spLocks noChangeArrowheads="1"/>
          </p:cNvSpPr>
          <p:nvPr/>
        </p:nvSpPr>
        <p:spPr bwMode="gray">
          <a:xfrm>
            <a:off x="5751513" y="4724400"/>
            <a:ext cx="554037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 Box 10"/>
          <p:cNvSpPr txBox="1">
            <a:spLocks noChangeArrowheads="1"/>
          </p:cNvSpPr>
          <p:nvPr/>
        </p:nvSpPr>
        <p:spPr bwMode="gray">
          <a:xfrm>
            <a:off x="6815050" y="4876800"/>
            <a:ext cx="179087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Comunhão</a:t>
            </a:r>
            <a:endParaRPr lang="pt-B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85" grpId="0"/>
      <p:bldP spid="86" grpId="0"/>
      <p:bldP spid="49" grpId="0"/>
      <p:bldP spid="51" grpId="0"/>
      <p:bldP spid="53" grpId="0"/>
      <p:bldP spid="57" grpId="0"/>
      <p:bldP spid="60" grpId="0"/>
      <p:bldP spid="6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AutoShape 5"/>
          <p:cNvSpPr>
            <a:spLocks noChangeArrowheads="1"/>
          </p:cNvSpPr>
          <p:nvPr/>
        </p:nvSpPr>
        <p:spPr bwMode="auto">
          <a:xfrm>
            <a:off x="685800" y="5410200"/>
            <a:ext cx="8001000" cy="9906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eaLnBrk="0" hangingPunct="0">
              <a:defRPr/>
            </a:pPr>
            <a:endParaRPr lang="en-US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AutoShape 5"/>
          <p:cNvSpPr>
            <a:spLocks noChangeArrowheads="1"/>
          </p:cNvSpPr>
          <p:nvPr/>
        </p:nvSpPr>
        <p:spPr bwMode="auto">
          <a:xfrm>
            <a:off x="685800" y="3810000"/>
            <a:ext cx="8001000" cy="9906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eaLnBrk="0" hangingPunct="0">
              <a:defRPr/>
            </a:pPr>
            <a:endParaRPr lang="en-US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AutoShape 5"/>
          <p:cNvSpPr>
            <a:spLocks noChangeArrowheads="1"/>
          </p:cNvSpPr>
          <p:nvPr/>
        </p:nvSpPr>
        <p:spPr bwMode="auto">
          <a:xfrm>
            <a:off x="685800" y="2209800"/>
            <a:ext cx="8001000" cy="9906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eaLnBrk="0" hangingPunct="0">
              <a:defRPr/>
            </a:pPr>
            <a:endParaRPr lang="en-US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066800"/>
            <a:ext cx="7543800" cy="99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sz="2000" b="1" i="1" dirty="0" smtClean="0">
                <a:cs typeface="Times New Roman" charset="0"/>
              </a:rPr>
              <a:t>	</a:t>
            </a:r>
            <a:r>
              <a:rPr lang="es-ES_tradnl" sz="2400" b="1" i="1" dirty="0" smtClean="0">
                <a:latin typeface="Times New Roman" charset="0"/>
                <a:cs typeface="Times New Roman" charset="0"/>
              </a:rPr>
              <a:t>«</a:t>
            </a:r>
            <a:r>
              <a:rPr lang="pt-BR" sz="2400" b="1" i="1" dirty="0" smtClean="0">
                <a:latin typeface="Times New Roman" pitchFamily="18" charset="0"/>
                <a:cs typeface="Times New Roman" pitchFamily="18" charset="0"/>
              </a:rPr>
              <a:t>Os membros ajudam-se mutuamente em suas cargas mostrando assim o amor e a compaixão de Cristo</a:t>
            </a:r>
            <a:r>
              <a:rPr lang="es-ES_tradnl" sz="2400" b="1" i="1" dirty="0" smtClean="0">
                <a:latin typeface="Times New Roman" charset="0"/>
                <a:cs typeface="Times New Roman" charset="0"/>
              </a:rPr>
              <a:t>».</a:t>
            </a:r>
            <a:r>
              <a:rPr lang="en-US" sz="2400" b="1" i="1" dirty="0" smtClean="0">
                <a:latin typeface="Times New Roman" charset="0"/>
                <a:cs typeface="Times New Roman" charset="0"/>
              </a:rPr>
              <a:t> </a:t>
            </a:r>
            <a:endParaRPr lang="en-US" b="1" i="1" dirty="0" smtClean="0">
              <a:latin typeface="Times New Roman" charset="0"/>
              <a:cs typeface="Times New Roman" charset="0"/>
            </a:endParaRPr>
          </a:p>
        </p:txBody>
      </p:sp>
      <p:pic>
        <p:nvPicPr>
          <p:cNvPr id="55309" name="Picture 23" descr="C:\Documents and Settings\Tony\My Documents\My Pictures\oct03-handshak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410200"/>
            <a:ext cx="1428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7086600" y="2230438"/>
            <a:ext cx="1109663" cy="893762"/>
            <a:chOff x="2208" y="1453"/>
            <a:chExt cx="864" cy="707"/>
          </a:xfrm>
        </p:grpSpPr>
        <p:pic>
          <p:nvPicPr>
            <p:cNvPr id="54311" name="Picture 24" descr="C:\Documents and Settings\Tony\My Documents\My Pictures\felloship_sm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8" y="1453"/>
              <a:ext cx="864" cy="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612" name="AutoShape 28"/>
            <p:cNvSpPr>
              <a:spLocks noChangeArrowheads="1"/>
            </p:cNvSpPr>
            <p:nvPr/>
          </p:nvSpPr>
          <p:spPr bwMode="auto">
            <a:xfrm>
              <a:off x="2208" y="1776"/>
              <a:ext cx="864" cy="240"/>
            </a:xfrm>
            <a:prstGeom prst="flowChartPreparation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4313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2264" y="1782"/>
              <a:ext cx="760" cy="234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pt-BR" sz="11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COMUNIDADE</a:t>
              </a:r>
              <a:endParaRPr lang="pt-BR" sz="11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4. Comunhão - Companheirismo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3" name="73 Grupo"/>
          <p:cNvGrpSpPr>
            <a:grpSpLocks/>
          </p:cNvGrpSpPr>
          <p:nvPr/>
        </p:nvGrpSpPr>
        <p:grpSpPr bwMode="auto">
          <a:xfrm>
            <a:off x="304800" y="1981200"/>
            <a:ext cx="1447800" cy="1447800"/>
            <a:chOff x="3394076" y="2133600"/>
            <a:chExt cx="2160587" cy="2160588"/>
          </a:xfrm>
        </p:grpSpPr>
        <p:sp>
          <p:nvSpPr>
            <p:cNvPr id="34" name="Oval 114"/>
            <p:cNvSpPr>
              <a:spLocks noChangeArrowheads="1"/>
            </p:cNvSpPr>
            <p:nvPr/>
          </p:nvSpPr>
          <p:spPr bwMode="gray">
            <a:xfrm>
              <a:off x="3394076" y="21336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4303" name="72 Grupo"/>
            <p:cNvGrpSpPr>
              <a:grpSpLocks/>
            </p:cNvGrpSpPr>
            <p:nvPr/>
          </p:nvGrpSpPr>
          <p:grpSpPr bwMode="auto">
            <a:xfrm>
              <a:off x="3536221" y="2275744"/>
              <a:ext cx="1876299" cy="1893418"/>
              <a:chOff x="3536221" y="2275744"/>
              <a:chExt cx="1876299" cy="1893418"/>
            </a:xfrm>
          </p:grpSpPr>
          <p:sp>
            <p:nvSpPr>
              <p:cNvPr id="36" name="Oval 116"/>
              <p:cNvSpPr>
                <a:spLocks noChangeArrowheads="1"/>
              </p:cNvSpPr>
              <p:nvPr/>
            </p:nvSpPr>
            <p:spPr bwMode="gray">
              <a:xfrm>
                <a:off x="3536221" y="2275744"/>
                <a:ext cx="1876299" cy="1876301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63529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4305" name="Group 123"/>
              <p:cNvGrpSpPr>
                <a:grpSpLocks/>
              </p:cNvGrpSpPr>
              <p:nvPr/>
            </p:nvGrpSpPr>
            <p:grpSpPr bwMode="auto">
              <a:xfrm>
                <a:off x="3656013" y="2395538"/>
                <a:ext cx="1636712" cy="1636713"/>
                <a:chOff x="4166" y="1706"/>
                <a:chExt cx="1252" cy="1252"/>
              </a:xfrm>
            </p:grpSpPr>
            <p:sp>
              <p:nvSpPr>
                <p:cNvPr id="39" name="Oval 124"/>
                <p:cNvSpPr>
                  <a:spLocks noChangeArrowheads="1"/>
                </p:cNvSpPr>
                <p:nvPr/>
              </p:nvSpPr>
              <p:spPr bwMode="gray">
                <a:xfrm>
                  <a:off x="4170" y="1710"/>
                  <a:ext cx="1243" cy="124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0" name="Oval 125"/>
                <p:cNvSpPr>
                  <a:spLocks noChangeArrowheads="1"/>
                </p:cNvSpPr>
                <p:nvPr/>
              </p:nvSpPr>
              <p:spPr bwMode="gray">
                <a:xfrm>
                  <a:off x="4183" y="1714"/>
                  <a:ext cx="1220" cy="1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1" name="Oval 126"/>
                <p:cNvSpPr>
                  <a:spLocks noChangeArrowheads="1"/>
                </p:cNvSpPr>
                <p:nvPr/>
              </p:nvSpPr>
              <p:spPr bwMode="gray">
                <a:xfrm>
                  <a:off x="4199" y="1725"/>
                  <a:ext cx="1154" cy="1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2" name="Oval 127"/>
                <p:cNvSpPr>
                  <a:spLocks noChangeArrowheads="1"/>
                </p:cNvSpPr>
                <p:nvPr/>
              </p:nvSpPr>
              <p:spPr bwMode="gray">
                <a:xfrm>
                  <a:off x="4263" y="1759"/>
                  <a:ext cx="1033" cy="9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4306" name="Text Box 146"/>
              <p:cNvSpPr txBox="1">
                <a:spLocks noChangeArrowheads="1"/>
              </p:cNvSpPr>
              <p:nvPr/>
            </p:nvSpPr>
            <p:spPr bwMode="gray">
              <a:xfrm>
                <a:off x="3771123" y="2929045"/>
                <a:ext cx="1450153" cy="124011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t-BR" sz="2400" dirty="0" err="1" smtClean="0">
                    <a:solidFill>
                      <a:srgbClr val="000000"/>
                    </a:solidFill>
                  </a:rPr>
                  <a:t>Jo</a:t>
                </a:r>
                <a:endParaRPr lang="pt-BR" sz="2400" dirty="0" smtClean="0">
                  <a:solidFill>
                    <a:srgbClr val="000000"/>
                  </a:solidFill>
                </a:endParaRPr>
              </a:p>
              <a:p>
                <a:pPr eaLnBrk="0" hangingPunct="0"/>
                <a:r>
                  <a:rPr lang="pt-BR" sz="2400" dirty="0" err="1" smtClean="0">
                    <a:solidFill>
                      <a:srgbClr val="000000"/>
                    </a:solidFill>
                  </a:rPr>
                  <a:t>ão</a:t>
                </a:r>
                <a:r>
                  <a:rPr lang="en-US" sz="2400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</a:rPr>
                  <a:t>17</a:t>
                </a:r>
                <a:endParaRPr lang="en-US" sz="2400" b="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6" name="73 Grupo"/>
          <p:cNvGrpSpPr>
            <a:grpSpLocks/>
          </p:cNvGrpSpPr>
          <p:nvPr/>
        </p:nvGrpSpPr>
        <p:grpSpPr bwMode="auto">
          <a:xfrm>
            <a:off x="304800" y="3581400"/>
            <a:ext cx="1447800" cy="1447800"/>
            <a:chOff x="3394076" y="2133600"/>
            <a:chExt cx="2160587" cy="2160588"/>
          </a:xfrm>
        </p:grpSpPr>
        <p:sp>
          <p:nvSpPr>
            <p:cNvPr id="44" name="Oval 114"/>
            <p:cNvSpPr>
              <a:spLocks noChangeArrowheads="1"/>
            </p:cNvSpPr>
            <p:nvPr/>
          </p:nvSpPr>
          <p:spPr bwMode="gray">
            <a:xfrm>
              <a:off x="3394076" y="21336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4294" name="72 Grupo"/>
            <p:cNvGrpSpPr>
              <a:grpSpLocks/>
            </p:cNvGrpSpPr>
            <p:nvPr/>
          </p:nvGrpSpPr>
          <p:grpSpPr bwMode="auto">
            <a:xfrm>
              <a:off x="3536221" y="2275744"/>
              <a:ext cx="1876299" cy="1876301"/>
              <a:chOff x="3536221" y="2275744"/>
              <a:chExt cx="1876299" cy="1876301"/>
            </a:xfrm>
          </p:grpSpPr>
          <p:sp>
            <p:nvSpPr>
              <p:cNvPr id="46" name="Oval 116"/>
              <p:cNvSpPr>
                <a:spLocks noChangeArrowheads="1"/>
              </p:cNvSpPr>
              <p:nvPr/>
            </p:nvSpPr>
            <p:spPr bwMode="gray">
              <a:xfrm>
                <a:off x="3536221" y="2275744"/>
                <a:ext cx="1876299" cy="1876301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63529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4296" name="Group 123"/>
              <p:cNvGrpSpPr>
                <a:grpSpLocks/>
              </p:cNvGrpSpPr>
              <p:nvPr/>
            </p:nvGrpSpPr>
            <p:grpSpPr bwMode="auto">
              <a:xfrm>
                <a:off x="3656013" y="2395538"/>
                <a:ext cx="1636712" cy="1636713"/>
                <a:chOff x="4166" y="1706"/>
                <a:chExt cx="1252" cy="1252"/>
              </a:xfrm>
            </p:grpSpPr>
            <p:sp>
              <p:nvSpPr>
                <p:cNvPr id="49" name="Oval 124"/>
                <p:cNvSpPr>
                  <a:spLocks noChangeArrowheads="1"/>
                </p:cNvSpPr>
                <p:nvPr/>
              </p:nvSpPr>
              <p:spPr bwMode="gray">
                <a:xfrm>
                  <a:off x="4170" y="1710"/>
                  <a:ext cx="1243" cy="124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0" name="Oval 125"/>
                <p:cNvSpPr>
                  <a:spLocks noChangeArrowheads="1"/>
                </p:cNvSpPr>
                <p:nvPr/>
              </p:nvSpPr>
              <p:spPr bwMode="gray">
                <a:xfrm>
                  <a:off x="4183" y="1714"/>
                  <a:ext cx="1220" cy="1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1" name="Oval 126"/>
                <p:cNvSpPr>
                  <a:spLocks noChangeArrowheads="1"/>
                </p:cNvSpPr>
                <p:nvPr/>
              </p:nvSpPr>
              <p:spPr bwMode="gray">
                <a:xfrm>
                  <a:off x="4199" y="1725"/>
                  <a:ext cx="1154" cy="1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2" name="Oval 127"/>
                <p:cNvSpPr>
                  <a:spLocks noChangeArrowheads="1"/>
                </p:cNvSpPr>
                <p:nvPr/>
              </p:nvSpPr>
              <p:spPr bwMode="gray">
                <a:xfrm>
                  <a:off x="4263" y="1759"/>
                  <a:ext cx="1033" cy="9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4297" name="Text Box 146"/>
              <p:cNvSpPr txBox="1">
                <a:spLocks noChangeArrowheads="1"/>
              </p:cNvSpPr>
              <p:nvPr/>
            </p:nvSpPr>
            <p:spPr bwMode="gray">
              <a:xfrm>
                <a:off x="3618983" y="2645317"/>
                <a:ext cx="1734824" cy="124011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t-BR" sz="1600" dirty="0" smtClean="0">
                    <a:solidFill>
                      <a:srgbClr val="000000"/>
                    </a:solidFill>
                  </a:rPr>
                  <a:t>Células e </a:t>
                </a:r>
              </a:p>
              <a:p>
                <a:pPr eaLnBrk="0" hangingPunct="0"/>
                <a:r>
                  <a:rPr lang="pt-BR" sz="1600" dirty="0" smtClean="0">
                    <a:solidFill>
                      <a:srgbClr val="000000"/>
                    </a:solidFill>
                  </a:rPr>
                  <a:t>Grupos</a:t>
                </a:r>
              </a:p>
              <a:p>
                <a:pPr eaLnBrk="0" hangingPunct="0"/>
                <a:r>
                  <a:rPr lang="pt-BR" sz="1600" dirty="0" smtClean="0">
                    <a:solidFill>
                      <a:srgbClr val="000000"/>
                    </a:solidFill>
                  </a:rPr>
                  <a:t>Pequenos</a:t>
                </a:r>
                <a:endParaRPr lang="pt-BR" sz="160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9" name="73 Grupo"/>
          <p:cNvGrpSpPr>
            <a:grpSpLocks/>
          </p:cNvGrpSpPr>
          <p:nvPr/>
        </p:nvGrpSpPr>
        <p:grpSpPr bwMode="auto">
          <a:xfrm>
            <a:off x="304800" y="5181600"/>
            <a:ext cx="1447800" cy="1447800"/>
            <a:chOff x="3394076" y="2133600"/>
            <a:chExt cx="2160587" cy="2160588"/>
          </a:xfrm>
        </p:grpSpPr>
        <p:sp>
          <p:nvSpPr>
            <p:cNvPr id="54" name="Oval 114"/>
            <p:cNvSpPr>
              <a:spLocks noChangeArrowheads="1"/>
            </p:cNvSpPr>
            <p:nvPr/>
          </p:nvSpPr>
          <p:spPr bwMode="gray">
            <a:xfrm>
              <a:off x="3394076" y="21336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4285" name="72 Grupo"/>
            <p:cNvGrpSpPr>
              <a:grpSpLocks/>
            </p:cNvGrpSpPr>
            <p:nvPr/>
          </p:nvGrpSpPr>
          <p:grpSpPr bwMode="auto">
            <a:xfrm>
              <a:off x="3536221" y="2275744"/>
              <a:ext cx="1876299" cy="1876301"/>
              <a:chOff x="3536221" y="2275744"/>
              <a:chExt cx="1876299" cy="1876301"/>
            </a:xfrm>
          </p:grpSpPr>
          <p:sp>
            <p:nvSpPr>
              <p:cNvPr id="56" name="Oval 116"/>
              <p:cNvSpPr>
                <a:spLocks noChangeArrowheads="1"/>
              </p:cNvSpPr>
              <p:nvPr/>
            </p:nvSpPr>
            <p:spPr bwMode="gray">
              <a:xfrm>
                <a:off x="3536221" y="2275744"/>
                <a:ext cx="1876299" cy="1876301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63529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4287" name="Group 123"/>
              <p:cNvGrpSpPr>
                <a:grpSpLocks/>
              </p:cNvGrpSpPr>
              <p:nvPr/>
            </p:nvGrpSpPr>
            <p:grpSpPr bwMode="auto">
              <a:xfrm>
                <a:off x="3656013" y="2395538"/>
                <a:ext cx="1636712" cy="1636713"/>
                <a:chOff x="4166" y="1706"/>
                <a:chExt cx="1252" cy="1252"/>
              </a:xfrm>
            </p:grpSpPr>
            <p:sp>
              <p:nvSpPr>
                <p:cNvPr id="59" name="Oval 124"/>
                <p:cNvSpPr>
                  <a:spLocks noChangeArrowheads="1"/>
                </p:cNvSpPr>
                <p:nvPr/>
              </p:nvSpPr>
              <p:spPr bwMode="gray">
                <a:xfrm>
                  <a:off x="4170" y="1710"/>
                  <a:ext cx="1243" cy="124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0" name="Oval 125"/>
                <p:cNvSpPr>
                  <a:spLocks noChangeArrowheads="1"/>
                </p:cNvSpPr>
                <p:nvPr/>
              </p:nvSpPr>
              <p:spPr bwMode="gray">
                <a:xfrm>
                  <a:off x="4183" y="1714"/>
                  <a:ext cx="1220" cy="1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1" name="Oval 126"/>
                <p:cNvSpPr>
                  <a:spLocks noChangeArrowheads="1"/>
                </p:cNvSpPr>
                <p:nvPr/>
              </p:nvSpPr>
              <p:spPr bwMode="gray">
                <a:xfrm>
                  <a:off x="4199" y="1725"/>
                  <a:ext cx="1154" cy="1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2" name="Oval 127"/>
                <p:cNvSpPr>
                  <a:spLocks noChangeArrowheads="1"/>
                </p:cNvSpPr>
                <p:nvPr/>
              </p:nvSpPr>
              <p:spPr bwMode="gray">
                <a:xfrm>
                  <a:off x="4263" y="1759"/>
                  <a:ext cx="1033" cy="9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4288" name="Text Box 146"/>
              <p:cNvSpPr txBox="1">
                <a:spLocks noChangeArrowheads="1"/>
              </p:cNvSpPr>
              <p:nvPr/>
            </p:nvSpPr>
            <p:spPr bwMode="gray">
              <a:xfrm>
                <a:off x="4364364" y="2815888"/>
                <a:ext cx="275677" cy="5052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endParaRPr lang="pt-BR" sz="1600" dirty="0" smtClean="0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4" grpId="0" animBg="1"/>
      <p:bldP spid="63" grpId="0" animBg="1"/>
      <p:bldP spid="55299" grpId="0" build="p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7 Imagen" descr="Red de Multiplicación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04800" y="285750"/>
            <a:ext cx="73755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40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Sessões</a:t>
            </a:r>
            <a:endParaRPr lang="es-ES_tradnl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2" name="73 Grupo"/>
          <p:cNvGrpSpPr>
            <a:grpSpLocks/>
          </p:cNvGrpSpPr>
          <p:nvPr/>
        </p:nvGrpSpPr>
        <p:grpSpPr bwMode="auto">
          <a:xfrm>
            <a:off x="371475" y="1219200"/>
            <a:ext cx="8772525" cy="701675"/>
            <a:chOff x="371475" y="1219200"/>
            <a:chExt cx="8772525" cy="701675"/>
          </a:xfrm>
        </p:grpSpPr>
        <p:sp>
          <p:nvSpPr>
            <p:cNvPr id="12" name="AutoShape 21"/>
            <p:cNvSpPr>
              <a:spLocks noChangeArrowheads="1"/>
            </p:cNvSpPr>
            <p:nvPr/>
          </p:nvSpPr>
          <p:spPr bwMode="gray">
            <a:xfrm>
              <a:off x="381000" y="1254125"/>
              <a:ext cx="714375" cy="633413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gray">
            <a:xfrm>
              <a:off x="476250" y="1304925"/>
              <a:ext cx="534988" cy="534987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Text Box 24"/>
            <p:cNvSpPr txBox="1">
              <a:spLocks noChangeArrowheads="1"/>
            </p:cNvSpPr>
            <p:nvPr/>
          </p:nvSpPr>
          <p:spPr bwMode="gray">
            <a:xfrm>
              <a:off x="371475" y="1243013"/>
              <a:ext cx="695325" cy="6778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</a:t>
              </a:r>
            </a:p>
          </p:txBody>
        </p:sp>
        <p:sp>
          <p:nvSpPr>
            <p:cNvPr id="16" name="AutoShape 25"/>
            <p:cNvSpPr>
              <a:spLocks noChangeArrowheads="1"/>
            </p:cNvSpPr>
            <p:nvPr/>
          </p:nvSpPr>
          <p:spPr bwMode="gray">
            <a:xfrm>
              <a:off x="1295400" y="1254125"/>
              <a:ext cx="7543800" cy="633413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gray">
            <a:xfrm>
              <a:off x="1371600" y="1295400"/>
              <a:ext cx="1371600" cy="466725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Text Box 27"/>
            <p:cNvSpPr txBox="1">
              <a:spLocks noChangeArrowheads="1"/>
            </p:cNvSpPr>
            <p:nvPr/>
          </p:nvSpPr>
          <p:spPr bwMode="gray">
            <a:xfrm>
              <a:off x="1295400" y="1219200"/>
              <a:ext cx="7848600" cy="646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defRPr/>
              </a:pPr>
              <a:r>
                <a:rPr lang="es-ES_tradnl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Por que </a:t>
              </a:r>
              <a:r>
                <a:rPr lang="pt-BR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devemos</a:t>
              </a:r>
              <a:r>
                <a:rPr lang="es-ES_tradnl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</a:t>
              </a:r>
              <a:r>
                <a:rPr lang="pt-BR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plantar</a:t>
              </a:r>
              <a:r>
                <a:rPr lang="es-ES_tradnl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</a:t>
              </a:r>
              <a:r>
                <a:rPr lang="pt-BR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igrejas</a:t>
              </a:r>
              <a:r>
                <a:rPr lang="es-ES_tradnl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?</a:t>
              </a:r>
              <a:endPara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3" name="74 Grupo"/>
          <p:cNvGrpSpPr>
            <a:grpSpLocks/>
          </p:cNvGrpSpPr>
          <p:nvPr/>
        </p:nvGrpSpPr>
        <p:grpSpPr bwMode="auto">
          <a:xfrm>
            <a:off x="371475" y="2301875"/>
            <a:ext cx="8772525" cy="701675"/>
            <a:chOff x="371475" y="2286000"/>
            <a:chExt cx="8772525" cy="701675"/>
          </a:xfrm>
        </p:grpSpPr>
        <p:sp>
          <p:nvSpPr>
            <p:cNvPr id="49" name="AutoShape 21"/>
            <p:cNvSpPr>
              <a:spLocks noChangeArrowheads="1"/>
            </p:cNvSpPr>
            <p:nvPr/>
          </p:nvSpPr>
          <p:spPr bwMode="gray">
            <a:xfrm>
              <a:off x="381000" y="2320925"/>
              <a:ext cx="714375" cy="633413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gray">
            <a:xfrm>
              <a:off x="476250" y="2371725"/>
              <a:ext cx="534988" cy="534987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7" name="Text Box 24"/>
            <p:cNvSpPr txBox="1">
              <a:spLocks noChangeArrowheads="1"/>
            </p:cNvSpPr>
            <p:nvPr/>
          </p:nvSpPr>
          <p:spPr bwMode="gray">
            <a:xfrm>
              <a:off x="371475" y="2309813"/>
              <a:ext cx="695325" cy="6778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2</a:t>
              </a:r>
            </a:p>
          </p:txBody>
        </p:sp>
        <p:sp>
          <p:nvSpPr>
            <p:cNvPr id="58" name="AutoShape 25"/>
            <p:cNvSpPr>
              <a:spLocks noChangeArrowheads="1"/>
            </p:cNvSpPr>
            <p:nvPr/>
          </p:nvSpPr>
          <p:spPr bwMode="gray">
            <a:xfrm>
              <a:off x="1295400" y="2320925"/>
              <a:ext cx="7543800" cy="633413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Freeform 26"/>
            <p:cNvSpPr>
              <a:spLocks/>
            </p:cNvSpPr>
            <p:nvPr/>
          </p:nvSpPr>
          <p:spPr bwMode="gray">
            <a:xfrm>
              <a:off x="1371600" y="2362200"/>
              <a:ext cx="1371600" cy="466725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0" name="Text Box 27"/>
            <p:cNvSpPr txBox="1">
              <a:spLocks noChangeArrowheads="1"/>
            </p:cNvSpPr>
            <p:nvPr/>
          </p:nvSpPr>
          <p:spPr bwMode="gray">
            <a:xfrm>
              <a:off x="1295400" y="2286000"/>
              <a:ext cx="7848600" cy="646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defRPr/>
              </a:pPr>
              <a:r>
                <a:rPr lang="pt-BR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Quem deve plantar igrejas</a:t>
              </a:r>
              <a:r>
                <a:rPr lang="es-ES_tradnl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?</a:t>
              </a:r>
              <a:endPara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4" name="75 Grupo"/>
          <p:cNvGrpSpPr>
            <a:grpSpLocks/>
          </p:cNvGrpSpPr>
          <p:nvPr/>
        </p:nvGrpSpPr>
        <p:grpSpPr bwMode="auto">
          <a:xfrm>
            <a:off x="371475" y="3384550"/>
            <a:ext cx="8772525" cy="1363663"/>
            <a:chOff x="371475" y="3360738"/>
            <a:chExt cx="8772525" cy="1363662"/>
          </a:xfrm>
        </p:grpSpPr>
        <p:sp>
          <p:nvSpPr>
            <p:cNvPr id="61" name="AutoShape 21"/>
            <p:cNvSpPr>
              <a:spLocks noChangeArrowheads="1"/>
            </p:cNvSpPr>
            <p:nvPr/>
          </p:nvSpPr>
          <p:spPr bwMode="gray">
            <a:xfrm>
              <a:off x="381000" y="3371851"/>
              <a:ext cx="714375" cy="63341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2" name="Freeform 22"/>
            <p:cNvSpPr>
              <a:spLocks/>
            </p:cNvSpPr>
            <p:nvPr/>
          </p:nvSpPr>
          <p:spPr bwMode="gray">
            <a:xfrm>
              <a:off x="476250" y="3422650"/>
              <a:ext cx="534988" cy="534987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3" name="Text Box 24"/>
            <p:cNvSpPr txBox="1">
              <a:spLocks noChangeArrowheads="1"/>
            </p:cNvSpPr>
            <p:nvPr/>
          </p:nvSpPr>
          <p:spPr bwMode="gray">
            <a:xfrm>
              <a:off x="371475" y="3360738"/>
              <a:ext cx="695325" cy="6778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3</a:t>
              </a:r>
            </a:p>
          </p:txBody>
        </p:sp>
        <p:sp>
          <p:nvSpPr>
            <p:cNvPr id="64" name="AutoShape 25"/>
            <p:cNvSpPr>
              <a:spLocks noChangeArrowheads="1"/>
            </p:cNvSpPr>
            <p:nvPr/>
          </p:nvSpPr>
          <p:spPr bwMode="gray">
            <a:xfrm>
              <a:off x="1295400" y="3371851"/>
              <a:ext cx="7543800" cy="1352549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gray">
            <a:xfrm>
              <a:off x="1371600" y="3413125"/>
              <a:ext cx="1371600" cy="466725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6" name="Text Box 27"/>
            <p:cNvSpPr txBox="1">
              <a:spLocks noChangeArrowheads="1"/>
            </p:cNvSpPr>
            <p:nvPr/>
          </p:nvSpPr>
          <p:spPr bwMode="gray">
            <a:xfrm>
              <a:off x="1295400" y="3429001"/>
              <a:ext cx="7848600" cy="12003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defRPr/>
              </a:pPr>
              <a:r>
                <a:rPr lang="pt-BR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Como se vê a igreja que vamos  plantar?</a:t>
              </a:r>
              <a:endParaRPr lang="pt-BR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5" name="76 Grupo"/>
          <p:cNvGrpSpPr>
            <a:grpSpLocks/>
          </p:cNvGrpSpPr>
          <p:nvPr/>
        </p:nvGrpSpPr>
        <p:grpSpPr bwMode="auto">
          <a:xfrm>
            <a:off x="371475" y="5129213"/>
            <a:ext cx="8772525" cy="1365250"/>
            <a:chOff x="371475" y="5129213"/>
            <a:chExt cx="8772525" cy="1364712"/>
          </a:xfrm>
        </p:grpSpPr>
        <p:sp>
          <p:nvSpPr>
            <p:cNvPr id="67" name="AutoShape 21"/>
            <p:cNvSpPr>
              <a:spLocks noChangeArrowheads="1"/>
            </p:cNvSpPr>
            <p:nvPr/>
          </p:nvSpPr>
          <p:spPr bwMode="gray">
            <a:xfrm>
              <a:off x="381000" y="5140321"/>
              <a:ext cx="714375" cy="633163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8" name="Freeform 22"/>
            <p:cNvSpPr>
              <a:spLocks/>
            </p:cNvSpPr>
            <p:nvPr/>
          </p:nvSpPr>
          <p:spPr bwMode="gray">
            <a:xfrm>
              <a:off x="476250" y="5191125"/>
              <a:ext cx="534988" cy="534987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9" name="Text Box 24"/>
            <p:cNvSpPr txBox="1">
              <a:spLocks noChangeArrowheads="1"/>
            </p:cNvSpPr>
            <p:nvPr/>
          </p:nvSpPr>
          <p:spPr bwMode="gray">
            <a:xfrm>
              <a:off x="371475" y="5129213"/>
              <a:ext cx="695325" cy="6775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4</a:t>
              </a:r>
            </a:p>
          </p:txBody>
        </p:sp>
        <p:sp>
          <p:nvSpPr>
            <p:cNvPr id="70" name="AutoShape 25"/>
            <p:cNvSpPr>
              <a:spLocks noChangeArrowheads="1"/>
            </p:cNvSpPr>
            <p:nvPr/>
          </p:nvSpPr>
          <p:spPr bwMode="gray">
            <a:xfrm>
              <a:off x="1295400" y="5140321"/>
              <a:ext cx="7543800" cy="1353604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" name="Freeform 26"/>
            <p:cNvSpPr>
              <a:spLocks/>
            </p:cNvSpPr>
            <p:nvPr/>
          </p:nvSpPr>
          <p:spPr bwMode="gray">
            <a:xfrm>
              <a:off x="1371600" y="5181600"/>
              <a:ext cx="1371600" cy="466725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2" name="Text Box 27"/>
            <p:cNvSpPr txBox="1">
              <a:spLocks noChangeArrowheads="1"/>
            </p:cNvSpPr>
            <p:nvPr/>
          </p:nvSpPr>
          <p:spPr bwMode="gray">
            <a:xfrm>
              <a:off x="1295400" y="5200622"/>
              <a:ext cx="7848600" cy="11996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defRPr/>
              </a:pPr>
              <a:r>
                <a:rPr lang="pt-BR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Quais passos devemos dar para </a:t>
              </a:r>
            </a:p>
            <a:p>
              <a:pPr algn="l">
                <a:defRPr/>
              </a:pPr>
              <a:r>
                <a:rPr lang="pt-BR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plantar uma igreja?</a:t>
              </a:r>
              <a:endParaRPr lang="pt-BR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Cinco funções vitais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Freeform 2"/>
          <p:cNvSpPr>
            <a:spLocks noEditPoints="1"/>
          </p:cNvSpPr>
          <p:nvPr/>
        </p:nvSpPr>
        <p:spPr bwMode="gray">
          <a:xfrm rot="20241944">
            <a:off x="741363" y="2154238"/>
            <a:ext cx="7918450" cy="3306762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sz="18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214688" y="3189288"/>
            <a:ext cx="2971800" cy="1077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I</a:t>
            </a: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greja</a:t>
            </a:r>
          </a:p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Saudável</a:t>
            </a:r>
            <a:endParaRPr lang="pt-BR" sz="3200" b="0" dirty="0">
              <a:solidFill>
                <a:srgbClr val="063780"/>
              </a:solidFill>
              <a:latin typeface="Arial Black" pitchFamily="34" charset="0"/>
            </a:endParaRPr>
          </a:p>
        </p:txBody>
      </p:sp>
      <p:grpSp>
        <p:nvGrpSpPr>
          <p:cNvPr id="55301" name="36 Grupo"/>
          <p:cNvGrpSpPr>
            <a:grpSpLocks/>
          </p:cNvGrpSpPr>
          <p:nvPr/>
        </p:nvGrpSpPr>
        <p:grpSpPr bwMode="auto">
          <a:xfrm>
            <a:off x="762000" y="3048000"/>
            <a:ext cx="1360488" cy="1504950"/>
            <a:chOff x="2781300" y="3708400"/>
            <a:chExt cx="1704975" cy="1885950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5346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35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5348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37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8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9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23" name="Text Box 10"/>
          <p:cNvSpPr txBox="1">
            <a:spLocks noChangeArrowheads="1"/>
          </p:cNvSpPr>
          <p:nvPr/>
        </p:nvSpPr>
        <p:spPr bwMode="gray">
          <a:xfrm>
            <a:off x="1179513" y="34067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5303" name="36 Grupo"/>
          <p:cNvGrpSpPr>
            <a:grpSpLocks/>
          </p:cNvGrpSpPr>
          <p:nvPr/>
        </p:nvGrpSpPr>
        <p:grpSpPr bwMode="auto">
          <a:xfrm>
            <a:off x="3657600" y="1219200"/>
            <a:ext cx="1360488" cy="1504950"/>
            <a:chOff x="2781300" y="3708400"/>
            <a:chExt cx="1704975" cy="1885950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5339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52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5341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54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5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6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5304" name="36 Grupo"/>
          <p:cNvGrpSpPr>
            <a:grpSpLocks/>
          </p:cNvGrpSpPr>
          <p:nvPr/>
        </p:nvGrpSpPr>
        <p:grpSpPr bwMode="auto">
          <a:xfrm>
            <a:off x="7315200" y="1524000"/>
            <a:ext cx="1360488" cy="1504950"/>
            <a:chOff x="2781300" y="3708400"/>
            <a:chExt cx="1704975" cy="1885950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5332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61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5334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63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4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5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5305" name="36 Grupo"/>
          <p:cNvGrpSpPr>
            <a:grpSpLocks/>
          </p:cNvGrpSpPr>
          <p:nvPr/>
        </p:nvGrpSpPr>
        <p:grpSpPr bwMode="auto">
          <a:xfrm>
            <a:off x="5334000" y="4343400"/>
            <a:ext cx="1360488" cy="1504950"/>
            <a:chOff x="2781300" y="3708400"/>
            <a:chExt cx="1704975" cy="1885950"/>
          </a:xfrm>
        </p:grpSpPr>
        <p:sp>
          <p:nvSpPr>
            <p:cNvPr id="68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5325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0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5327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72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3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4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5306" name="36 Grupo"/>
          <p:cNvGrpSpPr>
            <a:grpSpLocks/>
          </p:cNvGrpSpPr>
          <p:nvPr/>
        </p:nvGrpSpPr>
        <p:grpSpPr bwMode="auto">
          <a:xfrm>
            <a:off x="1716088" y="5203825"/>
            <a:ext cx="1360487" cy="1504950"/>
            <a:chOff x="2781300" y="3708400"/>
            <a:chExt cx="1704975" cy="1885950"/>
          </a:xfrm>
        </p:grpSpPr>
        <p:sp>
          <p:nvSpPr>
            <p:cNvPr id="77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5318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9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5320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81" name="Oval 7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665186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2" name="Oval 8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583618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3" name="Oval 9"/>
                <p:cNvSpPr>
                  <a:spLocks noChangeArrowheads="1"/>
                </p:cNvSpPr>
                <p:nvPr/>
              </p:nvSpPr>
              <p:spPr bwMode="gray">
                <a:xfrm>
                  <a:off x="2894699" y="3887445"/>
                  <a:ext cx="1410534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85" name="Text Box 10"/>
          <p:cNvSpPr txBox="1">
            <a:spLocks noChangeArrowheads="1"/>
          </p:cNvSpPr>
          <p:nvPr/>
        </p:nvSpPr>
        <p:spPr bwMode="gray">
          <a:xfrm>
            <a:off x="304800" y="2438400"/>
            <a:ext cx="210185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Proclamação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86" name="Text Box 4"/>
          <p:cNvSpPr txBox="1">
            <a:spLocks noChangeArrowheads="1"/>
          </p:cNvSpPr>
          <p:nvPr/>
        </p:nvSpPr>
        <p:spPr bwMode="auto">
          <a:xfrm>
            <a:off x="6172200" y="6045200"/>
            <a:ext cx="2971800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Atos</a:t>
            </a:r>
            <a:r>
              <a:rPr lang="en-US" sz="3200" b="0" dirty="0" smtClean="0">
                <a:solidFill>
                  <a:srgbClr val="063780"/>
                </a:solidFill>
                <a:latin typeface="Arial Black" pitchFamily="34" charset="0"/>
              </a:rPr>
              <a:t> </a:t>
            </a:r>
            <a:r>
              <a:rPr lang="en-US" sz="3200" b="0" dirty="0">
                <a:solidFill>
                  <a:srgbClr val="063780"/>
                </a:solidFill>
                <a:latin typeface="Arial Black" pitchFamily="34" charset="0"/>
              </a:rPr>
              <a:t>2:41-47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gray">
          <a:xfrm>
            <a:off x="4075113" y="15779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gray">
          <a:xfrm>
            <a:off x="5029199" y="1066800"/>
            <a:ext cx="120898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Ensino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53" name="Text Box 10"/>
          <p:cNvSpPr txBox="1">
            <a:spLocks noChangeArrowheads="1"/>
          </p:cNvSpPr>
          <p:nvPr/>
        </p:nvSpPr>
        <p:spPr bwMode="gray">
          <a:xfrm>
            <a:off x="7732713" y="1882775"/>
            <a:ext cx="525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 Box 10"/>
          <p:cNvSpPr txBox="1">
            <a:spLocks noChangeArrowheads="1"/>
          </p:cNvSpPr>
          <p:nvPr/>
        </p:nvSpPr>
        <p:spPr bwMode="gray">
          <a:xfrm>
            <a:off x="7586581" y="1066800"/>
            <a:ext cx="129715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Serviço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60" name="Text Box 10"/>
          <p:cNvSpPr txBox="1">
            <a:spLocks noChangeArrowheads="1"/>
          </p:cNvSpPr>
          <p:nvPr/>
        </p:nvSpPr>
        <p:spPr bwMode="gray">
          <a:xfrm>
            <a:off x="5751513" y="4724400"/>
            <a:ext cx="554037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 Box 10"/>
          <p:cNvSpPr txBox="1">
            <a:spLocks noChangeArrowheads="1"/>
          </p:cNvSpPr>
          <p:nvPr/>
        </p:nvSpPr>
        <p:spPr bwMode="gray">
          <a:xfrm>
            <a:off x="6815050" y="4876800"/>
            <a:ext cx="179087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Comunhão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58" name="Text Box 10"/>
          <p:cNvSpPr txBox="1">
            <a:spLocks noChangeArrowheads="1"/>
          </p:cNvSpPr>
          <p:nvPr/>
        </p:nvSpPr>
        <p:spPr bwMode="gray">
          <a:xfrm>
            <a:off x="2111375" y="5562600"/>
            <a:ext cx="55562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Text Box 10"/>
          <p:cNvSpPr txBox="1">
            <a:spLocks noChangeArrowheads="1"/>
          </p:cNvSpPr>
          <p:nvPr/>
        </p:nvSpPr>
        <p:spPr bwMode="gray">
          <a:xfrm>
            <a:off x="3221056" y="6019800"/>
            <a:ext cx="160492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rgbClr val="000000"/>
                </a:solidFill>
              </a:rPr>
              <a:t>Adoração</a:t>
            </a:r>
            <a:endParaRPr lang="pt-B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85" grpId="0"/>
      <p:bldP spid="86" grpId="0"/>
      <p:bldP spid="49" grpId="0"/>
      <p:bldP spid="51" grpId="0"/>
      <p:bldP spid="53" grpId="0"/>
      <p:bldP spid="60" grpId="0"/>
      <p:bldP spid="62" grpId="0"/>
      <p:bldP spid="58" grpId="0"/>
      <p:bldP spid="6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46 Imagen" descr="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990600"/>
            <a:ext cx="8839200" cy="1828800"/>
          </a:xfrm>
        </p:spPr>
        <p:txBody>
          <a:bodyPr/>
          <a:lstStyle/>
          <a:p>
            <a:pPr algn="ctr" eaLnBrk="1" hangingPunct="1">
              <a:buNone/>
            </a:pPr>
            <a:r>
              <a:rPr lang="es-ES_tradnl" sz="2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pt-BR" sz="2800" b="1" i="1" dirty="0" smtClean="0">
                <a:latin typeface="Times New Roman" pitchFamily="18" charset="0"/>
                <a:cs typeface="Times New Roman" pitchFamily="18" charset="0"/>
              </a:rPr>
              <a:t>A igreja se reúne como família de Deus para encontrar-se com seu Pai em adoração, confissão e gratidão, assim como para dedicar-se ao serviço e à adoração</a:t>
            </a:r>
            <a:r>
              <a:rPr lang="es-ES_tradnl" sz="2800" b="1" i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endParaRPr lang="en-US" b="1" i="1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5.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Adoração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 bwMode="auto">
          <a:xfrm>
            <a:off x="152400" y="5257800"/>
            <a:ext cx="883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s-ES_tradnl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pt-BR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 evangelismo não é a meta final da igreja. Esse lugar o ocupa a adoração. O evangelismo só existe onde não existe a adoração</a:t>
            </a:r>
            <a:r>
              <a:rPr lang="es-ES_tradnl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John </a:t>
            </a:r>
            <a:r>
              <a:rPr lang="es-ES_tradnl" sz="28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Piper</a:t>
            </a:r>
            <a:endParaRPr lang="en-US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6" name="44 Imagen" descr="Worship_Stonebriar_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46388"/>
            <a:ext cx="9144000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  <p:bldP spid="31" grpId="0"/>
      <p:bldP spid="4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5.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Adoração</a:t>
            </a:r>
            <a:r>
              <a:rPr lang="es-ES_tradnl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continuação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s-ES_tradnl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81000" y="1219200"/>
            <a:ext cx="5562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pt-BR" sz="4000" dirty="0" smtClean="0">
                <a:solidFill>
                  <a:srgbClr val="063780"/>
                </a:solidFill>
              </a:rPr>
              <a:t>Oração. </a:t>
            </a:r>
            <a:r>
              <a:rPr lang="pt-BR" sz="3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Passos práticos</a:t>
            </a:r>
            <a:endParaRPr lang="pt-BR" sz="40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381000" y="2286000"/>
            <a:ext cx="8610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90000"/>
              </a:lnSpc>
              <a:spcAft>
                <a:spcPts val="1200"/>
              </a:spcAft>
              <a:buClr>
                <a:srgbClr val="003399"/>
              </a:buClr>
              <a:buFont typeface="Wingdings" pitchFamily="2" charset="2"/>
              <a:buChar char="§"/>
            </a:pPr>
            <a:r>
              <a:rPr lang="pt-BR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Começar uma disciplina de oração pessoal particular</a:t>
            </a:r>
            <a:r>
              <a:rPr lang="en-US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spcAft>
                <a:spcPts val="1200"/>
              </a:spcAft>
              <a:buClr>
                <a:srgbClr val="003399"/>
              </a:buClr>
              <a:buFont typeface="Wingdings" pitchFamily="2" charset="2"/>
              <a:buChar char="§"/>
            </a:pPr>
            <a:r>
              <a:rPr lang="pt-BR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Conseguir intercessores de oração que lhe apóiem</a:t>
            </a:r>
            <a:r>
              <a:rPr lang="en-US" sz="3200" b="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.</a:t>
            </a:r>
            <a:endParaRPr lang="en-US" sz="3200" b="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algn="l">
              <a:lnSpc>
                <a:spcPct val="90000"/>
              </a:lnSpc>
              <a:spcAft>
                <a:spcPts val="1200"/>
              </a:spcAft>
              <a:buClr>
                <a:srgbClr val="003399"/>
              </a:buClr>
              <a:buFont typeface="Wingdings" pitchFamily="2" charset="2"/>
              <a:buChar char="§"/>
            </a:pPr>
            <a:r>
              <a:rPr lang="pt-BR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Orar regularmente com os líderes da igreja em grupos pequenos</a:t>
            </a:r>
            <a:r>
              <a:rPr lang="en-US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spcAft>
                <a:spcPts val="1200"/>
              </a:spcAft>
              <a:buClr>
                <a:srgbClr val="003399"/>
              </a:buClr>
              <a:buFont typeface="Wingdings" pitchFamily="2" charset="2"/>
              <a:buChar char="§"/>
            </a:pPr>
            <a:r>
              <a:rPr lang="pt-BR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Desenvolver um ministério de oração na igreja local</a:t>
            </a:r>
            <a:r>
              <a:rPr lang="en-US" sz="3200" b="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.</a:t>
            </a:r>
            <a:endParaRPr lang="en-US" sz="3200" b="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p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5.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Adoração</a:t>
            </a:r>
            <a:r>
              <a:rPr lang="es-ES_tradnl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continuação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s-ES_tradnl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762000" y="1371600"/>
            <a:ext cx="594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t-BR" sz="3600" dirty="0" smtClean="0">
                <a:solidFill>
                  <a:srgbClr val="063780"/>
                </a:solidFill>
              </a:rPr>
              <a:t>Análise do Culto</a:t>
            </a:r>
            <a:endParaRPr lang="pt-BR" sz="3600" dirty="0">
              <a:solidFill>
                <a:srgbClr val="063780"/>
              </a:solidFill>
            </a:endParaRPr>
          </a:p>
        </p:txBody>
      </p:sp>
      <p:grpSp>
        <p:nvGrpSpPr>
          <p:cNvPr id="1029" name="10 Grupo"/>
          <p:cNvGrpSpPr>
            <a:grpSpLocks/>
          </p:cNvGrpSpPr>
          <p:nvPr/>
        </p:nvGrpSpPr>
        <p:grpSpPr bwMode="auto">
          <a:xfrm>
            <a:off x="419100" y="2362200"/>
            <a:ext cx="8305800" cy="3581400"/>
            <a:chOff x="381000" y="2209800"/>
            <a:chExt cx="8305800" cy="3581400"/>
          </a:xfrm>
        </p:grpSpPr>
        <p:sp>
          <p:nvSpPr>
            <p:cNvPr id="9" name="8 Rectángulo"/>
            <p:cNvSpPr/>
            <p:nvPr/>
          </p:nvSpPr>
          <p:spPr>
            <a:xfrm>
              <a:off x="381000" y="2209800"/>
              <a:ext cx="8305800" cy="3581400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s-ES_tradnl"/>
            </a:p>
          </p:txBody>
        </p:sp>
        <p:graphicFrame>
          <p:nvGraphicFramePr>
            <p:cNvPr id="1026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0008243"/>
                </p:ext>
              </p:extLst>
            </p:nvPr>
          </p:nvGraphicFramePr>
          <p:xfrm>
            <a:off x="555625" y="2560638"/>
            <a:ext cx="7772400" cy="2789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Document" r:id="rId3" imgW="5872653" imgH="2109062" progId="Word.Document.8">
                    <p:embed/>
                  </p:oleObj>
                </mc:Choice>
                <mc:Fallback>
                  <p:oleObj name="Document" r:id="rId3" imgW="5872653" imgH="2109062" progId="Word.Document.8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5625" y="2560638"/>
                          <a:ext cx="7772400" cy="27892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9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Cinco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funções</a:t>
            </a: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vitais</a:t>
            </a:r>
            <a:endParaRPr lang="pt-BR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Freeform 2"/>
          <p:cNvSpPr>
            <a:spLocks noEditPoints="1"/>
          </p:cNvSpPr>
          <p:nvPr/>
        </p:nvSpPr>
        <p:spPr bwMode="gray">
          <a:xfrm rot="20241944">
            <a:off x="741363" y="2154238"/>
            <a:ext cx="7918450" cy="3306762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 sz="18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214688" y="3189288"/>
            <a:ext cx="2971800" cy="1077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I</a:t>
            </a: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greja</a:t>
            </a:r>
          </a:p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Saudável</a:t>
            </a:r>
            <a:endParaRPr lang="pt-BR" sz="3200" b="0" dirty="0">
              <a:solidFill>
                <a:srgbClr val="063780"/>
              </a:solidFill>
              <a:latin typeface="Arial Black" pitchFamily="34" charset="0"/>
            </a:endParaRPr>
          </a:p>
        </p:txBody>
      </p:sp>
      <p:grpSp>
        <p:nvGrpSpPr>
          <p:cNvPr id="58374" name="36 Grupo"/>
          <p:cNvGrpSpPr>
            <a:grpSpLocks/>
          </p:cNvGrpSpPr>
          <p:nvPr/>
        </p:nvGrpSpPr>
        <p:grpSpPr bwMode="auto">
          <a:xfrm>
            <a:off x="3657600" y="1219200"/>
            <a:ext cx="1360488" cy="1504950"/>
            <a:chOff x="2781300" y="3708400"/>
            <a:chExt cx="1704975" cy="1885950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8420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52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8422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54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5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6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8375" name="36 Grupo"/>
          <p:cNvGrpSpPr>
            <a:grpSpLocks/>
          </p:cNvGrpSpPr>
          <p:nvPr/>
        </p:nvGrpSpPr>
        <p:grpSpPr bwMode="auto">
          <a:xfrm>
            <a:off x="7315200" y="1524000"/>
            <a:ext cx="1360488" cy="1504950"/>
            <a:chOff x="2781300" y="3708400"/>
            <a:chExt cx="1704975" cy="1885950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8413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61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8415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63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4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65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8376" name="36 Grupo"/>
          <p:cNvGrpSpPr>
            <a:grpSpLocks/>
          </p:cNvGrpSpPr>
          <p:nvPr/>
        </p:nvGrpSpPr>
        <p:grpSpPr bwMode="auto">
          <a:xfrm>
            <a:off x="5334000" y="4343400"/>
            <a:ext cx="1360488" cy="1504950"/>
            <a:chOff x="2781300" y="3708400"/>
            <a:chExt cx="1704975" cy="1885950"/>
          </a:xfrm>
        </p:grpSpPr>
        <p:sp>
          <p:nvSpPr>
            <p:cNvPr id="68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8406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0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8408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72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3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4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58377" name="36 Grupo"/>
          <p:cNvGrpSpPr>
            <a:grpSpLocks/>
          </p:cNvGrpSpPr>
          <p:nvPr/>
        </p:nvGrpSpPr>
        <p:grpSpPr bwMode="auto">
          <a:xfrm>
            <a:off x="1716088" y="5203825"/>
            <a:ext cx="1360487" cy="1504950"/>
            <a:chOff x="2781300" y="3708400"/>
            <a:chExt cx="1704975" cy="1885950"/>
          </a:xfrm>
        </p:grpSpPr>
        <p:sp>
          <p:nvSpPr>
            <p:cNvPr id="77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8399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79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8401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81" name="Oval 7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665186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2" name="Oval 8"/>
                <p:cNvSpPr>
                  <a:spLocks noChangeArrowheads="1"/>
                </p:cNvSpPr>
                <p:nvPr/>
              </p:nvSpPr>
              <p:spPr bwMode="gray">
                <a:xfrm>
                  <a:off x="2819099" y="3734262"/>
                  <a:ext cx="1583618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3" name="Oval 9"/>
                <p:cNvSpPr>
                  <a:spLocks noChangeArrowheads="1"/>
                </p:cNvSpPr>
                <p:nvPr/>
              </p:nvSpPr>
              <p:spPr bwMode="gray">
                <a:xfrm>
                  <a:off x="2894699" y="3887445"/>
                  <a:ext cx="1410534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86" name="Text Box 4"/>
          <p:cNvSpPr txBox="1">
            <a:spLocks noChangeArrowheads="1"/>
          </p:cNvSpPr>
          <p:nvPr/>
        </p:nvSpPr>
        <p:spPr bwMode="auto">
          <a:xfrm>
            <a:off x="6172200" y="6045200"/>
            <a:ext cx="2971800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BR" sz="3200" b="0" dirty="0" smtClean="0">
                <a:solidFill>
                  <a:srgbClr val="063780"/>
                </a:solidFill>
                <a:latin typeface="Arial Black" pitchFamily="34" charset="0"/>
              </a:rPr>
              <a:t>Atos</a:t>
            </a:r>
            <a:r>
              <a:rPr lang="en-US" sz="3200" b="0" dirty="0" smtClean="0">
                <a:solidFill>
                  <a:srgbClr val="063780"/>
                </a:solidFill>
                <a:latin typeface="Arial Black" pitchFamily="34" charset="0"/>
              </a:rPr>
              <a:t> </a:t>
            </a:r>
            <a:r>
              <a:rPr lang="en-US" sz="3200" b="0" dirty="0">
                <a:solidFill>
                  <a:srgbClr val="063780"/>
                </a:solidFill>
                <a:latin typeface="Arial Black" pitchFamily="34" charset="0"/>
              </a:rPr>
              <a:t>2:41-47</a:t>
            </a:r>
          </a:p>
        </p:txBody>
      </p:sp>
      <p:grpSp>
        <p:nvGrpSpPr>
          <p:cNvPr id="58379" name="36 Grupo"/>
          <p:cNvGrpSpPr>
            <a:grpSpLocks/>
          </p:cNvGrpSpPr>
          <p:nvPr/>
        </p:nvGrpSpPr>
        <p:grpSpPr bwMode="auto">
          <a:xfrm>
            <a:off x="762000" y="3048000"/>
            <a:ext cx="1360488" cy="1504950"/>
            <a:chOff x="2781300" y="3708400"/>
            <a:chExt cx="1704975" cy="1885950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gray">
            <a:xfrm rot="20876594">
              <a:off x="2848942" y="4927902"/>
              <a:ext cx="1438386" cy="66644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8392" name="35 Grupo"/>
            <p:cNvGrpSpPr>
              <a:grpSpLocks/>
            </p:cNvGrpSpPr>
            <p:nvPr/>
          </p:nvGrpSpPr>
          <p:grpSpPr bwMode="auto">
            <a:xfrm>
              <a:off x="2781300" y="3708400"/>
              <a:ext cx="1704975" cy="1706563"/>
              <a:chOff x="2781300" y="3708400"/>
              <a:chExt cx="1704975" cy="1706563"/>
            </a:xfrm>
          </p:grpSpPr>
          <p:sp>
            <p:nvSpPr>
              <p:cNvPr id="35" name="Oval 6"/>
              <p:cNvSpPr>
                <a:spLocks noChangeArrowheads="1"/>
              </p:cNvSpPr>
              <p:nvPr/>
            </p:nvSpPr>
            <p:spPr bwMode="gray">
              <a:xfrm>
                <a:off x="2781300" y="3708400"/>
                <a:ext cx="1704975" cy="1706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es-EC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58394" name="34 Grupo"/>
              <p:cNvGrpSpPr>
                <a:grpSpLocks/>
              </p:cNvGrpSpPr>
              <p:nvPr/>
            </p:nvGrpSpPr>
            <p:grpSpPr bwMode="auto">
              <a:xfrm>
                <a:off x="2819400" y="3733800"/>
                <a:ext cx="1665288" cy="1663700"/>
                <a:chOff x="2819400" y="3733800"/>
                <a:chExt cx="1665288" cy="1663700"/>
              </a:xfrm>
            </p:grpSpPr>
            <p:sp>
              <p:nvSpPr>
                <p:cNvPr id="37" name="Oval 7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665184" cy="16631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8" name="Oval 8"/>
                <p:cNvSpPr>
                  <a:spLocks noChangeArrowheads="1"/>
                </p:cNvSpPr>
                <p:nvPr/>
              </p:nvSpPr>
              <p:spPr bwMode="gray">
                <a:xfrm>
                  <a:off x="2819100" y="3734262"/>
                  <a:ext cx="1583616" cy="15557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9" name="Oval 9"/>
                <p:cNvSpPr>
                  <a:spLocks noChangeArrowheads="1"/>
                </p:cNvSpPr>
                <p:nvPr/>
              </p:nvSpPr>
              <p:spPr bwMode="gray">
                <a:xfrm>
                  <a:off x="2894700" y="3887445"/>
                  <a:ext cx="1410532" cy="12612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s-EC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18" name="70 Grupo"/>
          <p:cNvGrpSpPr>
            <a:grpSpLocks/>
          </p:cNvGrpSpPr>
          <p:nvPr/>
        </p:nvGrpSpPr>
        <p:grpSpPr bwMode="auto">
          <a:xfrm>
            <a:off x="304800" y="1066800"/>
            <a:ext cx="8578931" cy="5414665"/>
            <a:chOff x="304800" y="1066800"/>
            <a:chExt cx="8578931" cy="5414665"/>
          </a:xfrm>
        </p:grpSpPr>
        <p:sp>
          <p:nvSpPr>
            <p:cNvPr id="23" name="Text Box 10"/>
            <p:cNvSpPr txBox="1">
              <a:spLocks noChangeArrowheads="1"/>
            </p:cNvSpPr>
            <p:nvPr/>
          </p:nvSpPr>
          <p:spPr bwMode="gray">
            <a:xfrm>
              <a:off x="1179513" y="3406775"/>
              <a:ext cx="525462" cy="7080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</a:t>
              </a:r>
              <a:endPara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382" name="Text Box 10"/>
            <p:cNvSpPr txBox="1">
              <a:spLocks noChangeArrowheads="1"/>
            </p:cNvSpPr>
            <p:nvPr/>
          </p:nvSpPr>
          <p:spPr bwMode="gray">
            <a:xfrm>
              <a:off x="304800" y="2438400"/>
              <a:ext cx="2101857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400" dirty="0" smtClean="0">
                  <a:solidFill>
                    <a:srgbClr val="000000"/>
                  </a:solidFill>
                </a:rPr>
                <a:t>Proclamação</a:t>
              </a:r>
              <a:endParaRPr lang="pt-BR" sz="2400" dirty="0">
                <a:solidFill>
                  <a:schemeClr val="tx1"/>
                </a:solidFill>
              </a:endParaRPr>
            </a:p>
          </p:txBody>
        </p:sp>
        <p:sp>
          <p:nvSpPr>
            <p:cNvPr id="49" name="Text Box 10"/>
            <p:cNvSpPr txBox="1">
              <a:spLocks noChangeArrowheads="1"/>
            </p:cNvSpPr>
            <p:nvPr/>
          </p:nvSpPr>
          <p:spPr bwMode="gray">
            <a:xfrm>
              <a:off x="4075113" y="1577975"/>
              <a:ext cx="525462" cy="7080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endPara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384" name="Text Box 10"/>
            <p:cNvSpPr txBox="1">
              <a:spLocks noChangeArrowheads="1"/>
            </p:cNvSpPr>
            <p:nvPr/>
          </p:nvSpPr>
          <p:spPr bwMode="gray">
            <a:xfrm>
              <a:off x="5029200" y="1066800"/>
              <a:ext cx="1208984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400" dirty="0" smtClean="0">
                  <a:solidFill>
                    <a:srgbClr val="000000"/>
                  </a:solidFill>
                </a:rPr>
                <a:t>Ensino</a:t>
              </a:r>
              <a:endParaRPr lang="pt-BR" sz="2400" dirty="0">
                <a:solidFill>
                  <a:schemeClr val="tx1"/>
                </a:solidFill>
              </a:endParaRPr>
            </a:p>
          </p:txBody>
        </p:sp>
        <p:sp>
          <p:nvSpPr>
            <p:cNvPr id="53" name="Text Box 10"/>
            <p:cNvSpPr txBox="1">
              <a:spLocks noChangeArrowheads="1"/>
            </p:cNvSpPr>
            <p:nvPr/>
          </p:nvSpPr>
          <p:spPr bwMode="gray">
            <a:xfrm>
              <a:off x="7732713" y="1882775"/>
              <a:ext cx="525462" cy="7080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386" name="Text Box 10"/>
            <p:cNvSpPr txBox="1">
              <a:spLocks noChangeArrowheads="1"/>
            </p:cNvSpPr>
            <p:nvPr/>
          </p:nvSpPr>
          <p:spPr bwMode="gray">
            <a:xfrm>
              <a:off x="7586581" y="1066800"/>
              <a:ext cx="1297150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400" dirty="0" smtClean="0">
                  <a:solidFill>
                    <a:srgbClr val="000000"/>
                  </a:solidFill>
                </a:rPr>
                <a:t>Serviço</a:t>
              </a:r>
              <a:endParaRPr lang="pt-BR" sz="2400" dirty="0">
                <a:solidFill>
                  <a:schemeClr val="tx1"/>
                </a:solidFill>
              </a:endParaRPr>
            </a:p>
          </p:txBody>
        </p:sp>
        <p:sp>
          <p:nvSpPr>
            <p:cNvPr id="60" name="Text Box 10"/>
            <p:cNvSpPr txBox="1">
              <a:spLocks noChangeArrowheads="1"/>
            </p:cNvSpPr>
            <p:nvPr/>
          </p:nvSpPr>
          <p:spPr bwMode="gray">
            <a:xfrm>
              <a:off x="5751513" y="4724400"/>
              <a:ext cx="554037" cy="7080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  <a:endPara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388" name="Text Box 10"/>
            <p:cNvSpPr txBox="1">
              <a:spLocks noChangeArrowheads="1"/>
            </p:cNvSpPr>
            <p:nvPr/>
          </p:nvSpPr>
          <p:spPr bwMode="gray">
            <a:xfrm>
              <a:off x="6815050" y="4876800"/>
              <a:ext cx="1790875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400" dirty="0" smtClean="0">
                  <a:solidFill>
                    <a:srgbClr val="000000"/>
                  </a:solidFill>
                </a:rPr>
                <a:t>Comunhão</a:t>
              </a:r>
              <a:endParaRPr lang="pt-BR" sz="2400" dirty="0">
                <a:solidFill>
                  <a:schemeClr val="tx1"/>
                </a:solidFill>
              </a:endParaRPr>
            </a:p>
          </p:txBody>
        </p:sp>
        <p:sp>
          <p:nvSpPr>
            <p:cNvPr id="58" name="Text Box 10"/>
            <p:cNvSpPr txBox="1">
              <a:spLocks noChangeArrowheads="1"/>
            </p:cNvSpPr>
            <p:nvPr/>
          </p:nvSpPr>
          <p:spPr bwMode="gray">
            <a:xfrm>
              <a:off x="2111375" y="5562600"/>
              <a:ext cx="555625" cy="7080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390" name="Text Box 10"/>
            <p:cNvSpPr txBox="1">
              <a:spLocks noChangeArrowheads="1"/>
            </p:cNvSpPr>
            <p:nvPr/>
          </p:nvSpPr>
          <p:spPr bwMode="gray">
            <a:xfrm>
              <a:off x="3221056" y="6019800"/>
              <a:ext cx="1604927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400" dirty="0" smtClean="0">
                  <a:solidFill>
                    <a:srgbClr val="000000"/>
                  </a:solidFill>
                </a:rPr>
                <a:t>Adoração</a:t>
              </a:r>
              <a:endParaRPr lang="pt-BR" sz="24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8 Imagen" descr="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1208" name="AutoShape 8"/>
          <p:cNvSpPr>
            <a:spLocks noChangeArrowheads="1"/>
          </p:cNvSpPr>
          <p:nvPr/>
        </p:nvSpPr>
        <p:spPr bwMode="gray">
          <a:xfrm rot="486638">
            <a:off x="454025" y="1198563"/>
            <a:ext cx="7391400" cy="3886200"/>
          </a:xfrm>
          <a:prstGeom prst="flowChartAlternateProcess">
            <a:avLst/>
          </a:prstGeom>
          <a:solidFill>
            <a:schemeClr val="bg1"/>
          </a:solidFill>
          <a:ln w="25400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354000" prstMaterial="legacyPlastic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reeform 24"/>
          <p:cNvSpPr>
            <a:spLocks/>
          </p:cNvSpPr>
          <p:nvPr/>
        </p:nvSpPr>
        <p:spPr bwMode="gray">
          <a:xfrm rot="479213">
            <a:off x="1424827" y="1626624"/>
            <a:ext cx="2041505" cy="3171208"/>
          </a:xfrm>
          <a:custGeom>
            <a:avLst/>
            <a:gdLst>
              <a:gd name="connsiteX0" fmla="*/ 118 w 610"/>
              <a:gd name="connsiteY0" fmla="*/ 157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18 w 610"/>
              <a:gd name="connsiteY5" fmla="*/ 157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34 w 610"/>
              <a:gd name="connsiteY3" fmla="*/ 286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817"/>
              <a:gd name="connsiteY0" fmla="*/ 190 h 936"/>
              <a:gd name="connsiteX1" fmla="*/ 72 w 817"/>
              <a:gd name="connsiteY1" fmla="*/ 340 h 936"/>
              <a:gd name="connsiteX2" fmla="*/ 0 w 817"/>
              <a:gd name="connsiteY2" fmla="*/ 927 h 936"/>
              <a:gd name="connsiteX3" fmla="*/ 206 w 817"/>
              <a:gd name="connsiteY3" fmla="*/ 351 h 936"/>
              <a:gd name="connsiteX4" fmla="*/ 810 w 817"/>
              <a:gd name="connsiteY4" fmla="*/ 0 h 936"/>
              <a:gd name="connsiteX5" fmla="*/ 196 w 817"/>
              <a:gd name="connsiteY5" fmla="*/ 190 h 936"/>
              <a:gd name="connsiteX0" fmla="*/ 196 w 534"/>
              <a:gd name="connsiteY0" fmla="*/ 83 h 829"/>
              <a:gd name="connsiteX1" fmla="*/ 72 w 534"/>
              <a:gd name="connsiteY1" fmla="*/ 233 h 829"/>
              <a:gd name="connsiteX2" fmla="*/ 0 w 534"/>
              <a:gd name="connsiteY2" fmla="*/ 820 h 829"/>
              <a:gd name="connsiteX3" fmla="*/ 206 w 534"/>
              <a:gd name="connsiteY3" fmla="*/ 244 h 829"/>
              <a:gd name="connsiteX4" fmla="*/ 527 w 534"/>
              <a:gd name="connsiteY4" fmla="*/ 0 h 829"/>
              <a:gd name="connsiteX5" fmla="*/ 196 w 534"/>
              <a:gd name="connsiteY5" fmla="*/ 83 h 829"/>
              <a:gd name="connsiteX0" fmla="*/ 196 w 544"/>
              <a:gd name="connsiteY0" fmla="*/ 120 h 866"/>
              <a:gd name="connsiteX1" fmla="*/ 72 w 544"/>
              <a:gd name="connsiteY1" fmla="*/ 270 h 866"/>
              <a:gd name="connsiteX2" fmla="*/ 0 w 544"/>
              <a:gd name="connsiteY2" fmla="*/ 857 h 866"/>
              <a:gd name="connsiteX3" fmla="*/ 206 w 544"/>
              <a:gd name="connsiteY3" fmla="*/ 281 h 866"/>
              <a:gd name="connsiteX4" fmla="*/ 537 w 544"/>
              <a:gd name="connsiteY4" fmla="*/ 0 h 866"/>
              <a:gd name="connsiteX5" fmla="*/ 196 w 544"/>
              <a:gd name="connsiteY5" fmla="*/ 120 h 866"/>
              <a:gd name="connsiteX0" fmla="*/ 196 w 525"/>
              <a:gd name="connsiteY0" fmla="*/ 112 h 858"/>
              <a:gd name="connsiteX1" fmla="*/ 72 w 525"/>
              <a:gd name="connsiteY1" fmla="*/ 262 h 858"/>
              <a:gd name="connsiteX2" fmla="*/ 0 w 525"/>
              <a:gd name="connsiteY2" fmla="*/ 849 h 858"/>
              <a:gd name="connsiteX3" fmla="*/ 206 w 525"/>
              <a:gd name="connsiteY3" fmla="*/ 273 h 858"/>
              <a:gd name="connsiteX4" fmla="*/ 518 w 525"/>
              <a:gd name="connsiteY4" fmla="*/ 0 h 858"/>
              <a:gd name="connsiteX5" fmla="*/ 196 w 525"/>
              <a:gd name="connsiteY5" fmla="*/ 112 h 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" h="858">
                <a:moveTo>
                  <a:pt x="196" y="112"/>
                </a:moveTo>
                <a:cubicBezTo>
                  <a:pt x="127" y="142"/>
                  <a:pt x="72" y="197"/>
                  <a:pt x="72" y="262"/>
                </a:cubicBezTo>
                <a:cubicBezTo>
                  <a:pt x="48" y="458"/>
                  <a:pt x="24" y="653"/>
                  <a:pt x="0" y="849"/>
                </a:cubicBezTo>
                <a:cubicBezTo>
                  <a:pt x="27" y="858"/>
                  <a:pt x="120" y="414"/>
                  <a:pt x="206" y="273"/>
                </a:cubicBezTo>
                <a:cubicBezTo>
                  <a:pt x="292" y="132"/>
                  <a:pt x="525" y="29"/>
                  <a:pt x="518" y="0"/>
                </a:cubicBezTo>
                <a:lnTo>
                  <a:pt x="196" y="112"/>
                </a:lnTo>
                <a:close/>
              </a:path>
            </a:pathLst>
          </a:custGeom>
          <a:gradFill flip="none" rotWithShape="1">
            <a:gsLst>
              <a:gs pos="13000">
                <a:schemeClr val="bg1">
                  <a:alpha val="61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1209" name="Text Box 9"/>
          <p:cNvSpPr txBox="1">
            <a:spLocks noChangeArrowheads="1"/>
          </p:cNvSpPr>
          <p:nvPr/>
        </p:nvSpPr>
        <p:spPr bwMode="auto">
          <a:xfrm>
            <a:off x="1071563" y="1601788"/>
            <a:ext cx="7246937" cy="457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pt-BR" sz="54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Sessão 4</a:t>
            </a:r>
          </a:p>
          <a:p>
            <a:pPr>
              <a:spcBef>
                <a:spcPts val="0"/>
              </a:spcBef>
              <a:defRPr/>
            </a:pPr>
            <a:r>
              <a:rPr lang="pt-BR" sz="54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Que passos se devem dar para Plantar uma igreja?</a:t>
            </a:r>
          </a:p>
          <a:p>
            <a:pPr>
              <a:spcBef>
                <a:spcPct val="50000"/>
              </a:spcBef>
              <a:defRPr/>
            </a:pPr>
            <a:endParaRPr lang="es-MX" sz="5000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73755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Objetivo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3556" name="Rectangle 1027"/>
          <p:cNvSpPr txBox="1">
            <a:spLocks noChangeArrowheads="1"/>
          </p:cNvSpPr>
          <p:nvPr/>
        </p:nvSpPr>
        <p:spPr bwMode="auto">
          <a:xfrm>
            <a:off x="457200" y="4800600"/>
            <a:ext cx="827563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Prover ao plantador um padrão de trabalho que assegure um bom resultado final</a:t>
            </a:r>
            <a:r>
              <a:rPr lang="es-ES_tradnl" sz="320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.</a:t>
            </a: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endParaRPr lang="en-US" sz="3200" i="1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5" name="Picture 7" descr="bd05085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371600"/>
            <a:ext cx="3124200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355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Trabalho Prévio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61443" name="60 Grupo"/>
          <p:cNvGrpSpPr>
            <a:grpSpLocks/>
          </p:cNvGrpSpPr>
          <p:nvPr/>
        </p:nvGrpSpPr>
        <p:grpSpPr bwMode="auto">
          <a:xfrm>
            <a:off x="1900477" y="2863850"/>
            <a:ext cx="5787681" cy="3085961"/>
            <a:chOff x="1900477" y="2863850"/>
            <a:chExt cx="5787681" cy="3085961"/>
          </a:xfrm>
        </p:grpSpPr>
        <p:sp>
          <p:nvSpPr>
            <p:cNvPr id="61465" name="Text Box 71"/>
            <p:cNvSpPr txBox="1">
              <a:spLocks noChangeArrowheads="1"/>
            </p:cNvSpPr>
            <p:nvPr/>
          </p:nvSpPr>
          <p:spPr bwMode="auto">
            <a:xfrm>
              <a:off x="1922118" y="3016250"/>
              <a:ext cx="135165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i="1" dirty="0" smtClean="0">
                  <a:solidFill>
                    <a:srgbClr val="063780"/>
                  </a:solidFill>
                </a:rPr>
                <a:t>Preparo</a:t>
              </a:r>
            </a:p>
            <a:p>
              <a:r>
                <a:rPr lang="pt-BR" i="1" dirty="0" smtClean="0">
                  <a:solidFill>
                    <a:srgbClr val="063780"/>
                  </a:solidFill>
                </a:rPr>
                <a:t>Espiritual</a:t>
              </a:r>
              <a:endParaRPr lang="pt-BR" i="1" dirty="0">
                <a:solidFill>
                  <a:srgbClr val="063780"/>
                </a:solidFill>
              </a:endParaRPr>
            </a:p>
          </p:txBody>
        </p:sp>
        <p:sp>
          <p:nvSpPr>
            <p:cNvPr id="61466" name="Text Box 72"/>
            <p:cNvSpPr txBox="1">
              <a:spLocks noChangeArrowheads="1"/>
            </p:cNvSpPr>
            <p:nvPr/>
          </p:nvSpPr>
          <p:spPr bwMode="auto">
            <a:xfrm>
              <a:off x="3788093" y="3016250"/>
              <a:ext cx="152971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i="1" dirty="0" smtClean="0">
                  <a:solidFill>
                    <a:srgbClr val="063780"/>
                  </a:solidFill>
                </a:rPr>
                <a:t>Preparo</a:t>
              </a:r>
            </a:p>
            <a:p>
              <a:r>
                <a:rPr lang="pt-BR" i="1" dirty="0" smtClean="0">
                  <a:solidFill>
                    <a:srgbClr val="063780"/>
                  </a:solidFill>
                </a:rPr>
                <a:t>Vocacional</a:t>
              </a:r>
              <a:endParaRPr lang="pt-BR" i="1" dirty="0">
                <a:solidFill>
                  <a:srgbClr val="063780"/>
                </a:solidFill>
              </a:endParaRPr>
            </a:p>
          </p:txBody>
        </p:sp>
        <p:sp>
          <p:nvSpPr>
            <p:cNvPr id="61467" name="Text Box 73"/>
            <p:cNvSpPr txBox="1">
              <a:spLocks noChangeArrowheads="1"/>
            </p:cNvSpPr>
            <p:nvPr/>
          </p:nvSpPr>
          <p:spPr bwMode="auto">
            <a:xfrm>
              <a:off x="5608742" y="2863850"/>
              <a:ext cx="2079416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i="1" dirty="0" smtClean="0">
                  <a:solidFill>
                    <a:srgbClr val="063780"/>
                  </a:solidFill>
                </a:rPr>
                <a:t>Preparo</a:t>
              </a:r>
            </a:p>
            <a:p>
              <a:r>
                <a:rPr lang="pt-BR" i="1" dirty="0" smtClean="0">
                  <a:solidFill>
                    <a:srgbClr val="063780"/>
                  </a:solidFill>
                </a:rPr>
                <a:t>Sociológica ou </a:t>
              </a:r>
            </a:p>
            <a:p>
              <a:r>
                <a:rPr lang="pt-BR" i="1" dirty="0" smtClean="0">
                  <a:solidFill>
                    <a:srgbClr val="063780"/>
                  </a:solidFill>
                </a:rPr>
                <a:t>demográfico</a:t>
              </a:r>
              <a:endParaRPr lang="pt-BR" i="1" dirty="0">
                <a:solidFill>
                  <a:srgbClr val="063780"/>
                </a:solidFill>
              </a:endParaRPr>
            </a:p>
          </p:txBody>
        </p:sp>
        <p:sp>
          <p:nvSpPr>
            <p:cNvPr id="61468" name="Text Box 74"/>
            <p:cNvSpPr txBox="1">
              <a:spLocks noChangeArrowheads="1"/>
            </p:cNvSpPr>
            <p:nvPr/>
          </p:nvSpPr>
          <p:spPr bwMode="auto">
            <a:xfrm>
              <a:off x="1900477" y="5241925"/>
              <a:ext cx="139493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i="1" dirty="0" smtClean="0">
                  <a:solidFill>
                    <a:srgbClr val="063780"/>
                  </a:solidFill>
                </a:rPr>
                <a:t>Preparo</a:t>
              </a:r>
            </a:p>
            <a:p>
              <a:r>
                <a:rPr lang="pt-BR" i="1" dirty="0" smtClean="0">
                  <a:solidFill>
                    <a:srgbClr val="063780"/>
                  </a:solidFill>
                </a:rPr>
                <a:t>Filosófico</a:t>
              </a:r>
              <a:endParaRPr lang="pt-BR" i="1" dirty="0">
                <a:solidFill>
                  <a:srgbClr val="063780"/>
                </a:solidFill>
              </a:endParaRPr>
            </a:p>
          </p:txBody>
        </p:sp>
        <p:sp>
          <p:nvSpPr>
            <p:cNvPr id="61469" name="Text Box 75"/>
            <p:cNvSpPr txBox="1">
              <a:spLocks noChangeArrowheads="1"/>
            </p:cNvSpPr>
            <p:nvPr/>
          </p:nvSpPr>
          <p:spPr bwMode="auto">
            <a:xfrm>
              <a:off x="3769723" y="5241925"/>
              <a:ext cx="156645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i="1" dirty="0" smtClean="0">
                  <a:solidFill>
                    <a:srgbClr val="063780"/>
                  </a:solidFill>
                </a:rPr>
                <a:t>Preparo</a:t>
              </a:r>
            </a:p>
            <a:p>
              <a:r>
                <a:rPr lang="pt-BR" i="1" dirty="0" smtClean="0">
                  <a:solidFill>
                    <a:srgbClr val="063780"/>
                  </a:solidFill>
                </a:rPr>
                <a:t>Estratégico</a:t>
              </a:r>
              <a:endParaRPr lang="pt-BR" i="1" dirty="0">
                <a:solidFill>
                  <a:srgbClr val="063780"/>
                </a:solidFill>
              </a:endParaRPr>
            </a:p>
          </p:txBody>
        </p:sp>
        <p:sp>
          <p:nvSpPr>
            <p:cNvPr id="61470" name="Text Box 76"/>
            <p:cNvSpPr txBox="1">
              <a:spLocks noChangeArrowheads="1"/>
            </p:cNvSpPr>
            <p:nvPr/>
          </p:nvSpPr>
          <p:spPr bwMode="auto">
            <a:xfrm>
              <a:off x="5907702" y="5241925"/>
              <a:ext cx="148149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i="1" dirty="0" smtClean="0">
                  <a:solidFill>
                    <a:srgbClr val="063780"/>
                  </a:solidFill>
                </a:rPr>
                <a:t>Preparo</a:t>
              </a:r>
            </a:p>
            <a:p>
              <a:r>
                <a:rPr lang="pt-BR" i="1" dirty="0" smtClean="0">
                  <a:solidFill>
                    <a:srgbClr val="063780"/>
                  </a:solidFill>
                </a:rPr>
                <a:t>Emocional</a:t>
              </a:r>
              <a:endParaRPr lang="pt-BR" i="1" dirty="0">
                <a:solidFill>
                  <a:srgbClr val="063780"/>
                </a:solidFill>
              </a:endParaRPr>
            </a:p>
          </p:txBody>
        </p:sp>
      </p:grpSp>
      <p:grpSp>
        <p:nvGrpSpPr>
          <p:cNvPr id="3" name="57 Grupo"/>
          <p:cNvGrpSpPr>
            <a:grpSpLocks/>
          </p:cNvGrpSpPr>
          <p:nvPr/>
        </p:nvGrpSpPr>
        <p:grpSpPr bwMode="auto">
          <a:xfrm>
            <a:off x="1524000" y="1660525"/>
            <a:ext cx="6324600" cy="3352800"/>
            <a:chOff x="1524000" y="1660525"/>
            <a:chExt cx="6324600" cy="3352801"/>
          </a:xfrm>
        </p:grpSpPr>
        <p:sp>
          <p:nvSpPr>
            <p:cNvPr id="32" name="31 Rectángulo"/>
            <p:cNvSpPr/>
            <p:nvPr/>
          </p:nvSpPr>
          <p:spPr>
            <a:xfrm>
              <a:off x="1524000" y="2193925"/>
              <a:ext cx="6324600" cy="251460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eaLnBrk="0" hangingPunct="0">
                <a:defRPr/>
              </a:pPr>
              <a:endParaRPr lang="es-ES_tradnl" sz="2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grpSp>
          <p:nvGrpSpPr>
            <p:cNvPr id="61447" name="91 Grupo"/>
            <p:cNvGrpSpPr>
              <a:grpSpLocks/>
            </p:cNvGrpSpPr>
            <p:nvPr/>
          </p:nvGrpSpPr>
          <p:grpSpPr bwMode="auto">
            <a:xfrm>
              <a:off x="2426494" y="4022725"/>
              <a:ext cx="381000" cy="990601"/>
              <a:chOff x="4267200" y="2133600"/>
              <a:chExt cx="381000" cy="990601"/>
            </a:xfrm>
          </p:grpSpPr>
          <p:sp>
            <p:nvSpPr>
              <p:cNvPr id="56" name="Oval 66"/>
              <p:cNvSpPr>
                <a:spLocks noChangeArrowheads="1"/>
              </p:cNvSpPr>
              <p:nvPr/>
            </p:nvSpPr>
            <p:spPr bwMode="auto">
              <a:xfrm>
                <a:off x="4307681" y="2133601"/>
                <a:ext cx="304800" cy="284163"/>
              </a:xfrm>
              <a:prstGeom prst="ellipse">
                <a:avLst/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7" name="AutoShape 67"/>
              <p:cNvSpPr>
                <a:spLocks noChangeArrowheads="1"/>
              </p:cNvSpPr>
              <p:nvPr/>
            </p:nvSpPr>
            <p:spPr bwMode="auto">
              <a:xfrm>
                <a:off x="4269581" y="2408239"/>
                <a:ext cx="381000" cy="71596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61448" name="85 Grupo"/>
            <p:cNvGrpSpPr>
              <a:grpSpLocks/>
            </p:cNvGrpSpPr>
            <p:nvPr/>
          </p:nvGrpSpPr>
          <p:grpSpPr bwMode="auto">
            <a:xfrm>
              <a:off x="2407444" y="1660525"/>
              <a:ext cx="381000" cy="990601"/>
              <a:chOff x="4267200" y="2133600"/>
              <a:chExt cx="381000" cy="990601"/>
            </a:xfrm>
          </p:grpSpPr>
          <p:sp>
            <p:nvSpPr>
              <p:cNvPr id="54" name="Oval 66"/>
              <p:cNvSpPr>
                <a:spLocks noChangeArrowheads="1"/>
              </p:cNvSpPr>
              <p:nvPr/>
            </p:nvSpPr>
            <p:spPr bwMode="auto">
              <a:xfrm>
                <a:off x="4307681" y="2133600"/>
                <a:ext cx="304800" cy="284163"/>
              </a:xfrm>
              <a:prstGeom prst="ellipse">
                <a:avLst/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5" name="AutoShape 67"/>
              <p:cNvSpPr>
                <a:spLocks noChangeArrowheads="1"/>
              </p:cNvSpPr>
              <p:nvPr/>
            </p:nvSpPr>
            <p:spPr bwMode="auto">
              <a:xfrm>
                <a:off x="4269581" y="2408238"/>
                <a:ext cx="381000" cy="71596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61449" name="83 Grupo"/>
            <p:cNvGrpSpPr>
              <a:grpSpLocks/>
            </p:cNvGrpSpPr>
            <p:nvPr/>
          </p:nvGrpSpPr>
          <p:grpSpPr bwMode="auto">
            <a:xfrm>
              <a:off x="4362450" y="1660525"/>
              <a:ext cx="381000" cy="990601"/>
              <a:chOff x="4267200" y="2133600"/>
              <a:chExt cx="381000" cy="990601"/>
            </a:xfrm>
          </p:grpSpPr>
          <p:sp>
            <p:nvSpPr>
              <p:cNvPr id="52" name="Oval 66"/>
              <p:cNvSpPr>
                <a:spLocks noChangeArrowheads="1"/>
              </p:cNvSpPr>
              <p:nvPr/>
            </p:nvSpPr>
            <p:spPr bwMode="auto">
              <a:xfrm>
                <a:off x="4305300" y="2133600"/>
                <a:ext cx="304800" cy="284163"/>
              </a:xfrm>
              <a:prstGeom prst="ellipse">
                <a:avLst/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3" name="AutoShape 67"/>
              <p:cNvSpPr>
                <a:spLocks noChangeArrowheads="1"/>
              </p:cNvSpPr>
              <p:nvPr/>
            </p:nvSpPr>
            <p:spPr bwMode="auto">
              <a:xfrm>
                <a:off x="4267200" y="2408238"/>
                <a:ext cx="381000" cy="71596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61450" name="88 Grupo"/>
            <p:cNvGrpSpPr>
              <a:grpSpLocks/>
            </p:cNvGrpSpPr>
            <p:nvPr/>
          </p:nvGrpSpPr>
          <p:grpSpPr bwMode="auto">
            <a:xfrm>
              <a:off x="6457950" y="1660525"/>
              <a:ext cx="381000" cy="990601"/>
              <a:chOff x="4267200" y="2133600"/>
              <a:chExt cx="381000" cy="990601"/>
            </a:xfrm>
          </p:grpSpPr>
          <p:sp>
            <p:nvSpPr>
              <p:cNvPr id="50" name="Oval 66"/>
              <p:cNvSpPr>
                <a:spLocks noChangeArrowheads="1"/>
              </p:cNvSpPr>
              <p:nvPr/>
            </p:nvSpPr>
            <p:spPr bwMode="auto">
              <a:xfrm>
                <a:off x="4305300" y="2133600"/>
                <a:ext cx="304800" cy="284163"/>
              </a:xfrm>
              <a:prstGeom prst="ellipse">
                <a:avLst/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1" name="AutoShape 67"/>
              <p:cNvSpPr>
                <a:spLocks noChangeArrowheads="1"/>
              </p:cNvSpPr>
              <p:nvPr/>
            </p:nvSpPr>
            <p:spPr bwMode="auto">
              <a:xfrm>
                <a:off x="4267200" y="2408238"/>
                <a:ext cx="381000" cy="71596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61451" name="94 Grupo"/>
            <p:cNvGrpSpPr>
              <a:grpSpLocks/>
            </p:cNvGrpSpPr>
            <p:nvPr/>
          </p:nvGrpSpPr>
          <p:grpSpPr bwMode="auto">
            <a:xfrm>
              <a:off x="4362450" y="4022725"/>
              <a:ext cx="381000" cy="990601"/>
              <a:chOff x="4267200" y="2133600"/>
              <a:chExt cx="381000" cy="990601"/>
            </a:xfrm>
          </p:grpSpPr>
          <p:sp>
            <p:nvSpPr>
              <p:cNvPr id="48" name="Oval 66"/>
              <p:cNvSpPr>
                <a:spLocks noChangeArrowheads="1"/>
              </p:cNvSpPr>
              <p:nvPr/>
            </p:nvSpPr>
            <p:spPr bwMode="auto">
              <a:xfrm>
                <a:off x="4305300" y="2133601"/>
                <a:ext cx="304800" cy="284163"/>
              </a:xfrm>
              <a:prstGeom prst="ellipse">
                <a:avLst/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9" name="AutoShape 67"/>
              <p:cNvSpPr>
                <a:spLocks noChangeArrowheads="1"/>
              </p:cNvSpPr>
              <p:nvPr/>
            </p:nvSpPr>
            <p:spPr bwMode="auto">
              <a:xfrm>
                <a:off x="4267200" y="2408239"/>
                <a:ext cx="381000" cy="71596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61452" name="97 Grupo"/>
            <p:cNvGrpSpPr>
              <a:grpSpLocks/>
            </p:cNvGrpSpPr>
            <p:nvPr/>
          </p:nvGrpSpPr>
          <p:grpSpPr bwMode="auto">
            <a:xfrm>
              <a:off x="6457950" y="4022725"/>
              <a:ext cx="381000" cy="990601"/>
              <a:chOff x="4267200" y="2133600"/>
              <a:chExt cx="381000" cy="990601"/>
            </a:xfrm>
          </p:grpSpPr>
          <p:sp>
            <p:nvSpPr>
              <p:cNvPr id="46" name="Oval 66"/>
              <p:cNvSpPr>
                <a:spLocks noChangeArrowheads="1"/>
              </p:cNvSpPr>
              <p:nvPr/>
            </p:nvSpPr>
            <p:spPr bwMode="auto">
              <a:xfrm>
                <a:off x="4305300" y="2133601"/>
                <a:ext cx="304800" cy="284163"/>
              </a:xfrm>
              <a:prstGeom prst="ellipse">
                <a:avLst/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7" name="AutoShape 67"/>
              <p:cNvSpPr>
                <a:spLocks noChangeArrowheads="1"/>
              </p:cNvSpPr>
              <p:nvPr/>
            </p:nvSpPr>
            <p:spPr bwMode="auto">
              <a:xfrm>
                <a:off x="4267200" y="2408239"/>
                <a:ext cx="381000" cy="71596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s-ES_tradnl" sz="2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61445" name="34 Rectángulo"/>
          <p:cNvSpPr>
            <a:spLocks noChangeArrowheads="1"/>
          </p:cNvSpPr>
          <p:nvPr/>
        </p:nvSpPr>
        <p:spPr bwMode="auto">
          <a:xfrm>
            <a:off x="0" y="632460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i="1" dirty="0" smtClean="0">
                <a:solidFill>
                  <a:srgbClr val="020202"/>
                </a:solidFill>
              </a:rPr>
              <a:t>Daniel </a:t>
            </a:r>
            <a:r>
              <a:rPr lang="en-US" sz="1800" i="1" dirty="0" err="1">
                <a:solidFill>
                  <a:srgbClr val="020202"/>
                </a:solidFill>
              </a:rPr>
              <a:t>Sánchez</a:t>
            </a:r>
            <a:endParaRPr lang="en-US" sz="1800" i="1" dirty="0">
              <a:solidFill>
                <a:srgbClr val="020202"/>
              </a:solidFill>
            </a:endParaRPr>
          </a:p>
          <a:p>
            <a:endParaRPr lang="en-US" sz="1800" i="1" dirty="0">
              <a:solidFill>
                <a:srgbClr val="020202"/>
              </a:solidFill>
            </a:endParaRPr>
          </a:p>
          <a:p>
            <a:endParaRPr lang="en-US" sz="1800" i="1" dirty="0">
              <a:solidFill>
                <a:srgbClr val="02020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Cinco Passos para Plantar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2467" name="34 Rectángulo"/>
          <p:cNvSpPr>
            <a:spLocks noChangeArrowheads="1"/>
          </p:cNvSpPr>
          <p:nvPr/>
        </p:nvSpPr>
        <p:spPr bwMode="auto">
          <a:xfrm>
            <a:off x="0" y="632460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i="1">
                <a:solidFill>
                  <a:srgbClr val="020202"/>
                </a:solidFill>
              </a:rPr>
              <a:t>Timoteo DeVries</a:t>
            </a:r>
          </a:p>
          <a:p>
            <a:endParaRPr lang="en-US" sz="1800" i="1">
              <a:solidFill>
                <a:srgbClr val="020202"/>
              </a:solidFill>
            </a:endParaRPr>
          </a:p>
        </p:txBody>
      </p:sp>
      <p:sp>
        <p:nvSpPr>
          <p:cNvPr id="62468" name="Freeform 3"/>
          <p:cNvSpPr>
            <a:spLocks/>
          </p:cNvSpPr>
          <p:nvPr/>
        </p:nvSpPr>
        <p:spPr bwMode="invGray">
          <a:xfrm>
            <a:off x="7227888" y="1228725"/>
            <a:ext cx="614362" cy="981075"/>
          </a:xfrm>
          <a:custGeom>
            <a:avLst/>
            <a:gdLst>
              <a:gd name="T0" fmla="*/ 2147483647 w 308"/>
              <a:gd name="T1" fmla="*/ 2147483647 h 444"/>
              <a:gd name="T2" fmla="*/ 0 w 308"/>
              <a:gd name="T3" fmla="*/ 2147483647 h 444"/>
              <a:gd name="T4" fmla="*/ 0 w 308"/>
              <a:gd name="T5" fmla="*/ 2147483647 h 444"/>
              <a:gd name="T6" fmla="*/ 2147483647 w 308"/>
              <a:gd name="T7" fmla="*/ 0 h 444"/>
              <a:gd name="T8" fmla="*/ 2147483647 w 308"/>
              <a:gd name="T9" fmla="*/ 2147483647 h 4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8"/>
              <a:gd name="T16" fmla="*/ 0 h 444"/>
              <a:gd name="T17" fmla="*/ 308 w 308"/>
              <a:gd name="T18" fmla="*/ 444 h 4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8" h="444">
                <a:moveTo>
                  <a:pt x="308" y="120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00281D"/>
              </a:gs>
              <a:gs pos="50000">
                <a:srgbClr val="00563F"/>
              </a:gs>
              <a:gs pos="100000">
                <a:srgbClr val="00281D"/>
              </a:gs>
            </a:gsLst>
            <a:lin ang="27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2469" name="Freeform 4"/>
          <p:cNvSpPr>
            <a:spLocks/>
          </p:cNvSpPr>
          <p:nvPr/>
        </p:nvSpPr>
        <p:spPr bwMode="invGray">
          <a:xfrm>
            <a:off x="4287838" y="1228725"/>
            <a:ext cx="3560762" cy="627063"/>
          </a:xfrm>
          <a:custGeom>
            <a:avLst/>
            <a:gdLst>
              <a:gd name="T0" fmla="*/ 2147483647 w 1786"/>
              <a:gd name="T1" fmla="*/ 2147483647 h 284"/>
              <a:gd name="T2" fmla="*/ 0 w 1786"/>
              <a:gd name="T3" fmla="*/ 2147483647 h 284"/>
              <a:gd name="T4" fmla="*/ 2147483647 w 1786"/>
              <a:gd name="T5" fmla="*/ 0 h 284"/>
              <a:gd name="T6" fmla="*/ 2147483647 w 1786"/>
              <a:gd name="T7" fmla="*/ 0 h 284"/>
              <a:gd name="T8" fmla="*/ 2147483647 w 1786"/>
              <a:gd name="T9" fmla="*/ 2147483647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86"/>
              <a:gd name="T16" fmla="*/ 0 h 284"/>
              <a:gd name="T17" fmla="*/ 1786 w 1786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86" h="284">
                <a:moveTo>
                  <a:pt x="1478" y="284"/>
                </a:moveTo>
                <a:lnTo>
                  <a:pt x="0" y="284"/>
                </a:lnTo>
                <a:lnTo>
                  <a:pt x="446" y="0"/>
                </a:lnTo>
                <a:lnTo>
                  <a:pt x="1786" y="0"/>
                </a:lnTo>
                <a:lnTo>
                  <a:pt x="1478" y="284"/>
                </a:lnTo>
                <a:close/>
              </a:path>
            </a:pathLst>
          </a:custGeom>
          <a:solidFill>
            <a:srgbClr val="00CC99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2470" name="Freeform 5"/>
          <p:cNvSpPr>
            <a:spLocks/>
          </p:cNvSpPr>
          <p:nvPr/>
        </p:nvSpPr>
        <p:spPr bwMode="gray">
          <a:xfrm>
            <a:off x="6610350" y="2203450"/>
            <a:ext cx="612775" cy="974725"/>
          </a:xfrm>
          <a:custGeom>
            <a:avLst/>
            <a:gdLst>
              <a:gd name="T0" fmla="*/ 2147483647 w 308"/>
              <a:gd name="T1" fmla="*/ 2147483647 h 442"/>
              <a:gd name="T2" fmla="*/ 0 w 308"/>
              <a:gd name="T3" fmla="*/ 2147483647 h 442"/>
              <a:gd name="T4" fmla="*/ 0 w 308"/>
              <a:gd name="T5" fmla="*/ 2147483647 h 442"/>
              <a:gd name="T6" fmla="*/ 2147483647 w 308"/>
              <a:gd name="T7" fmla="*/ 0 h 442"/>
              <a:gd name="T8" fmla="*/ 2147483647 w 308"/>
              <a:gd name="T9" fmla="*/ 2147483647 h 4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8"/>
              <a:gd name="T16" fmla="*/ 0 h 442"/>
              <a:gd name="T17" fmla="*/ 308 w 308"/>
              <a:gd name="T18" fmla="*/ 442 h 4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8" h="442">
                <a:moveTo>
                  <a:pt x="308" y="120"/>
                </a:moveTo>
                <a:lnTo>
                  <a:pt x="0" y="442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230744"/>
              </a:gs>
              <a:gs pos="50000">
                <a:srgbClr val="4B1092"/>
              </a:gs>
              <a:gs pos="100000">
                <a:srgbClr val="230744"/>
              </a:gs>
            </a:gsLst>
            <a:lin ang="27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2471" name="Freeform 6"/>
          <p:cNvSpPr>
            <a:spLocks/>
          </p:cNvSpPr>
          <p:nvPr/>
        </p:nvSpPr>
        <p:spPr bwMode="gray">
          <a:xfrm>
            <a:off x="3403600" y="2203450"/>
            <a:ext cx="3827463" cy="625475"/>
          </a:xfrm>
          <a:custGeom>
            <a:avLst/>
            <a:gdLst>
              <a:gd name="T0" fmla="*/ 2147483647 w 1920"/>
              <a:gd name="T1" fmla="*/ 2147483647 h 284"/>
              <a:gd name="T2" fmla="*/ 0 w 1920"/>
              <a:gd name="T3" fmla="*/ 2147483647 h 284"/>
              <a:gd name="T4" fmla="*/ 2147483647 w 1920"/>
              <a:gd name="T5" fmla="*/ 0 h 284"/>
              <a:gd name="T6" fmla="*/ 2147483647 w 1920"/>
              <a:gd name="T7" fmla="*/ 0 h 284"/>
              <a:gd name="T8" fmla="*/ 2147483647 w 1920"/>
              <a:gd name="T9" fmla="*/ 2147483647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20"/>
              <a:gd name="T16" fmla="*/ 0 h 284"/>
              <a:gd name="T17" fmla="*/ 1920 w 1920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20" h="284">
                <a:moveTo>
                  <a:pt x="1612" y="284"/>
                </a:moveTo>
                <a:lnTo>
                  <a:pt x="0" y="284"/>
                </a:lnTo>
                <a:lnTo>
                  <a:pt x="446" y="0"/>
                </a:lnTo>
                <a:lnTo>
                  <a:pt x="1920" y="0"/>
                </a:lnTo>
                <a:lnTo>
                  <a:pt x="1612" y="284"/>
                </a:lnTo>
                <a:close/>
              </a:path>
            </a:pathLst>
          </a:custGeom>
          <a:solidFill>
            <a:srgbClr val="A77BFF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2472" name="Freeform 7"/>
          <p:cNvSpPr>
            <a:spLocks/>
          </p:cNvSpPr>
          <p:nvPr/>
        </p:nvSpPr>
        <p:spPr bwMode="gray">
          <a:xfrm>
            <a:off x="5991225" y="3133725"/>
            <a:ext cx="611188" cy="981075"/>
          </a:xfrm>
          <a:custGeom>
            <a:avLst/>
            <a:gdLst>
              <a:gd name="T0" fmla="*/ 2147483647 w 306"/>
              <a:gd name="T1" fmla="*/ 2147483647 h 444"/>
              <a:gd name="T2" fmla="*/ 0 w 306"/>
              <a:gd name="T3" fmla="*/ 2147483647 h 444"/>
              <a:gd name="T4" fmla="*/ 0 w 306"/>
              <a:gd name="T5" fmla="*/ 2147483647 h 444"/>
              <a:gd name="T6" fmla="*/ 2147483647 w 306"/>
              <a:gd name="T7" fmla="*/ 0 h 444"/>
              <a:gd name="T8" fmla="*/ 2147483647 w 306"/>
              <a:gd name="T9" fmla="*/ 2147483647 h 4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6"/>
              <a:gd name="T16" fmla="*/ 0 h 444"/>
              <a:gd name="T17" fmla="*/ 306 w 306"/>
              <a:gd name="T18" fmla="*/ 444 h 4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6" h="444">
                <a:moveTo>
                  <a:pt x="306" y="122"/>
                </a:moveTo>
                <a:lnTo>
                  <a:pt x="0" y="444"/>
                </a:lnTo>
                <a:lnTo>
                  <a:pt x="0" y="286"/>
                </a:lnTo>
                <a:lnTo>
                  <a:pt x="306" y="0"/>
                </a:lnTo>
                <a:lnTo>
                  <a:pt x="306" y="122"/>
                </a:lnTo>
                <a:close/>
              </a:path>
            </a:pathLst>
          </a:custGeom>
          <a:gradFill rotWithShape="1">
            <a:gsLst>
              <a:gs pos="0">
                <a:srgbClr val="431805"/>
              </a:gs>
              <a:gs pos="50000">
                <a:srgbClr val="90330A"/>
              </a:gs>
              <a:gs pos="100000">
                <a:srgbClr val="431805"/>
              </a:gs>
            </a:gsLst>
            <a:lin ang="27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2473" name="Freeform 8"/>
          <p:cNvSpPr>
            <a:spLocks/>
          </p:cNvSpPr>
          <p:nvPr/>
        </p:nvSpPr>
        <p:spPr bwMode="gray">
          <a:xfrm>
            <a:off x="5376863" y="4114800"/>
            <a:ext cx="614362" cy="981075"/>
          </a:xfrm>
          <a:custGeom>
            <a:avLst/>
            <a:gdLst>
              <a:gd name="T0" fmla="*/ 2147483647 w 308"/>
              <a:gd name="T1" fmla="*/ 2147483647 h 444"/>
              <a:gd name="T2" fmla="*/ 0 w 308"/>
              <a:gd name="T3" fmla="*/ 2147483647 h 444"/>
              <a:gd name="T4" fmla="*/ 0 w 308"/>
              <a:gd name="T5" fmla="*/ 2147483647 h 444"/>
              <a:gd name="T6" fmla="*/ 2147483647 w 308"/>
              <a:gd name="T7" fmla="*/ 0 h 444"/>
              <a:gd name="T8" fmla="*/ 2147483647 w 308"/>
              <a:gd name="T9" fmla="*/ 2147483647 h 4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8"/>
              <a:gd name="T16" fmla="*/ 0 h 444"/>
              <a:gd name="T17" fmla="*/ 308 w 308"/>
              <a:gd name="T18" fmla="*/ 444 h 4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8" h="444">
                <a:moveTo>
                  <a:pt x="308" y="122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2"/>
                </a:lnTo>
                <a:close/>
              </a:path>
            </a:pathLst>
          </a:custGeom>
          <a:gradFill rotWithShape="1">
            <a:gsLst>
              <a:gs pos="0">
                <a:srgbClr val="433206"/>
              </a:gs>
              <a:gs pos="50000">
                <a:srgbClr val="906B0E"/>
              </a:gs>
              <a:gs pos="100000">
                <a:srgbClr val="433206"/>
              </a:gs>
            </a:gsLst>
            <a:lin ang="27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2474" name="Freeform 9"/>
          <p:cNvSpPr>
            <a:spLocks/>
          </p:cNvSpPr>
          <p:nvPr/>
        </p:nvSpPr>
        <p:spPr bwMode="gray">
          <a:xfrm>
            <a:off x="1644650" y="4119563"/>
            <a:ext cx="4346575" cy="627062"/>
          </a:xfrm>
          <a:custGeom>
            <a:avLst/>
            <a:gdLst>
              <a:gd name="T0" fmla="*/ 2147483647 w 2180"/>
              <a:gd name="T1" fmla="*/ 2147483647 h 284"/>
              <a:gd name="T2" fmla="*/ 0 w 2180"/>
              <a:gd name="T3" fmla="*/ 2147483647 h 284"/>
              <a:gd name="T4" fmla="*/ 2147483647 w 2180"/>
              <a:gd name="T5" fmla="*/ 0 h 284"/>
              <a:gd name="T6" fmla="*/ 2147483647 w 2180"/>
              <a:gd name="T7" fmla="*/ 0 h 284"/>
              <a:gd name="T8" fmla="*/ 2147483647 w 2180"/>
              <a:gd name="T9" fmla="*/ 2147483647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80"/>
              <a:gd name="T16" fmla="*/ 0 h 284"/>
              <a:gd name="T17" fmla="*/ 2180 w 2180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80" h="284">
                <a:moveTo>
                  <a:pt x="1872" y="284"/>
                </a:moveTo>
                <a:lnTo>
                  <a:pt x="0" y="284"/>
                </a:lnTo>
                <a:lnTo>
                  <a:pt x="446" y="0"/>
                </a:lnTo>
                <a:lnTo>
                  <a:pt x="2180" y="0"/>
                </a:lnTo>
                <a:lnTo>
                  <a:pt x="1872" y="284"/>
                </a:lnTo>
                <a:close/>
              </a:path>
            </a:pathLst>
          </a:custGeom>
          <a:solidFill>
            <a:srgbClr val="F2E160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2475" name="Freeform 19"/>
          <p:cNvSpPr>
            <a:spLocks/>
          </p:cNvSpPr>
          <p:nvPr/>
        </p:nvSpPr>
        <p:spPr bwMode="invGray">
          <a:xfrm>
            <a:off x="2274888" y="1417638"/>
            <a:ext cx="1957387" cy="3157537"/>
          </a:xfrm>
          <a:custGeom>
            <a:avLst/>
            <a:gdLst>
              <a:gd name="T0" fmla="*/ 2147483647 w 1824"/>
              <a:gd name="T1" fmla="*/ 2147483647 h 2648"/>
              <a:gd name="T2" fmla="*/ 2147483647 w 1824"/>
              <a:gd name="T3" fmla="*/ 2147483647 h 2648"/>
              <a:gd name="T4" fmla="*/ 2147483647 w 1824"/>
              <a:gd name="T5" fmla="*/ 2147483647 h 2648"/>
              <a:gd name="T6" fmla="*/ 2147483647 w 1824"/>
              <a:gd name="T7" fmla="*/ 2147483647 h 2648"/>
              <a:gd name="T8" fmla="*/ 2147483647 w 1824"/>
              <a:gd name="T9" fmla="*/ 2147483647 h 2648"/>
              <a:gd name="T10" fmla="*/ 2147483647 w 1824"/>
              <a:gd name="T11" fmla="*/ 2147483647 h 2648"/>
              <a:gd name="T12" fmla="*/ 2147483647 w 1824"/>
              <a:gd name="T13" fmla="*/ 2147483647 h 2648"/>
              <a:gd name="T14" fmla="*/ 2147483647 w 1824"/>
              <a:gd name="T15" fmla="*/ 2147483647 h 2648"/>
              <a:gd name="T16" fmla="*/ 2147483647 w 1824"/>
              <a:gd name="T17" fmla="*/ 2147483647 h 2648"/>
              <a:gd name="T18" fmla="*/ 2147483647 w 1824"/>
              <a:gd name="T19" fmla="*/ 2147483647 h 2648"/>
              <a:gd name="T20" fmla="*/ 2147483647 w 1824"/>
              <a:gd name="T21" fmla="*/ 2147483647 h 2648"/>
              <a:gd name="T22" fmla="*/ 2147483647 w 1824"/>
              <a:gd name="T23" fmla="*/ 2147483647 h 2648"/>
              <a:gd name="T24" fmla="*/ 2147483647 w 1824"/>
              <a:gd name="T25" fmla="*/ 2147483647 h 2648"/>
              <a:gd name="T26" fmla="*/ 2147483647 w 1824"/>
              <a:gd name="T27" fmla="*/ 2147483647 h 2648"/>
              <a:gd name="T28" fmla="*/ 2147483647 w 1824"/>
              <a:gd name="T29" fmla="*/ 2147483647 h 2648"/>
              <a:gd name="T30" fmla="*/ 2147483647 w 1824"/>
              <a:gd name="T31" fmla="*/ 2147483647 h 2648"/>
              <a:gd name="T32" fmla="*/ 2147483647 w 1824"/>
              <a:gd name="T33" fmla="*/ 2147483647 h 2648"/>
              <a:gd name="T34" fmla="*/ 2147483647 w 1824"/>
              <a:gd name="T35" fmla="*/ 2147483647 h 2648"/>
              <a:gd name="T36" fmla="*/ 2147483647 w 1824"/>
              <a:gd name="T37" fmla="*/ 2147483647 h 2648"/>
              <a:gd name="T38" fmla="*/ 2147483647 w 1824"/>
              <a:gd name="T39" fmla="*/ 2147483647 h 2648"/>
              <a:gd name="T40" fmla="*/ 2147483647 w 1824"/>
              <a:gd name="T41" fmla="*/ 2147483647 h 2648"/>
              <a:gd name="T42" fmla="*/ 2147483647 w 1824"/>
              <a:gd name="T43" fmla="*/ 2147483647 h 2648"/>
              <a:gd name="T44" fmla="*/ 2147483647 w 1824"/>
              <a:gd name="T45" fmla="*/ 2147483647 h 2648"/>
              <a:gd name="T46" fmla="*/ 2147483647 w 1824"/>
              <a:gd name="T47" fmla="*/ 2147483647 h 2648"/>
              <a:gd name="T48" fmla="*/ 2147483647 w 1824"/>
              <a:gd name="T49" fmla="*/ 2147483647 h 2648"/>
              <a:gd name="T50" fmla="*/ 2147483647 w 1824"/>
              <a:gd name="T51" fmla="*/ 2147483647 h 2648"/>
              <a:gd name="T52" fmla="*/ 2147483647 w 1824"/>
              <a:gd name="T53" fmla="*/ 2147483647 h 2648"/>
              <a:gd name="T54" fmla="*/ 2147483647 w 1824"/>
              <a:gd name="T55" fmla="*/ 2147483647 h 2648"/>
              <a:gd name="T56" fmla="*/ 2147483647 w 1824"/>
              <a:gd name="T57" fmla="*/ 2147483647 h 2648"/>
              <a:gd name="T58" fmla="*/ 2147483647 w 1824"/>
              <a:gd name="T59" fmla="*/ 2147483647 h 2648"/>
              <a:gd name="T60" fmla="*/ 2147483647 w 1824"/>
              <a:gd name="T61" fmla="*/ 2147483647 h 2648"/>
              <a:gd name="T62" fmla="*/ 2147483647 w 1824"/>
              <a:gd name="T63" fmla="*/ 2147483647 h 26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824"/>
              <a:gd name="T97" fmla="*/ 0 h 2648"/>
              <a:gd name="T98" fmla="*/ 1824 w 1824"/>
              <a:gd name="T99" fmla="*/ 2648 h 264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61092E"/>
              </a:gs>
            </a:gsLst>
            <a:lin ang="54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59" name="Rectangle 20"/>
          <p:cNvSpPr>
            <a:spLocks noChangeArrowheads="1"/>
          </p:cNvSpPr>
          <p:nvPr/>
        </p:nvSpPr>
        <p:spPr bwMode="gray">
          <a:xfrm>
            <a:off x="4294188" y="1855788"/>
            <a:ext cx="2947987" cy="352425"/>
          </a:xfrm>
          <a:prstGeom prst="rect">
            <a:avLst/>
          </a:prstGeom>
          <a:gradFill rotWithShape="1">
            <a:gsLst>
              <a:gs pos="0">
                <a:srgbClr val="00684D"/>
              </a:gs>
              <a:gs pos="50000">
                <a:srgbClr val="00906A"/>
              </a:gs>
              <a:gs pos="100000">
                <a:srgbClr val="00684D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 dirty="0" smtClean="0">
                <a:solidFill>
                  <a:schemeClr val="tx1"/>
                </a:solidFill>
                <a:latin typeface="Verdana" pitchFamily="34" charset="0"/>
              </a:rPr>
              <a:t>CULTOS-SERVIÇO</a:t>
            </a:r>
            <a:endParaRPr lang="en-US" sz="18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gray">
          <a:xfrm>
            <a:off x="3405188" y="2828925"/>
            <a:ext cx="3211512" cy="346075"/>
          </a:xfrm>
          <a:prstGeom prst="rect">
            <a:avLst/>
          </a:prstGeom>
          <a:gradFill rotWithShape="1">
            <a:gsLst>
              <a:gs pos="0">
                <a:srgbClr val="5D2FB9"/>
              </a:gs>
              <a:gs pos="50000">
                <a:srgbClr val="8041FF"/>
              </a:gs>
              <a:gs pos="100000">
                <a:srgbClr val="5D2FB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 dirty="0" smtClean="0">
                <a:solidFill>
                  <a:schemeClr val="tx1"/>
                </a:solidFill>
                <a:latin typeface="Verdana" pitchFamily="34" charset="0"/>
              </a:rPr>
              <a:t>LIDERANÇA</a:t>
            </a:r>
            <a:endParaRPr lang="en-US" sz="18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62478" name="Freeform 22"/>
          <p:cNvSpPr>
            <a:spLocks/>
          </p:cNvSpPr>
          <p:nvPr/>
        </p:nvSpPr>
        <p:spPr bwMode="gray">
          <a:xfrm>
            <a:off x="2514600" y="3133725"/>
            <a:ext cx="4083050" cy="631825"/>
          </a:xfrm>
          <a:custGeom>
            <a:avLst/>
            <a:gdLst>
              <a:gd name="T0" fmla="*/ 2147483647 w 2048"/>
              <a:gd name="T1" fmla="*/ 2147483647 h 286"/>
              <a:gd name="T2" fmla="*/ 0 w 2048"/>
              <a:gd name="T3" fmla="*/ 2147483647 h 286"/>
              <a:gd name="T4" fmla="*/ 2147483647 w 2048"/>
              <a:gd name="T5" fmla="*/ 0 h 286"/>
              <a:gd name="T6" fmla="*/ 2147483647 w 2048"/>
              <a:gd name="T7" fmla="*/ 0 h 286"/>
              <a:gd name="T8" fmla="*/ 2147483647 w 2048"/>
              <a:gd name="T9" fmla="*/ 2147483647 h 2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48"/>
              <a:gd name="T16" fmla="*/ 0 h 286"/>
              <a:gd name="T17" fmla="*/ 2048 w 2048"/>
              <a:gd name="T18" fmla="*/ 286 h 2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48" h="286">
                <a:moveTo>
                  <a:pt x="1742" y="286"/>
                </a:moveTo>
                <a:lnTo>
                  <a:pt x="0" y="286"/>
                </a:lnTo>
                <a:lnTo>
                  <a:pt x="446" y="0"/>
                </a:lnTo>
                <a:lnTo>
                  <a:pt x="2048" y="0"/>
                </a:lnTo>
                <a:lnTo>
                  <a:pt x="1742" y="286"/>
                </a:lnTo>
                <a:close/>
              </a:path>
            </a:pathLst>
          </a:custGeom>
          <a:solidFill>
            <a:srgbClr val="FF9966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gray">
          <a:xfrm>
            <a:off x="2527300" y="3743325"/>
            <a:ext cx="3478213" cy="371475"/>
          </a:xfrm>
          <a:prstGeom prst="rect">
            <a:avLst/>
          </a:prstGeom>
          <a:gradFill rotWithShape="1">
            <a:gsLst>
              <a:gs pos="0">
                <a:srgbClr val="A0523A"/>
              </a:gs>
              <a:gs pos="50000">
                <a:srgbClr val="DC7150"/>
              </a:gs>
              <a:gs pos="100000">
                <a:srgbClr val="A0523A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 dirty="0" smtClean="0">
                <a:latin typeface="Verdana" pitchFamily="34" charset="0"/>
              </a:rPr>
              <a:t>MEMBRESIA</a:t>
            </a:r>
            <a:endParaRPr lang="en-US" sz="1800" dirty="0">
              <a:latin typeface="Verdana" pitchFamily="34" charset="0"/>
            </a:endParaRPr>
          </a:p>
        </p:txBody>
      </p:sp>
      <p:sp>
        <p:nvSpPr>
          <p:cNvPr id="64" name="Rectangle 24"/>
          <p:cNvSpPr>
            <a:spLocks noChangeArrowheads="1"/>
          </p:cNvSpPr>
          <p:nvPr/>
        </p:nvSpPr>
        <p:spPr bwMode="gray">
          <a:xfrm>
            <a:off x="1676400" y="4714875"/>
            <a:ext cx="3733800" cy="371475"/>
          </a:xfrm>
          <a:prstGeom prst="rect">
            <a:avLst/>
          </a:prstGeom>
          <a:gradFill rotWithShape="1">
            <a:gsLst>
              <a:gs pos="0">
                <a:srgbClr val="977514"/>
              </a:gs>
              <a:gs pos="50000">
                <a:srgbClr val="D0A11C"/>
              </a:gs>
              <a:gs pos="100000">
                <a:srgbClr val="977514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Verdana" pitchFamily="34" charset="0"/>
              </a:rPr>
              <a:t>DISCIPULADO</a:t>
            </a:r>
          </a:p>
        </p:txBody>
      </p:sp>
      <p:sp>
        <p:nvSpPr>
          <p:cNvPr id="62481" name="Freeform 29"/>
          <p:cNvSpPr>
            <a:spLocks/>
          </p:cNvSpPr>
          <p:nvPr/>
        </p:nvSpPr>
        <p:spPr bwMode="gray">
          <a:xfrm>
            <a:off x="990600" y="5078413"/>
            <a:ext cx="4346575" cy="627062"/>
          </a:xfrm>
          <a:custGeom>
            <a:avLst/>
            <a:gdLst>
              <a:gd name="T0" fmla="*/ 2147483647 w 2180"/>
              <a:gd name="T1" fmla="*/ 2147483647 h 284"/>
              <a:gd name="T2" fmla="*/ 0 w 2180"/>
              <a:gd name="T3" fmla="*/ 2147483647 h 284"/>
              <a:gd name="T4" fmla="*/ 2147483647 w 2180"/>
              <a:gd name="T5" fmla="*/ 0 h 284"/>
              <a:gd name="T6" fmla="*/ 2147483647 w 2180"/>
              <a:gd name="T7" fmla="*/ 0 h 284"/>
              <a:gd name="T8" fmla="*/ 2147483647 w 2180"/>
              <a:gd name="T9" fmla="*/ 2147483647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80"/>
              <a:gd name="T16" fmla="*/ 0 h 284"/>
              <a:gd name="T17" fmla="*/ 2180 w 2180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80" h="284">
                <a:moveTo>
                  <a:pt x="1872" y="284"/>
                </a:moveTo>
                <a:lnTo>
                  <a:pt x="0" y="284"/>
                </a:lnTo>
                <a:lnTo>
                  <a:pt x="446" y="0"/>
                </a:lnTo>
                <a:lnTo>
                  <a:pt x="2180" y="0"/>
                </a:lnTo>
                <a:lnTo>
                  <a:pt x="1872" y="284"/>
                </a:lnTo>
                <a:close/>
              </a:path>
            </a:pathLst>
          </a:custGeom>
          <a:solidFill>
            <a:srgbClr val="0066CC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6" name="Rectangle 30"/>
          <p:cNvSpPr>
            <a:spLocks noChangeArrowheads="1"/>
          </p:cNvSpPr>
          <p:nvPr/>
        </p:nvSpPr>
        <p:spPr bwMode="gray">
          <a:xfrm>
            <a:off x="990600" y="5705475"/>
            <a:ext cx="3733800" cy="371475"/>
          </a:xfrm>
          <a:prstGeom prst="rect">
            <a:avLst/>
          </a:prstGeom>
          <a:gradFill rotWithShape="1">
            <a:gsLst>
              <a:gs pos="0">
                <a:srgbClr val="3399FF"/>
              </a:gs>
              <a:gs pos="50000">
                <a:schemeClr val="tx2"/>
              </a:gs>
              <a:gs pos="100000">
                <a:srgbClr val="3399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</a:rPr>
              <a:t>EVANGELISMO</a:t>
            </a:r>
            <a:endParaRPr lang="en-US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62483" name="Freeform 31"/>
          <p:cNvSpPr>
            <a:spLocks/>
          </p:cNvSpPr>
          <p:nvPr/>
        </p:nvSpPr>
        <p:spPr bwMode="gray">
          <a:xfrm>
            <a:off x="4724400" y="5095875"/>
            <a:ext cx="614363" cy="981075"/>
          </a:xfrm>
          <a:custGeom>
            <a:avLst/>
            <a:gdLst>
              <a:gd name="T0" fmla="*/ 2147483647 w 308"/>
              <a:gd name="T1" fmla="*/ 2147483647 h 444"/>
              <a:gd name="T2" fmla="*/ 0 w 308"/>
              <a:gd name="T3" fmla="*/ 2147483647 h 444"/>
              <a:gd name="T4" fmla="*/ 0 w 308"/>
              <a:gd name="T5" fmla="*/ 2147483647 h 444"/>
              <a:gd name="T6" fmla="*/ 2147483647 w 308"/>
              <a:gd name="T7" fmla="*/ 0 h 444"/>
              <a:gd name="T8" fmla="*/ 2147483647 w 308"/>
              <a:gd name="T9" fmla="*/ 2147483647 h 4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8"/>
              <a:gd name="T16" fmla="*/ 0 h 444"/>
              <a:gd name="T17" fmla="*/ 308 w 308"/>
              <a:gd name="T18" fmla="*/ 444 h 4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8" h="444">
                <a:moveTo>
                  <a:pt x="308" y="122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2"/>
                </a:lnTo>
                <a:close/>
              </a:path>
            </a:pathLst>
          </a:custGeom>
          <a:gradFill rotWithShape="1">
            <a:gsLst>
              <a:gs pos="0">
                <a:srgbClr val="3399FF"/>
              </a:gs>
              <a:gs pos="50000">
                <a:srgbClr val="CCFFFF"/>
              </a:gs>
              <a:gs pos="100000">
                <a:srgbClr val="3399FF"/>
              </a:gs>
            </a:gsLst>
            <a:lin ang="5400000" scaled="1"/>
          </a:gradFill>
          <a:ln w="0">
            <a:noFill/>
            <a:round/>
            <a:headEnd/>
            <a:tailEnd/>
          </a:ln>
        </p:spPr>
        <p:txBody>
          <a:bodyPr/>
          <a:lstStyle/>
          <a:p>
            <a:endParaRPr lang="es-ES_tradnl"/>
          </a:p>
        </p:txBody>
      </p:sp>
      <p:sp>
        <p:nvSpPr>
          <p:cNvPr id="62484" name="Text Box 32"/>
          <p:cNvSpPr txBox="1">
            <a:spLocks noChangeArrowheads="1"/>
          </p:cNvSpPr>
          <p:nvPr/>
        </p:nvSpPr>
        <p:spPr bwMode="auto">
          <a:xfrm>
            <a:off x="2879725" y="51562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1</a:t>
            </a:r>
          </a:p>
        </p:txBody>
      </p:sp>
      <p:sp>
        <p:nvSpPr>
          <p:cNvPr id="62485" name="Text Box 33"/>
          <p:cNvSpPr txBox="1">
            <a:spLocks noChangeArrowheads="1"/>
          </p:cNvSpPr>
          <p:nvPr/>
        </p:nvSpPr>
        <p:spPr bwMode="auto">
          <a:xfrm>
            <a:off x="3565525" y="41656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2</a:t>
            </a:r>
          </a:p>
        </p:txBody>
      </p:sp>
      <p:sp>
        <p:nvSpPr>
          <p:cNvPr id="62486" name="Text Box 34"/>
          <p:cNvSpPr txBox="1">
            <a:spLocks noChangeArrowheads="1"/>
          </p:cNvSpPr>
          <p:nvPr/>
        </p:nvSpPr>
        <p:spPr bwMode="auto">
          <a:xfrm>
            <a:off x="4191000" y="327025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3</a:t>
            </a:r>
          </a:p>
        </p:txBody>
      </p:sp>
      <p:sp>
        <p:nvSpPr>
          <p:cNvPr id="62487" name="Text Box 35"/>
          <p:cNvSpPr txBox="1">
            <a:spLocks noChangeArrowheads="1"/>
          </p:cNvSpPr>
          <p:nvPr/>
        </p:nvSpPr>
        <p:spPr bwMode="auto">
          <a:xfrm>
            <a:off x="5084763" y="2295525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4</a:t>
            </a:r>
          </a:p>
        </p:txBody>
      </p:sp>
      <p:sp>
        <p:nvSpPr>
          <p:cNvPr id="62488" name="Text Box 36"/>
          <p:cNvSpPr txBox="1">
            <a:spLocks noChangeArrowheads="1"/>
          </p:cNvSpPr>
          <p:nvPr/>
        </p:nvSpPr>
        <p:spPr bwMode="auto">
          <a:xfrm>
            <a:off x="5846763" y="1304925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9" grpId="0" animBg="1" autoUpdateAnimBg="0"/>
      <p:bldP spid="61" grpId="0" animBg="1" autoUpdateAnimBg="0"/>
      <p:bldP spid="63" grpId="0" animBg="1" autoUpdateAnimBg="0"/>
      <p:bldP spid="64" grpId="0" animBg="1" autoUpdateAnimBg="0"/>
      <p:bldP spid="66" grpId="0" animBg="1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10 Imagen" descr="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6" name="Picture 4" descr="sembremosIglesiascoverl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47568" y="713534"/>
            <a:ext cx="3138632" cy="43918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2" name="23 Grupo"/>
          <p:cNvGrpSpPr>
            <a:grpSpLocks/>
          </p:cNvGrpSpPr>
          <p:nvPr/>
        </p:nvGrpSpPr>
        <p:grpSpPr bwMode="auto">
          <a:xfrm>
            <a:off x="4343400" y="762000"/>
            <a:ext cx="4572000" cy="3276600"/>
            <a:chOff x="4800600" y="1143000"/>
            <a:chExt cx="3352800" cy="5105400"/>
          </a:xfrm>
        </p:grpSpPr>
        <p:sp>
          <p:nvSpPr>
            <p:cNvPr id="16" name="AutoShape 8"/>
            <p:cNvSpPr>
              <a:spLocks noChangeArrowheads="1"/>
            </p:cNvSpPr>
            <p:nvPr/>
          </p:nvSpPr>
          <p:spPr bwMode="gray">
            <a:xfrm>
              <a:off x="4800600" y="1143000"/>
              <a:ext cx="3352800" cy="5105400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gray">
            <a:xfrm>
              <a:off x="4953000" y="1332833"/>
              <a:ext cx="2225299" cy="2248567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3" name="Text Box 10"/>
          <p:cNvSpPr txBox="1">
            <a:spLocks noChangeArrowheads="1"/>
          </p:cNvSpPr>
          <p:nvPr/>
        </p:nvSpPr>
        <p:spPr bwMode="gray">
          <a:xfrm>
            <a:off x="4495800" y="1009650"/>
            <a:ext cx="4267200" cy="22313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dirty="0" smtClean="0"/>
              <a:t> </a:t>
            </a:r>
            <a:r>
              <a:rPr lang="pt-BR" sz="3200" dirty="0" smtClean="0"/>
              <a:t>Capítulo 8</a:t>
            </a:r>
            <a:endParaRPr lang="pt-BR" dirty="0" smtClean="0"/>
          </a:p>
          <a:p>
            <a:pPr>
              <a:spcBef>
                <a:spcPct val="50000"/>
              </a:spcBef>
            </a:pPr>
            <a:r>
              <a:rPr lang="en-US" sz="3200" dirty="0" smtClean="0"/>
              <a:t> </a:t>
            </a:r>
            <a:r>
              <a:rPr lang="pt-BR" sz="3200" dirty="0" smtClean="0"/>
              <a:t>Há outra maneira de plantar uma igreja </a:t>
            </a:r>
            <a:r>
              <a:rPr lang="en-US" sz="3200" dirty="0" smtClean="0"/>
              <a:t>?</a:t>
            </a:r>
            <a:endParaRPr lang="en-US" sz="3200" dirty="0"/>
          </a:p>
          <a:p>
            <a:pPr>
              <a:spcBef>
                <a:spcPct val="50000"/>
              </a:spcBef>
            </a:pPr>
            <a:r>
              <a:rPr lang="en-US" sz="1800" dirty="0" err="1"/>
              <a:t>Por</a:t>
            </a:r>
            <a:r>
              <a:rPr lang="en-US" sz="1800" dirty="0"/>
              <a:t> : Ken L. Davis</a:t>
            </a:r>
            <a:endParaRPr lang="es-ES" sz="1800" dirty="0"/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3886200" y="4419600"/>
            <a:ext cx="543385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3200" i="1" dirty="0" smtClean="0">
                <a:solidFill>
                  <a:schemeClr val="bg1"/>
                </a:solidFill>
              </a:rPr>
              <a:t>Modelos alternativos para </a:t>
            </a:r>
          </a:p>
          <a:p>
            <a:r>
              <a:rPr lang="pt-BR" sz="3200" i="1" dirty="0" smtClean="0">
                <a:solidFill>
                  <a:schemeClr val="bg1"/>
                </a:solidFill>
              </a:rPr>
              <a:t>plantar igrejas</a:t>
            </a:r>
            <a:endParaRPr lang="pt-BR" sz="32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73755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40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Recursos</a:t>
            </a:r>
            <a:endParaRPr lang="es-ES_tradnl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457200" y="2081213"/>
            <a:ext cx="8382000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§"/>
              <a:defRPr/>
            </a:pPr>
            <a:r>
              <a:rPr lang="es-ES_tradnl" sz="4000" b="0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sz="4000" b="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Manual do Instrutor</a:t>
            </a:r>
          </a:p>
          <a:p>
            <a:pPr algn="l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§"/>
              <a:defRPr/>
            </a:pPr>
            <a:r>
              <a:rPr lang="pt-BR" sz="4000" b="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Manual do Participante</a:t>
            </a:r>
          </a:p>
          <a:p>
            <a:pPr algn="l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§"/>
              <a:defRPr/>
            </a:pPr>
            <a:r>
              <a:rPr lang="pt-BR" sz="4000" b="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PowerPoint </a:t>
            </a:r>
          </a:p>
          <a:p>
            <a:pPr algn="l">
              <a:lnSpc>
                <a:spcPct val="150000"/>
              </a:lnSpc>
              <a:buClr>
                <a:schemeClr val="bg1"/>
              </a:buClr>
              <a:buFont typeface="Wingdings" pitchFamily="2" charset="2"/>
              <a:buChar char="§"/>
              <a:defRPr/>
            </a:pPr>
            <a:r>
              <a:rPr lang="pt-BR" sz="4000" b="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Slides Gráficos e Ajudas</a:t>
            </a:r>
            <a:endParaRPr lang="pt-BR" sz="4000" b="0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5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15" name="Rectangle 6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16" name="Rectangle 7"/>
          <p:cNvSpPr>
            <a:spLocks noChangeArrowheads="1"/>
          </p:cNvSpPr>
          <p:nvPr/>
        </p:nvSpPr>
        <p:spPr bwMode="auto">
          <a:xfrm>
            <a:off x="1093788" y="2700338"/>
            <a:ext cx="2106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C"/>
          </a:p>
        </p:txBody>
      </p:sp>
      <p:sp>
        <p:nvSpPr>
          <p:cNvPr id="64517" name="Rectangle 16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18" name="Rectangle 1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19" name="Rectangle 1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4520" name="Picture 20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1" name="Rectangle 2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22" name="Rectangle 2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4523" name="Picture 24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4" name="Rectangle 2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25" name="Rectangle 2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4526" name="Picture 28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7" name="Rectangle 2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28" name="Rectangle 3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4529" name="Picture 32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30" name="Rectangle 3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31" name="Rectangle 3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4532" name="Picture 36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33" name="Rectangle 3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34" name="Rectangle 3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4535" name="Picture 40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36" name="Rectangle 4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37" name="Rectangle 4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4538" name="Picture 44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39" name="Rectangle 4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40" name="Rectangle 4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4541" name="Picture 48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42" name="Rectangle 4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43" name="Rectangle 5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4544" name="Picture 52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45" name="Rectangle 5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4546" name="Rectangle 5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4547" name="Picture 56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48" name="Rectangle 61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64549" name="Rectangle 62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64550" name="Rectangle 63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pic>
        <p:nvPicPr>
          <p:cNvPr id="64551" name="Picture 65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-4535488" y="822325"/>
            <a:ext cx="2381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0" name="Picture 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676400"/>
            <a:ext cx="8077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Pioneiro Independente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381000" y="5353050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800" i="1" dirty="0" smtClean="0">
                <a:solidFill>
                  <a:schemeClr val="tx1"/>
                </a:solidFill>
              </a:rPr>
              <a:t>Neste modelo a igreja se estabelece em um lugar não evangelizado anteriormente. A igreja é semeada por um obreiro que não possui apoio institucional algum. Uma vez que a igreja está plantada, o pioneiro costuma buscar um novo lugar onde plantar outra igreja</a:t>
            </a:r>
            <a:r>
              <a:rPr lang="en-US" sz="1800" i="1" dirty="0" smtClean="0">
                <a:solidFill>
                  <a:schemeClr val="tx1"/>
                </a:solidFill>
                <a:cs typeface="Times New Roman" charset="0"/>
              </a:rPr>
              <a:t>.</a:t>
            </a:r>
            <a:r>
              <a:rPr lang="en-US" sz="1800" i="1" dirty="0" smtClean="0">
                <a:solidFill>
                  <a:schemeClr val="tx1"/>
                </a:solidFill>
              </a:rPr>
              <a:t> </a:t>
            </a:r>
            <a:endParaRPr lang="en-US" sz="1800" i="1" dirty="0">
              <a:solidFill>
                <a:schemeClr val="tx1"/>
              </a:solidFill>
            </a:endParaRPr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685800" y="2133600"/>
            <a:ext cx="5029200" cy="3540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27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Modelo Pioneiro Independente</a:t>
            </a:r>
            <a:endParaRPr kumimoji="0" lang="pt-BR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990600" y="4114800"/>
            <a:ext cx="9144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Pioneiro 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6705600" y="4114800"/>
            <a:ext cx="16002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Nova Igreja 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4495800" y="4114800"/>
            <a:ext cx="19050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Grupos Pequenos 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5257800" y="4800600"/>
            <a:ext cx="32766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Plantando Igrejas Saudáveis, FLET</a:t>
            </a:r>
            <a:endParaRPr kumimoji="0" lang="pt-BR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15 Imagen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4811713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93688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52400" y="6019800"/>
            <a:ext cx="4319588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Pioneiro Independente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674688" y="1219200"/>
            <a:ext cx="3276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Motivação do Pioneiro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Lealdade, entusiasmo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Oportunidades para liderança e serviço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Liberdade para decidir</a:t>
            </a:r>
            <a:endParaRPr lang="pt-BR" sz="28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5192713" y="1219200"/>
            <a:ext cx="3276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Falta de conselho e supervisão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As relações familiares são afetadas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Ausência de financiamento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Arrogância e autoritarismo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Desânimo</a:t>
            </a:r>
            <a:endParaRPr lang="pt-BR" sz="28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672013" y="6019800"/>
            <a:ext cx="4319587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5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50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5064" grpId="0" build="p"/>
      <p:bldP spid="45065" grpId="0" build="p"/>
      <p:bldP spid="1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80613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6563" name="Rectangle 5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64" name="Rectangle 6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65" name="Rectangle 7"/>
          <p:cNvSpPr>
            <a:spLocks noChangeArrowheads="1"/>
          </p:cNvSpPr>
          <p:nvPr/>
        </p:nvSpPr>
        <p:spPr bwMode="auto">
          <a:xfrm>
            <a:off x="1093788" y="2700338"/>
            <a:ext cx="2106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C"/>
          </a:p>
        </p:txBody>
      </p:sp>
      <p:sp>
        <p:nvSpPr>
          <p:cNvPr id="66566" name="Rectangle 16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67" name="Rectangle 1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68" name="Rectangle 1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6569" name="Picture 20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70" name="Rectangle 2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71" name="Rectangle 2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6572" name="Picture 24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73" name="Rectangle 2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74" name="Rectangle 2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6575" name="Picture 28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76" name="Rectangle 2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77" name="Rectangle 3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6578" name="Picture 32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79" name="Rectangle 3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80" name="Rectangle 3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6581" name="Picture 36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82" name="Rectangle 3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83" name="Rectangle 3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6584" name="Picture 40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85" name="Rectangle 4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86" name="Rectangle 4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6587" name="Picture 44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88" name="Rectangle 4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89" name="Rectangle 4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6590" name="Picture 48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91" name="Rectangle 4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92" name="Rectangle 5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6593" name="Picture 52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94" name="Rectangle 5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6595" name="Rectangle 5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6596" name="Picture 56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97" name="Rectangle 61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66598" name="Rectangle 62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66599" name="Rectangle 63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pic>
        <p:nvPicPr>
          <p:cNvPr id="66600" name="Picture 65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-4535488" y="822325"/>
            <a:ext cx="2381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</a:t>
            </a:r>
            <a:r>
              <a:rPr lang="es-ES_tradnl" sz="36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Mãe</a:t>
            </a: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- </a:t>
            </a:r>
            <a:r>
              <a:rPr lang="es-ES_tradnl" sz="3600" b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Filha</a:t>
            </a:r>
            <a:endParaRPr lang="es-ES_tradnl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381000" y="5791200"/>
            <a:ext cx="8534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800" i="1" dirty="0" smtClean="0">
                <a:solidFill>
                  <a:schemeClr val="tx2"/>
                </a:solidFill>
              </a:rPr>
              <a:t>É o método mais usado para plantar igrejas. A igreja envia famílias e líderes a um novo setor e lhes provê recursos econômicos e apoio. É um modelo de muito êxito.</a:t>
            </a:r>
            <a:r>
              <a:rPr lang="en-US" sz="1800" i="1" dirty="0" smtClean="0">
                <a:solidFill>
                  <a:schemeClr val="tx2"/>
                </a:solidFill>
              </a:rPr>
              <a:t> </a:t>
            </a:r>
            <a:endParaRPr lang="en-US" sz="1800" i="1" dirty="0">
              <a:solidFill>
                <a:schemeClr val="tx2"/>
              </a:solidFill>
            </a:endParaRPr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447800" y="2362200"/>
            <a:ext cx="644526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Filhas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2"/>
          <p:cNvSpPr>
            <a:spLocks noChangeArrowheads="1"/>
          </p:cNvSpPr>
          <p:nvPr/>
        </p:nvSpPr>
        <p:spPr bwMode="auto">
          <a:xfrm>
            <a:off x="1295400" y="3505200"/>
            <a:ext cx="644526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Filhas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2"/>
          <p:cNvSpPr>
            <a:spLocks noChangeArrowheads="1"/>
          </p:cNvSpPr>
          <p:nvPr/>
        </p:nvSpPr>
        <p:spPr bwMode="auto">
          <a:xfrm>
            <a:off x="3048000" y="4876800"/>
            <a:ext cx="644526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Filhas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5791200" y="2590800"/>
            <a:ext cx="644526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Filhas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2"/>
          <p:cNvSpPr>
            <a:spLocks noChangeArrowheads="1"/>
          </p:cNvSpPr>
          <p:nvPr/>
        </p:nvSpPr>
        <p:spPr bwMode="auto">
          <a:xfrm>
            <a:off x="5410200" y="3962400"/>
            <a:ext cx="644526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Filhas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auto">
          <a:xfrm>
            <a:off x="7086600" y="1981200"/>
            <a:ext cx="685800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Netas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6553200" y="4800600"/>
            <a:ext cx="685800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Netas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2"/>
          <p:cNvSpPr>
            <a:spLocks noChangeArrowheads="1"/>
          </p:cNvSpPr>
          <p:nvPr/>
        </p:nvSpPr>
        <p:spPr bwMode="auto">
          <a:xfrm>
            <a:off x="6934200" y="3581400"/>
            <a:ext cx="685800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Netas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4724400" y="5410200"/>
            <a:ext cx="3124200" cy="203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Plantando Igrejas Saudáveis, FLET</a:t>
            </a:r>
            <a:endParaRPr kumimoji="0" lang="pt-B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2590800" y="1524000"/>
            <a:ext cx="3200400" cy="381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cs typeface="Arial" pitchFamily="34" charset="0"/>
              </a:rPr>
              <a:t>   Modelo Mãe-Filha</a:t>
            </a:r>
            <a:endParaRPr kumimoji="0" lang="pt-BR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2"/>
          <p:cNvSpPr>
            <a:spLocks noChangeArrowheads="1"/>
          </p:cNvSpPr>
          <p:nvPr/>
        </p:nvSpPr>
        <p:spPr bwMode="auto">
          <a:xfrm>
            <a:off x="3505200" y="2895600"/>
            <a:ext cx="83820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Igreja Mãe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15 Imagen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4811713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93688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52400" y="6019800"/>
            <a:ext cx="4319588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Mãe - Filha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457200" y="1219200"/>
            <a:ext cx="373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Compartilha-se a filosofia ministerial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Recursos disponíveis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Desenvolvimento de novos líderes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Apoio e supervisão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Lograr mais em menos tempo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Visibilidade e estabilidade imediatas</a:t>
            </a:r>
            <a:endParaRPr lang="pt-BR" sz="26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5029200" y="1219200"/>
            <a:ext cx="3657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Muito planejamento, preparo e sacrifício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Dependência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Tendência de “clone”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Transtornos emocionais por “perda” de membros</a:t>
            </a:r>
            <a:endParaRPr lang="pt-BR" sz="26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672013" y="6019800"/>
            <a:ext cx="4319587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50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50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5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5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5064" grpId="0" build="p"/>
      <p:bldP spid="45065" grpId="0" build="p"/>
      <p:bldP spid="12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5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11" name="Rectangle 6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12" name="Rectangle 7"/>
          <p:cNvSpPr>
            <a:spLocks noChangeArrowheads="1"/>
          </p:cNvSpPr>
          <p:nvPr/>
        </p:nvSpPr>
        <p:spPr bwMode="auto">
          <a:xfrm>
            <a:off x="1093788" y="2700338"/>
            <a:ext cx="2106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C"/>
          </a:p>
        </p:txBody>
      </p:sp>
      <p:sp>
        <p:nvSpPr>
          <p:cNvPr id="68613" name="Rectangle 16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14" name="Rectangle 1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15" name="Rectangle 1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8616" name="Picture 20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7" name="Rectangle 2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18" name="Rectangle 2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8619" name="Picture 24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20" name="Rectangle 2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21" name="Rectangle 2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8622" name="Picture 28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23" name="Rectangle 2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24" name="Rectangle 3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8625" name="Picture 32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26" name="Rectangle 3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27" name="Rectangle 3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8628" name="Picture 36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29" name="Rectangle 3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30" name="Rectangle 3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8631" name="Picture 40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32" name="Rectangle 4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33" name="Rectangle 4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8634" name="Picture 44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35" name="Rectangle 4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36" name="Rectangle 4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8637" name="Picture 48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38" name="Rectangle 4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39" name="Rectangle 5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8640" name="Picture 52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41" name="Rectangle 5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68642" name="Rectangle 5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68643" name="Picture 56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44" name="Rectangle 61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68645" name="Rectangle 62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68646" name="Rectangle 63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pic>
        <p:nvPicPr>
          <p:cNvPr id="68647" name="Picture 65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-4535488" y="822325"/>
            <a:ext cx="2381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</a:t>
            </a: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Colonizador</a:t>
            </a: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381000" y="5791201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t-BR" sz="1800" i="1" dirty="0" smtClean="0">
                <a:solidFill>
                  <a:schemeClr val="tx2"/>
                </a:solidFill>
              </a:rPr>
              <a:t>É idêntico ao modelo mãe-filha com exceção de que o grupo que funda a igreja se move a um lugar muito distante, pagando o grupo seus gastos, obtendo novos empregos e estabelecendo-se na localidade.</a:t>
            </a:r>
          </a:p>
          <a:p>
            <a:pPr algn="l"/>
            <a:endParaRPr lang="en-US" sz="1800" i="1" dirty="0">
              <a:solidFill>
                <a:schemeClr val="tx1"/>
              </a:solidFill>
            </a:endParaRPr>
          </a:p>
        </p:txBody>
      </p:sp>
      <p:pic>
        <p:nvPicPr>
          <p:cNvPr id="44" name="Picture 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143000"/>
            <a:ext cx="6553200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2057400" y="1600200"/>
            <a:ext cx="48006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30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cs typeface="Arial" pitchFamily="34" charset="0"/>
              </a:rPr>
              <a:t>    Modelo Colonizador</a:t>
            </a:r>
            <a:endParaRPr kumimoji="0" lang="pt-BR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2590800" y="4495800"/>
            <a:ext cx="1143000" cy="762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Igreja Mãe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2"/>
          <p:cNvSpPr>
            <a:spLocks noChangeArrowheads="1"/>
          </p:cNvSpPr>
          <p:nvPr/>
        </p:nvSpPr>
        <p:spPr bwMode="auto">
          <a:xfrm>
            <a:off x="4572000" y="4495800"/>
            <a:ext cx="2286000" cy="762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Famílias “Sementeiras”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2438400" y="5334000"/>
            <a:ext cx="43434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Plantando Igrejas Saudáveis, FLET</a:t>
            </a:r>
            <a:endParaRPr kumimoji="0" lang="pt-BR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15 Imagen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4811713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93688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52400" y="6019800"/>
            <a:ext cx="4319588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vantagens</a:t>
            </a:r>
            <a:endParaRPr lang="en-US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</a:t>
            </a: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Colonizador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457200" y="1219200"/>
            <a:ext cx="373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Alto </a:t>
            </a:r>
            <a:r>
              <a:rPr lang="en-US" sz="2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nível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de </a:t>
            </a:r>
            <a:r>
              <a:rPr lang="en-US" sz="2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compromisso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com </a:t>
            </a:r>
            <a:r>
              <a:rPr lang="en-US" sz="2800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Cristo 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e a Grande </a:t>
            </a:r>
            <a:r>
              <a:rPr lang="en-US" sz="2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Comissão</a:t>
            </a:r>
            <a:endParaRPr lang="en-US" sz="28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en-US" sz="2800" dirty="0" err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Uso</a:t>
            </a:r>
            <a:r>
              <a:rPr lang="en-US" sz="2800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dos </a:t>
            </a:r>
            <a:r>
              <a:rPr lang="en-US" sz="2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lares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do </a:t>
            </a:r>
            <a:r>
              <a:rPr lang="en-US" sz="2800" dirty="0" err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grupo</a:t>
            </a:r>
            <a:r>
              <a:rPr lang="en-US" sz="2800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colonizador</a:t>
            </a:r>
            <a:endParaRPr lang="en-US" sz="28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5029200" y="1219200"/>
            <a:ext cx="3657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O </a:t>
            </a:r>
            <a:r>
              <a:rPr lang="en-US" sz="2800" dirty="0" err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número</a:t>
            </a:r>
            <a:r>
              <a:rPr lang="en-US" sz="2800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membros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no </a:t>
            </a:r>
            <a:r>
              <a:rPr lang="en-US" sz="2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princípio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é </a:t>
            </a:r>
            <a:r>
              <a:rPr lang="en-US" sz="2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pequeno</a:t>
            </a:r>
            <a:endParaRPr lang="en-US" sz="28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en-US" sz="2800" dirty="0" err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Problemas</a:t>
            </a:r>
            <a:r>
              <a:rPr lang="en-US" sz="2800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supervisão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adequada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(</a:t>
            </a:r>
            <a:r>
              <a:rPr lang="en-US" sz="2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distância</a:t>
            </a:r>
            <a:r>
              <a:rPr lang="en-US" sz="2800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)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672013" y="6019800"/>
            <a:ext cx="4319587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desvantagens</a:t>
            </a:r>
            <a:endParaRPr lang="en-US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5064" grpId="0" build="p"/>
      <p:bldP spid="45065" grpId="0" build="p"/>
      <p:bldP spid="1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5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59" name="Rectangle 6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60" name="Rectangle 7"/>
          <p:cNvSpPr>
            <a:spLocks noChangeArrowheads="1"/>
          </p:cNvSpPr>
          <p:nvPr/>
        </p:nvSpPr>
        <p:spPr bwMode="auto">
          <a:xfrm>
            <a:off x="1093788" y="2700338"/>
            <a:ext cx="2106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C"/>
          </a:p>
        </p:txBody>
      </p:sp>
      <p:sp>
        <p:nvSpPr>
          <p:cNvPr id="70661" name="Rectangle 16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62" name="Rectangle 1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63" name="Rectangle 1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0664" name="Picture 20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5" name="Rectangle 2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66" name="Rectangle 2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0667" name="Picture 24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8" name="Rectangle 2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69" name="Rectangle 2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0670" name="Picture 28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1" name="Rectangle 2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72" name="Rectangle 3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0673" name="Picture 32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4" name="Rectangle 3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75" name="Rectangle 3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0676" name="Picture 36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7" name="Rectangle 3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78" name="Rectangle 3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0679" name="Picture 40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80" name="Rectangle 4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81" name="Rectangle 4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0682" name="Picture 44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83" name="Rectangle 4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84" name="Rectangle 4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0685" name="Picture 48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86" name="Rectangle 4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87" name="Rectangle 5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0688" name="Picture 52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89" name="Rectangle 5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0690" name="Rectangle 5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0691" name="Picture 56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92" name="Rectangle 61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70693" name="Rectangle 62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70694" name="Rectangle 63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pic>
        <p:nvPicPr>
          <p:cNvPr id="70695" name="Picture 65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-4535488" y="822325"/>
            <a:ext cx="2381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</a:t>
            </a:r>
            <a:r>
              <a:rPr lang="es-ES_tradnl" sz="3600" b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Multicongregacional</a:t>
            </a:r>
            <a:endParaRPr lang="es-ES_tradnl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381000" y="5715000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t-BR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Uma igreja urbana utiliza o mesmo local em diferentes horários para grupos étnicos diferentes, com seus próprios pastores e líderes autônomos (anglos, hispânicos, asiáticos, etc.) onde cada um contribui economicamente na manutenção das instalações.</a:t>
            </a:r>
            <a:endParaRPr lang="pt-BR" sz="1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3" name="Picture 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1143000"/>
            <a:ext cx="55626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3962400" y="3200400"/>
            <a:ext cx="1371600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Conselho Coordenador</a:t>
            </a:r>
            <a:endParaRPr kumimoji="0" lang="pt-BR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2"/>
          <p:cNvSpPr>
            <a:spLocks noChangeArrowheads="1"/>
          </p:cNvSpPr>
          <p:nvPr/>
        </p:nvSpPr>
        <p:spPr bwMode="auto">
          <a:xfrm>
            <a:off x="3733800" y="2133600"/>
            <a:ext cx="17526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Congregação A</a:t>
            </a:r>
            <a:endParaRPr kumimoji="0" lang="pt-BR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2"/>
          <p:cNvSpPr>
            <a:spLocks noChangeArrowheads="1"/>
          </p:cNvSpPr>
          <p:nvPr/>
        </p:nvSpPr>
        <p:spPr bwMode="auto">
          <a:xfrm rot="16200000">
            <a:off x="2724150" y="3600450"/>
            <a:ext cx="14097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Apoio Mútuo</a:t>
            </a:r>
            <a:endParaRPr kumimoji="0" lang="pt-BR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auto">
          <a:xfrm rot="16200000">
            <a:off x="5162550" y="3524250"/>
            <a:ext cx="14097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Instalações</a:t>
            </a:r>
            <a:endParaRPr kumimoji="0" lang="pt-BR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2"/>
          <p:cNvSpPr>
            <a:spLocks noChangeArrowheads="1"/>
          </p:cNvSpPr>
          <p:nvPr/>
        </p:nvSpPr>
        <p:spPr bwMode="auto">
          <a:xfrm>
            <a:off x="4114800" y="4495800"/>
            <a:ext cx="11430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Finanças</a:t>
            </a:r>
            <a:endParaRPr kumimoji="0" lang="pt-BR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4038600" y="5410200"/>
            <a:ext cx="3048000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Plantando Igrejas Saudáveis, FLET</a:t>
            </a:r>
            <a:endParaRPr kumimoji="0" lang="pt-B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15 Imagen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4811713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93688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52400" y="6019800"/>
            <a:ext cx="4319588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</a:t>
            </a:r>
            <a:r>
              <a:rPr lang="pt-BR" sz="36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Multicongregacional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381000" y="1219200"/>
            <a:ext cx="3886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Tem sentido economicamente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Maximiza-se o uso da propriedade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Evangelismo Atrativo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Opções de linguagem e tipos de cultos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Derruba a discriminação e racismo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endParaRPr lang="en-US" sz="28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5029200" y="1219200"/>
            <a:ext cx="3657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Estruturação estrita de programas, limitando outras atividades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Possíveis choques entre grupos étnicos pela diversidade</a:t>
            </a:r>
            <a:endParaRPr lang="pt-BR" sz="28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672013" y="6019800"/>
            <a:ext cx="4319587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50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5064" grpId="0" build="p"/>
      <p:bldP spid="45065" grpId="0" build="p"/>
      <p:bldP spid="12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4950" y="1143000"/>
            <a:ext cx="61341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2707" name="Rectangle 5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08" name="Rectangle 6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09" name="Rectangle 7"/>
          <p:cNvSpPr>
            <a:spLocks noChangeArrowheads="1"/>
          </p:cNvSpPr>
          <p:nvPr/>
        </p:nvSpPr>
        <p:spPr bwMode="auto">
          <a:xfrm>
            <a:off x="1093788" y="2700338"/>
            <a:ext cx="2106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C"/>
          </a:p>
        </p:txBody>
      </p:sp>
      <p:sp>
        <p:nvSpPr>
          <p:cNvPr id="72710" name="Rectangle 16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11" name="Rectangle 1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12" name="Rectangle 1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2713" name="Picture 20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4" name="Rectangle 2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15" name="Rectangle 2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2716" name="Picture 24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7" name="Rectangle 2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18" name="Rectangle 2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2719" name="Picture 28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0" name="Rectangle 2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21" name="Rectangle 3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2722" name="Picture 32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3" name="Rectangle 3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24" name="Rectangle 3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2725" name="Picture 36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6" name="Rectangle 3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27" name="Rectangle 3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2728" name="Picture 40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9" name="Rectangle 4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30" name="Rectangle 4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2731" name="Picture 44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32" name="Rectangle 4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33" name="Rectangle 4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2734" name="Picture 48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35" name="Rectangle 4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36" name="Rectangle 5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2737" name="Picture 52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38" name="Rectangle 5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2739" name="Rectangle 5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2740" name="Picture 56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41" name="Rectangle 61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72742" name="Rectangle 62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72743" name="Rectangle 63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pic>
        <p:nvPicPr>
          <p:cNvPr id="72744" name="Picture 65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-4535488" y="822325"/>
            <a:ext cx="2381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</a:t>
            </a: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Satélite</a:t>
            </a: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381000" y="5791200"/>
            <a:ext cx="8534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hangingPunct="0"/>
            <a:r>
              <a:rPr lang="pt-BR" sz="1800" i="1" dirty="0" smtClean="0">
                <a:solidFill>
                  <a:schemeClr val="tx2"/>
                </a:solidFill>
              </a:rPr>
              <a:t>Este modelo tem só uma igreja em vários lugares de caráter semi-autônomo. Os satélites possuem uma relação próxima com a igreja mãe, ainda que possuam bastante liberdade.</a:t>
            </a:r>
          </a:p>
          <a:p>
            <a:pPr algn="l"/>
            <a:endParaRPr lang="en-US" sz="1600" i="1" dirty="0">
              <a:solidFill>
                <a:schemeClr val="tx1"/>
              </a:solidFill>
              <a:cs typeface="Times New Roman" charset="0"/>
            </a:endParaRPr>
          </a:p>
        </p:txBody>
      </p: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3733800" y="3352800"/>
            <a:ext cx="1066800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Igreja Central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2"/>
          <p:cNvSpPr>
            <a:spLocks noChangeArrowheads="1"/>
          </p:cNvSpPr>
          <p:nvPr/>
        </p:nvSpPr>
        <p:spPr bwMode="auto">
          <a:xfrm>
            <a:off x="5562600" y="3962400"/>
            <a:ext cx="19050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Igreja Satélite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4343400" y="5486400"/>
            <a:ext cx="3048000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Plantando Igrejas Saudáveis, FLET</a:t>
            </a:r>
            <a:endParaRPr kumimoji="0" lang="pt-B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15 Imagen" descr="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4811713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93688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52400" y="6019800"/>
            <a:ext cx="4319588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</a:t>
            </a: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Satélite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457200" y="1219200"/>
            <a:ext cx="373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Combina as características das igrejas grandes e as celulares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Oportunidade de desenvolvimento para estudantes de seminário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 reprodução, alcance e crescimento destas igrejas é amplo 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endParaRPr lang="en-US" sz="28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5029200" y="1219200"/>
            <a:ext cx="3657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Aumento em gastos econômicos pelo uso de várias propriedades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Confusão de atividades entre mãe e satélites (processo de autonomia inicial para a posterior independência)</a:t>
            </a:r>
            <a:endParaRPr lang="pt-BR" sz="26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672013" y="6019800"/>
            <a:ext cx="4319587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5064" grpId="0" build="p"/>
      <p:bldP spid="45065" grpId="0" build="p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8 Imagen" descr="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1208" name="AutoShape 8"/>
          <p:cNvSpPr>
            <a:spLocks noChangeArrowheads="1"/>
          </p:cNvSpPr>
          <p:nvPr/>
        </p:nvSpPr>
        <p:spPr bwMode="gray">
          <a:xfrm rot="486638">
            <a:off x="454025" y="1198563"/>
            <a:ext cx="7391400" cy="3886200"/>
          </a:xfrm>
          <a:prstGeom prst="flowChartAlternateProcess">
            <a:avLst/>
          </a:prstGeom>
          <a:solidFill>
            <a:schemeClr val="bg1"/>
          </a:solidFill>
          <a:ln w="25400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354000" prstMaterial="legacyPlastic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reeform 24"/>
          <p:cNvSpPr>
            <a:spLocks/>
          </p:cNvSpPr>
          <p:nvPr/>
        </p:nvSpPr>
        <p:spPr bwMode="gray">
          <a:xfrm rot="479213">
            <a:off x="1424827" y="1626624"/>
            <a:ext cx="2041505" cy="3171208"/>
          </a:xfrm>
          <a:custGeom>
            <a:avLst/>
            <a:gdLst>
              <a:gd name="connsiteX0" fmla="*/ 118 w 610"/>
              <a:gd name="connsiteY0" fmla="*/ 157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18 w 610"/>
              <a:gd name="connsiteY5" fmla="*/ 157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61 w 610"/>
              <a:gd name="connsiteY3" fmla="*/ 331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24 w 610"/>
              <a:gd name="connsiteY0" fmla="*/ 125 h 755"/>
              <a:gd name="connsiteX1" fmla="*/ 0 w 610"/>
              <a:gd name="connsiteY1" fmla="*/ 275 h 755"/>
              <a:gd name="connsiteX2" fmla="*/ 0 w 610"/>
              <a:gd name="connsiteY2" fmla="*/ 746 h 755"/>
              <a:gd name="connsiteX3" fmla="*/ 134 w 610"/>
              <a:gd name="connsiteY3" fmla="*/ 286 h 755"/>
              <a:gd name="connsiteX4" fmla="*/ 603 w 610"/>
              <a:gd name="connsiteY4" fmla="*/ 0 h 755"/>
              <a:gd name="connsiteX5" fmla="*/ 124 w 610"/>
              <a:gd name="connsiteY5" fmla="*/ 125 h 755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682"/>
              <a:gd name="connsiteY0" fmla="*/ 125 h 871"/>
              <a:gd name="connsiteX1" fmla="*/ 72 w 682"/>
              <a:gd name="connsiteY1" fmla="*/ 275 h 871"/>
              <a:gd name="connsiteX2" fmla="*/ 0 w 682"/>
              <a:gd name="connsiteY2" fmla="*/ 862 h 871"/>
              <a:gd name="connsiteX3" fmla="*/ 206 w 682"/>
              <a:gd name="connsiteY3" fmla="*/ 286 h 871"/>
              <a:gd name="connsiteX4" fmla="*/ 675 w 682"/>
              <a:gd name="connsiteY4" fmla="*/ 0 h 871"/>
              <a:gd name="connsiteX5" fmla="*/ 196 w 682"/>
              <a:gd name="connsiteY5" fmla="*/ 125 h 871"/>
              <a:gd name="connsiteX0" fmla="*/ 196 w 817"/>
              <a:gd name="connsiteY0" fmla="*/ 190 h 936"/>
              <a:gd name="connsiteX1" fmla="*/ 72 w 817"/>
              <a:gd name="connsiteY1" fmla="*/ 340 h 936"/>
              <a:gd name="connsiteX2" fmla="*/ 0 w 817"/>
              <a:gd name="connsiteY2" fmla="*/ 927 h 936"/>
              <a:gd name="connsiteX3" fmla="*/ 206 w 817"/>
              <a:gd name="connsiteY3" fmla="*/ 351 h 936"/>
              <a:gd name="connsiteX4" fmla="*/ 810 w 817"/>
              <a:gd name="connsiteY4" fmla="*/ 0 h 936"/>
              <a:gd name="connsiteX5" fmla="*/ 196 w 817"/>
              <a:gd name="connsiteY5" fmla="*/ 190 h 936"/>
              <a:gd name="connsiteX0" fmla="*/ 196 w 534"/>
              <a:gd name="connsiteY0" fmla="*/ 83 h 829"/>
              <a:gd name="connsiteX1" fmla="*/ 72 w 534"/>
              <a:gd name="connsiteY1" fmla="*/ 233 h 829"/>
              <a:gd name="connsiteX2" fmla="*/ 0 w 534"/>
              <a:gd name="connsiteY2" fmla="*/ 820 h 829"/>
              <a:gd name="connsiteX3" fmla="*/ 206 w 534"/>
              <a:gd name="connsiteY3" fmla="*/ 244 h 829"/>
              <a:gd name="connsiteX4" fmla="*/ 527 w 534"/>
              <a:gd name="connsiteY4" fmla="*/ 0 h 829"/>
              <a:gd name="connsiteX5" fmla="*/ 196 w 534"/>
              <a:gd name="connsiteY5" fmla="*/ 83 h 829"/>
              <a:gd name="connsiteX0" fmla="*/ 196 w 544"/>
              <a:gd name="connsiteY0" fmla="*/ 120 h 866"/>
              <a:gd name="connsiteX1" fmla="*/ 72 w 544"/>
              <a:gd name="connsiteY1" fmla="*/ 270 h 866"/>
              <a:gd name="connsiteX2" fmla="*/ 0 w 544"/>
              <a:gd name="connsiteY2" fmla="*/ 857 h 866"/>
              <a:gd name="connsiteX3" fmla="*/ 206 w 544"/>
              <a:gd name="connsiteY3" fmla="*/ 281 h 866"/>
              <a:gd name="connsiteX4" fmla="*/ 537 w 544"/>
              <a:gd name="connsiteY4" fmla="*/ 0 h 866"/>
              <a:gd name="connsiteX5" fmla="*/ 196 w 544"/>
              <a:gd name="connsiteY5" fmla="*/ 120 h 866"/>
              <a:gd name="connsiteX0" fmla="*/ 196 w 525"/>
              <a:gd name="connsiteY0" fmla="*/ 112 h 858"/>
              <a:gd name="connsiteX1" fmla="*/ 72 w 525"/>
              <a:gd name="connsiteY1" fmla="*/ 262 h 858"/>
              <a:gd name="connsiteX2" fmla="*/ 0 w 525"/>
              <a:gd name="connsiteY2" fmla="*/ 849 h 858"/>
              <a:gd name="connsiteX3" fmla="*/ 206 w 525"/>
              <a:gd name="connsiteY3" fmla="*/ 273 h 858"/>
              <a:gd name="connsiteX4" fmla="*/ 518 w 525"/>
              <a:gd name="connsiteY4" fmla="*/ 0 h 858"/>
              <a:gd name="connsiteX5" fmla="*/ 196 w 525"/>
              <a:gd name="connsiteY5" fmla="*/ 112 h 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" h="858">
                <a:moveTo>
                  <a:pt x="196" y="112"/>
                </a:moveTo>
                <a:cubicBezTo>
                  <a:pt x="127" y="142"/>
                  <a:pt x="72" y="197"/>
                  <a:pt x="72" y="262"/>
                </a:cubicBezTo>
                <a:cubicBezTo>
                  <a:pt x="48" y="458"/>
                  <a:pt x="24" y="653"/>
                  <a:pt x="0" y="849"/>
                </a:cubicBezTo>
                <a:cubicBezTo>
                  <a:pt x="27" y="858"/>
                  <a:pt x="120" y="414"/>
                  <a:pt x="206" y="273"/>
                </a:cubicBezTo>
                <a:cubicBezTo>
                  <a:pt x="292" y="132"/>
                  <a:pt x="525" y="29"/>
                  <a:pt x="518" y="0"/>
                </a:cubicBezTo>
                <a:lnTo>
                  <a:pt x="196" y="112"/>
                </a:lnTo>
                <a:close/>
              </a:path>
            </a:pathLst>
          </a:custGeom>
          <a:gradFill flip="none" rotWithShape="1">
            <a:gsLst>
              <a:gs pos="13000">
                <a:schemeClr val="bg1">
                  <a:alpha val="61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</a:gsLst>
            <a:lin ang="27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1209" name="Text Box 9"/>
          <p:cNvSpPr txBox="1">
            <a:spLocks noChangeArrowheads="1"/>
          </p:cNvSpPr>
          <p:nvPr/>
        </p:nvSpPr>
        <p:spPr bwMode="auto">
          <a:xfrm>
            <a:off x="1071563" y="1698625"/>
            <a:ext cx="7246937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pt-BR" sz="60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Sessão</a:t>
            </a:r>
            <a:r>
              <a:rPr lang="es-MX" sz="60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s-MX" sz="6000" dirty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</a:t>
            </a:r>
          </a:p>
          <a:p>
            <a:pPr>
              <a:spcBef>
                <a:spcPts val="0"/>
              </a:spcBef>
              <a:defRPr/>
            </a:pPr>
            <a:r>
              <a:rPr lang="pt-BR" sz="60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Por que devemos plantar igrejas</a:t>
            </a:r>
            <a:r>
              <a:rPr lang="es-ES_tradnl" sz="6000" dirty="0" smtClean="0">
                <a:solidFill>
                  <a:srgbClr val="0637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?</a:t>
            </a:r>
            <a:endParaRPr lang="en-US" sz="6000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es-MX" sz="5000" dirty="0">
              <a:solidFill>
                <a:srgbClr val="0637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3" y="1143000"/>
            <a:ext cx="84232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4755" name="Rectangle 5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56" name="Rectangle 6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57" name="Rectangle 7"/>
          <p:cNvSpPr>
            <a:spLocks noChangeArrowheads="1"/>
          </p:cNvSpPr>
          <p:nvPr/>
        </p:nvSpPr>
        <p:spPr bwMode="auto">
          <a:xfrm>
            <a:off x="1093788" y="2700338"/>
            <a:ext cx="2106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C"/>
          </a:p>
        </p:txBody>
      </p:sp>
      <p:sp>
        <p:nvSpPr>
          <p:cNvPr id="74758" name="Rectangle 16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59" name="Rectangle 1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60" name="Rectangle 1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4761" name="Picture 20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62" name="Rectangle 2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63" name="Rectangle 2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4764" name="Picture 24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65" name="Rectangle 2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66" name="Rectangle 2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4767" name="Picture 28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68" name="Rectangle 2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69" name="Rectangle 3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4770" name="Picture 32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71" name="Rectangle 3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72" name="Rectangle 3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4773" name="Picture 36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74" name="Rectangle 3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75" name="Rectangle 3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4776" name="Picture 40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77" name="Rectangle 4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78" name="Rectangle 4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4779" name="Picture 44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80" name="Rectangle 4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81" name="Rectangle 4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4782" name="Picture 48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83" name="Rectangle 4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84" name="Rectangle 5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4785" name="Picture 52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86" name="Rectangle 5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4787" name="Rectangle 5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4788" name="Picture 56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0"/>
            <a:ext cx="762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89" name="Rectangle 61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74790" name="Rectangle 62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74791" name="Rectangle 63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pic>
        <p:nvPicPr>
          <p:cNvPr id="74792" name="Picture 65" descr="http://www.reddemultiplicacion.com/images/spacer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-4535488" y="822325"/>
            <a:ext cx="2381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Missionário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381000" y="5791200"/>
            <a:ext cx="8534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600" dirty="0" smtClean="0">
                <a:solidFill>
                  <a:schemeClr val="tx2"/>
                </a:solidFill>
              </a:rPr>
              <a:t>É o modelo mais conhecido pelos evangélicos na América do Norte. O pastor missionário começa a obra sob o apoio de igrejas canalizado por uma agência missionária. Logo que a igreja se forma e estabelece-se em doutrina, liderança e economia, o pastor renuncia e deixa um obreiro a cargo.</a:t>
            </a:r>
            <a:endParaRPr lang="pt-BR" sz="1600" dirty="0">
              <a:solidFill>
                <a:schemeClr val="tx2"/>
              </a:solidFill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5257800" y="5257800"/>
            <a:ext cx="3048000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Plantando Igrejas Saudáveis, FLET</a:t>
            </a:r>
            <a:endParaRPr kumimoji="0" lang="pt-B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2"/>
          <p:cNvSpPr>
            <a:spLocks noChangeArrowheads="1"/>
          </p:cNvSpPr>
          <p:nvPr/>
        </p:nvSpPr>
        <p:spPr bwMode="auto">
          <a:xfrm>
            <a:off x="609600" y="1447800"/>
            <a:ext cx="2590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Modelo Missionário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6248400" y="3581400"/>
            <a:ext cx="1219200" cy="533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Nova Comunidade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2"/>
          <p:cNvSpPr>
            <a:spLocks noChangeArrowheads="1"/>
          </p:cNvSpPr>
          <p:nvPr/>
        </p:nvSpPr>
        <p:spPr bwMode="auto">
          <a:xfrm>
            <a:off x="4038600" y="3810000"/>
            <a:ext cx="12192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Missionário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auto">
          <a:xfrm>
            <a:off x="2286000" y="4419600"/>
            <a:ext cx="1219200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Agência Missionária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762000" y="4876800"/>
            <a:ext cx="1066800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Igreja Que Enviam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15 Imagen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4811713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93688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52400" y="6019800"/>
            <a:ext cx="4319588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Missionário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457200" y="1219200"/>
            <a:ext cx="373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Funciona bem em situações pioneiras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Obreiro(a) experimentado(a)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Apoio econômico ao pastor(a) e família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O apoio econômico permite construir um edifício em pouco tempo</a:t>
            </a:r>
            <a:endParaRPr lang="pt-BR" sz="28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5029200" y="1219200"/>
            <a:ext cx="3657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Dependência de recursos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Falhas em prestar contas e busca de recursos financeiros adicionais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Criar dependência 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Desafio na transição do missionário(a) ao pastor(a) permanente</a:t>
            </a:r>
            <a:endParaRPr lang="pt-BR" sz="26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672013" y="6019800"/>
            <a:ext cx="4319587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50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5064" grpId="0" build="p"/>
      <p:bldP spid="45065" grpId="0" build="p"/>
      <p:bldP spid="12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03" name="Rectangle 6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04" name="Rectangle 7"/>
          <p:cNvSpPr>
            <a:spLocks noChangeArrowheads="1"/>
          </p:cNvSpPr>
          <p:nvPr/>
        </p:nvSpPr>
        <p:spPr bwMode="auto">
          <a:xfrm>
            <a:off x="1093788" y="2700338"/>
            <a:ext cx="2106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C"/>
          </a:p>
        </p:txBody>
      </p:sp>
      <p:sp>
        <p:nvSpPr>
          <p:cNvPr id="76805" name="Rectangle 16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06" name="Rectangle 1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07" name="Rectangle 1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6808" name="Picture 20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9" name="Rectangle 2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10" name="Rectangle 2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6811" name="Picture 24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12" name="Rectangle 2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13" name="Rectangle 2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6814" name="Picture 28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15" name="Rectangle 2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16" name="Rectangle 3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6817" name="Picture 32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18" name="Rectangle 3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19" name="Rectangle 3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6820" name="Picture 36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21" name="Rectangle 3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22" name="Rectangle 3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6823" name="Picture 40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24" name="Rectangle 4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25" name="Rectangle 4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6826" name="Picture 44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27" name="Rectangle 4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28" name="Rectangle 4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6829" name="Picture 48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30" name="Rectangle 4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31" name="Rectangle 5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6832" name="Picture 52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33" name="Rectangle 5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6834" name="Rectangle 5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6835" name="Picture 56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36" name="Rectangle 61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76837" name="Rectangle 62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76838" name="Rectangle 63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pic>
        <p:nvPicPr>
          <p:cNvPr id="76839" name="Picture 65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-4535488" y="822325"/>
            <a:ext cx="2381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</a:t>
            </a:r>
            <a:r>
              <a:rPr lang="pt-BR" sz="36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Denominacional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381000" y="5791200"/>
            <a:ext cx="853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600" i="1" dirty="0" smtClean="0">
                <a:solidFill>
                  <a:schemeClr val="tx1"/>
                </a:solidFill>
              </a:rPr>
              <a:t>Este é o modelo tipo associação. Ocorre quando muitas igrejas se unem em um pacto para levantar obras, unindo recursos e compartilhando sua experiência para fazer estudos, selecionar áreas e fixar metas para plantar igrejas.</a:t>
            </a:r>
            <a:endParaRPr lang="en-US" sz="1600" i="1" dirty="0">
              <a:solidFill>
                <a:schemeClr val="tx1"/>
              </a:solidFill>
              <a:cs typeface="Times New Roman" charset="0"/>
            </a:endParaRPr>
          </a:p>
        </p:txBody>
      </p:sp>
      <p:pic>
        <p:nvPicPr>
          <p:cNvPr id="44" name="Picture 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143000"/>
            <a:ext cx="7924800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3962400" y="1828800"/>
            <a:ext cx="1371600" cy="762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Depto. de Desenvolvimento de Igrejas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7086600" y="3276600"/>
            <a:ext cx="609600" cy="533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Nova Igreja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6781800" y="4191000"/>
            <a:ext cx="1219200" cy="393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Nova Comunidade</a:t>
            </a:r>
            <a:endParaRPr kumimoji="0" lang="pt-B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4572000" y="3886200"/>
            <a:ext cx="1295400" cy="533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Igreja Patrocinadora</a:t>
            </a:r>
            <a:endParaRPr kumimoji="0" lang="pt-B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2743200" y="4267200"/>
            <a:ext cx="1524000" cy="393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Agência </a:t>
            </a:r>
            <a:r>
              <a:rPr kumimoji="0" lang="pt-BR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Denominacional</a:t>
            </a:r>
            <a:endParaRPr kumimoji="0" lang="pt-B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1066800" y="4953000"/>
            <a:ext cx="12192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Igrejas Que Apóiam</a:t>
            </a:r>
            <a:endParaRPr kumimoji="0" lang="pt-B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5410200" y="5257800"/>
            <a:ext cx="2438400" cy="2016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Plantando Igrejas Saudáveis, FLET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15 Imagen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4811713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93688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52400" y="6019800"/>
            <a:ext cx="4319588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</a:t>
            </a:r>
            <a:r>
              <a:rPr lang="pt-BR" sz="36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Denominacional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457200" y="1219200"/>
            <a:ext cx="373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Recursos econômicos abundantes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O peso financeiro é distribuído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Eficácia administrativa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Rede de pessoas e ideias disponíveis</a:t>
            </a:r>
            <a:endParaRPr lang="pt-BR" sz="26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5029200" y="1219200"/>
            <a:ext cx="3733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Pouco espaço para a iniciativa e a participação ao nível de base local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Limites pelo programa estabelecido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6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“Provincianismo” – Perder de vista as necessidades de outras regiões</a:t>
            </a:r>
            <a:endParaRPr lang="pt-BR" sz="26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672013" y="6019800"/>
            <a:ext cx="4319587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5064" grpId="0" build="p"/>
      <p:bldP spid="45065" grpId="0" build="p"/>
      <p:bldP spid="12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51" name="Rectangle 6"/>
          <p:cNvSpPr>
            <a:spLocks noChangeArrowheads="1"/>
          </p:cNvSpPr>
          <p:nvPr/>
        </p:nvSpPr>
        <p:spPr bwMode="auto">
          <a:xfrm>
            <a:off x="1093788" y="2790825"/>
            <a:ext cx="69564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52" name="Rectangle 7"/>
          <p:cNvSpPr>
            <a:spLocks noChangeArrowheads="1"/>
          </p:cNvSpPr>
          <p:nvPr/>
        </p:nvSpPr>
        <p:spPr bwMode="auto">
          <a:xfrm>
            <a:off x="1093788" y="2700338"/>
            <a:ext cx="2106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C"/>
          </a:p>
        </p:txBody>
      </p:sp>
      <p:sp>
        <p:nvSpPr>
          <p:cNvPr id="78853" name="Rectangle 16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54" name="Rectangle 1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55" name="Rectangle 1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8856" name="Picture 20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7" name="Rectangle 2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58" name="Rectangle 2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8859" name="Picture 24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60" name="Rectangle 2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61" name="Rectangle 2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8862" name="Picture 28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63" name="Rectangle 2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64" name="Rectangle 3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8865" name="Picture 32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66" name="Rectangle 3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67" name="Rectangle 3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8868" name="Picture 36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69" name="Rectangle 3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70" name="Rectangle 3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8871" name="Picture 40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72" name="Rectangle 4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73" name="Rectangle 4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8874" name="Picture 44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75" name="Rectangle 4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76" name="Rectangle 47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8877" name="Picture 48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78" name="Rectangle 49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79" name="Rectangle 51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8880" name="Picture 52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81" name="Rectangle 53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78882" name="Rectangle 55"/>
          <p:cNvSpPr>
            <a:spLocks noChangeArrowheads="1"/>
          </p:cNvSpPr>
          <p:nvPr/>
        </p:nvSpPr>
        <p:spPr bwMode="auto">
          <a:xfrm>
            <a:off x="0" y="0"/>
            <a:ext cx="1714500" cy="0"/>
          </a:xfrm>
          <a:prstGeom prst="rect">
            <a:avLst/>
          </a:prstGeom>
          <a:solidFill>
            <a:srgbClr val="78A6C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pic>
        <p:nvPicPr>
          <p:cNvPr id="78883" name="Picture 56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762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84" name="Rectangle 61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78885" name="Rectangle 62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78886" name="Rectangle 63"/>
          <p:cNvSpPr>
            <a:spLocks noChangeArrowheads="1"/>
          </p:cNvSpPr>
          <p:nvPr/>
        </p:nvSpPr>
        <p:spPr bwMode="auto">
          <a:xfrm>
            <a:off x="-4535488" y="822325"/>
            <a:ext cx="3517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pic>
        <p:nvPicPr>
          <p:cNvPr id="78887" name="Picture 65" descr="http://www.reddemultiplicacion.com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-4535488" y="822325"/>
            <a:ext cx="2381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Celular</a:t>
            </a:r>
            <a:endParaRPr lang="es-ES_tradnl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381000" y="5791200"/>
            <a:ext cx="8534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800" i="1" dirty="0" smtClean="0">
                <a:solidFill>
                  <a:schemeClr val="tx1"/>
                </a:solidFill>
              </a:rPr>
              <a:t>Esta é a forma de organizar uma igreja utilizando os grupos pequenos e reuniões nos lares como o eixo central do trabalho da igreja. Antecipa-se a multiplicação de células e, portanto, de líderes.</a:t>
            </a:r>
            <a:endParaRPr lang="en-US" sz="1800" i="1" dirty="0">
              <a:solidFill>
                <a:schemeClr val="tx1"/>
              </a:solidFill>
              <a:cs typeface="Times New Roman" charset="0"/>
            </a:endParaRPr>
          </a:p>
        </p:txBody>
      </p:sp>
      <p:pic>
        <p:nvPicPr>
          <p:cNvPr id="43" name="Picture 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1368425"/>
            <a:ext cx="8991600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381000" y="4495800"/>
            <a:ext cx="12192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Novos Contatos Evangelísticos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3352800" y="4495800"/>
            <a:ext cx="10668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Multiplicação de Células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4572000" y="4495801"/>
            <a:ext cx="1066800" cy="4571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Multiplicação de Líderes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5715000" y="4495800"/>
            <a:ext cx="9906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Congregação Celular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7696200" y="4495800"/>
            <a:ext cx="1066800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Novos Grupos</a:t>
            </a:r>
            <a:endParaRPr kumimoji="0" lang="pt-BR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6858000" y="5334000"/>
            <a:ext cx="1905000" cy="1254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t-BR" sz="10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cs typeface="Arial" pitchFamily="34" charset="0"/>
              </a:rPr>
              <a:t>Plantando Igrejas Saudáveis, FLET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15 Imagen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4811713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93688" y="1066800"/>
            <a:ext cx="4038600" cy="5486400"/>
          </a:xfrm>
          <a:prstGeom prst="rect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eaLnBrk="0" hangingPunct="0">
              <a:defRPr/>
            </a:pPr>
            <a:endParaRPr lang="es-ES_tradnl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52400" y="6019800"/>
            <a:ext cx="4319588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Modelo Celular</a:t>
            </a:r>
            <a:endParaRPr lang="es-ES_tradnl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457200" y="1219200"/>
            <a:ext cx="373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Desenvolvimento de líderes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Ambiente amistoso para o não crente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Oportunidades de interação mais diretas</a:t>
            </a:r>
            <a:endParaRPr lang="pt-BR" sz="28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5029200" y="1219200"/>
            <a:ext cx="3657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Se a liderança não é dinâmica, tende a estancar ou matar a igreja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Necessidade suficiente de líderes</a:t>
            </a:r>
          </a:p>
          <a:p>
            <a:pPr marL="342900" indent="-342900" algn="l">
              <a:spcBef>
                <a:spcPct val="20000"/>
              </a:spcBef>
              <a:buClr>
                <a:srgbClr val="063780"/>
              </a:buClr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Pode-se criar resistência à multiplicação</a:t>
            </a:r>
            <a:endParaRPr lang="pt-BR" sz="280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672013" y="6019800"/>
            <a:ext cx="4319587" cy="685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desvantagens</a:t>
            </a:r>
            <a:endParaRPr lang="pt-BR" sz="3200" b="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5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5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5064" grpId="0" build="p"/>
      <p:bldP spid="45065" grpId="0" build="p"/>
      <p:bldP spid="12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4"/>
          <p:cNvSpPr txBox="1">
            <a:spLocks noChangeArrowheads="1"/>
          </p:cNvSpPr>
          <p:nvPr/>
        </p:nvSpPr>
        <p:spPr bwMode="auto">
          <a:xfrm>
            <a:off x="2917825" y="3497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C"/>
          </a:p>
        </p:txBody>
      </p:sp>
      <p:sp>
        <p:nvSpPr>
          <p:cNvPr id="55304" name="AutoShape 8"/>
          <p:cNvSpPr>
            <a:spLocks noChangeArrowheads="1"/>
          </p:cNvSpPr>
          <p:nvPr/>
        </p:nvSpPr>
        <p:spPr bwMode="gray">
          <a:xfrm>
            <a:off x="5943600" y="2743200"/>
            <a:ext cx="2819400" cy="1905000"/>
          </a:xfrm>
          <a:prstGeom prst="chevron">
            <a:avLst>
              <a:gd name="adj" fmla="val 24372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  <p:sp>
        <p:nvSpPr>
          <p:cNvPr id="55305" name="AutoShape 9"/>
          <p:cNvSpPr>
            <a:spLocks noChangeArrowheads="1"/>
          </p:cNvSpPr>
          <p:nvPr/>
        </p:nvSpPr>
        <p:spPr bwMode="gray">
          <a:xfrm>
            <a:off x="3124200" y="2743200"/>
            <a:ext cx="2971800" cy="1905000"/>
          </a:xfrm>
          <a:prstGeom prst="chevron">
            <a:avLst>
              <a:gd name="adj" fmla="val 27119"/>
            </a:avLst>
          </a:prstGeom>
          <a:gradFill flip="none" rotWithShape="1">
            <a:gsLst>
              <a:gs pos="0">
                <a:srgbClr val="063780">
                  <a:shade val="30000"/>
                  <a:satMod val="115000"/>
                </a:srgbClr>
              </a:gs>
              <a:gs pos="50000">
                <a:srgbClr val="063780">
                  <a:shade val="67500"/>
                  <a:satMod val="115000"/>
                </a:srgbClr>
              </a:gs>
              <a:gs pos="100000">
                <a:srgbClr val="06378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  <p:sp>
        <p:nvSpPr>
          <p:cNvPr id="55306" name="AutoShape 10"/>
          <p:cNvSpPr>
            <a:spLocks noChangeArrowheads="1"/>
          </p:cNvSpPr>
          <p:nvPr/>
        </p:nvSpPr>
        <p:spPr bwMode="gray">
          <a:xfrm>
            <a:off x="381000" y="2743200"/>
            <a:ext cx="2971800" cy="1905000"/>
          </a:xfrm>
          <a:prstGeom prst="chevron">
            <a:avLst>
              <a:gd name="adj" fmla="val 27119"/>
            </a:avLst>
          </a:prstGeom>
          <a:solidFill>
            <a:schemeClr val="accent1"/>
          </a:soli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es-EC"/>
          </a:p>
        </p:txBody>
      </p:sp>
      <p:sp>
        <p:nvSpPr>
          <p:cNvPr id="55307" name="AutoShape 11"/>
          <p:cNvSpPr>
            <a:spLocks noChangeArrowheads="1"/>
          </p:cNvSpPr>
          <p:nvPr/>
        </p:nvSpPr>
        <p:spPr bwMode="gray">
          <a:xfrm>
            <a:off x="838200" y="1905000"/>
            <a:ext cx="20574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55308" name="AutoShape 12"/>
          <p:cNvSpPr>
            <a:spLocks noChangeArrowheads="1"/>
          </p:cNvSpPr>
          <p:nvPr/>
        </p:nvSpPr>
        <p:spPr bwMode="gray">
          <a:xfrm>
            <a:off x="3581400" y="1905000"/>
            <a:ext cx="20574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5309" name="AutoShape 13"/>
          <p:cNvSpPr>
            <a:spLocks noChangeArrowheads="1"/>
          </p:cNvSpPr>
          <p:nvPr/>
        </p:nvSpPr>
        <p:spPr bwMode="gray">
          <a:xfrm>
            <a:off x="6324600" y="1905000"/>
            <a:ext cx="20574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510806" y="3365500"/>
            <a:ext cx="31630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400" dirty="0" smtClean="0"/>
              <a:t>Prestar Contas</a:t>
            </a:r>
            <a:endParaRPr lang="pt-BR" sz="2400" dirty="0"/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3746356" y="3228975"/>
            <a:ext cx="21307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>
                <a:solidFill>
                  <a:schemeClr val="bg1"/>
                </a:solidFill>
              </a:rPr>
              <a:t>Apoio de um </a:t>
            </a:r>
          </a:p>
          <a:p>
            <a:r>
              <a:rPr lang="pt-BR" sz="2400" dirty="0" smtClean="0">
                <a:solidFill>
                  <a:schemeClr val="bg1"/>
                </a:solidFill>
              </a:rPr>
              <a:t>mentor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55312" name="Text Box 16"/>
          <p:cNvSpPr txBox="1">
            <a:spLocks noChangeArrowheads="1"/>
          </p:cNvSpPr>
          <p:nvPr/>
        </p:nvSpPr>
        <p:spPr bwMode="auto">
          <a:xfrm>
            <a:off x="6357205" y="3213100"/>
            <a:ext cx="22525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 smtClean="0"/>
              <a:t>Apoio externo</a:t>
            </a:r>
          </a:p>
          <a:p>
            <a:r>
              <a:rPr lang="pt-BR" sz="2400" dirty="0" smtClean="0"/>
              <a:t>ou estrutural</a:t>
            </a:r>
            <a:endParaRPr lang="pt-BR" sz="2400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Três ingredientes importantes</a:t>
            </a:r>
            <a:endParaRPr lang="pt-BR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0" grpId="0" autoUpdateAnimBg="0"/>
      <p:bldP spid="55311" grpId="0" autoUpdateAnimBg="0"/>
      <p:bldP spid="55312" grpId="0" autoUpdateAnimBg="0"/>
      <p:bldP spid="16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6 Imagen" descr="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895600" y="381000"/>
            <a:ext cx="5943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/>
          <a:lstStyle/>
          <a:p>
            <a:pPr marL="342900" algn="r">
              <a:spcBef>
                <a:spcPts val="0"/>
              </a:spcBef>
              <a:defRPr/>
            </a:pPr>
            <a:r>
              <a:rPr lang="pt-BR" sz="4400" i="1" dirty="0" smtClean="0">
                <a:solidFill>
                  <a:schemeClr val="bg1"/>
                </a:solidFill>
              </a:rPr>
              <a:t>Muito Obrigado por </a:t>
            </a:r>
          </a:p>
          <a:p>
            <a:pPr marL="342900" algn="r">
              <a:spcBef>
                <a:spcPts val="0"/>
              </a:spcBef>
              <a:defRPr/>
            </a:pPr>
            <a:r>
              <a:rPr lang="pt-BR" sz="4400" i="1" dirty="0" smtClean="0">
                <a:solidFill>
                  <a:schemeClr val="bg1"/>
                </a:solidFill>
              </a:rPr>
              <a:t>sua participação </a:t>
            </a:r>
            <a:r>
              <a:rPr lang="en-US" sz="4400" i="1" dirty="0" smtClean="0">
                <a:solidFill>
                  <a:schemeClr val="bg1"/>
                </a:solidFill>
              </a:rPr>
              <a:t>!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58674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/>
          <a:lstStyle/>
          <a:p>
            <a:pPr marL="342900">
              <a:spcBef>
                <a:spcPts val="0"/>
              </a:spcBef>
              <a:defRPr/>
            </a:pPr>
            <a:r>
              <a:rPr lang="en-US" sz="4400" dirty="0">
                <a:solidFill>
                  <a:schemeClr val="bg1"/>
                </a:solidFill>
              </a:rPr>
              <a:t>www.reddemultiplicacion.com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103 Imagen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04800" y="88900"/>
            <a:ext cx="73755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l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Objetivo</a:t>
            </a:r>
            <a:endParaRPr lang="es-ES_tradnl" sz="32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2" name="85 Grupo"/>
          <p:cNvGrpSpPr>
            <a:grpSpLocks/>
          </p:cNvGrpSpPr>
          <p:nvPr/>
        </p:nvGrpSpPr>
        <p:grpSpPr bwMode="auto">
          <a:xfrm rot="-5400000">
            <a:off x="-750093" y="3493293"/>
            <a:ext cx="4572000" cy="633413"/>
            <a:chOff x="1295399" y="1254125"/>
            <a:chExt cx="5486401" cy="633412"/>
          </a:xfrm>
        </p:grpSpPr>
        <p:sp>
          <p:nvSpPr>
            <p:cNvPr id="87" name="AutoShape 25"/>
            <p:cNvSpPr>
              <a:spLocks noChangeArrowheads="1"/>
            </p:cNvSpPr>
            <p:nvPr/>
          </p:nvSpPr>
          <p:spPr bwMode="gray">
            <a:xfrm>
              <a:off x="1295399" y="1254125"/>
              <a:ext cx="5486401" cy="63341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" name="Freeform 26"/>
            <p:cNvSpPr>
              <a:spLocks/>
            </p:cNvSpPr>
            <p:nvPr/>
          </p:nvSpPr>
          <p:spPr bwMode="gray">
            <a:xfrm>
              <a:off x="1371600" y="1295400"/>
              <a:ext cx="1371600" cy="466725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9" name="Text Box 27"/>
            <p:cNvSpPr txBox="1">
              <a:spLocks noChangeArrowheads="1"/>
            </p:cNvSpPr>
            <p:nvPr/>
          </p:nvSpPr>
          <p:spPr bwMode="gray">
            <a:xfrm>
              <a:off x="1295398" y="1258887"/>
              <a:ext cx="5410201" cy="5841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_tradnl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BÍBLICOS</a:t>
              </a:r>
              <a:endPara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89 Grupo"/>
          <p:cNvGrpSpPr>
            <a:grpSpLocks/>
          </p:cNvGrpSpPr>
          <p:nvPr/>
        </p:nvGrpSpPr>
        <p:grpSpPr bwMode="auto">
          <a:xfrm rot="-5400000">
            <a:off x="1332707" y="3493293"/>
            <a:ext cx="4572000" cy="633413"/>
            <a:chOff x="1295400" y="1254125"/>
            <a:chExt cx="5486400" cy="633412"/>
          </a:xfrm>
        </p:grpSpPr>
        <p:sp>
          <p:nvSpPr>
            <p:cNvPr id="91" name="AutoShape 25"/>
            <p:cNvSpPr>
              <a:spLocks noChangeArrowheads="1"/>
            </p:cNvSpPr>
            <p:nvPr/>
          </p:nvSpPr>
          <p:spPr bwMode="gray">
            <a:xfrm>
              <a:off x="1295400" y="1254125"/>
              <a:ext cx="5486400" cy="63341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" name="Freeform 26"/>
            <p:cNvSpPr>
              <a:spLocks/>
            </p:cNvSpPr>
            <p:nvPr/>
          </p:nvSpPr>
          <p:spPr bwMode="gray">
            <a:xfrm>
              <a:off x="1371600" y="1295400"/>
              <a:ext cx="1371600" cy="466725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" name="Text Box 27"/>
            <p:cNvSpPr txBox="1">
              <a:spLocks noChangeArrowheads="1"/>
            </p:cNvSpPr>
            <p:nvPr/>
          </p:nvSpPr>
          <p:spPr bwMode="gray">
            <a:xfrm>
              <a:off x="1295399" y="1258887"/>
              <a:ext cx="5410200" cy="5841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_tradnl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TEOLÓGICOS</a:t>
              </a:r>
              <a:endPara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93 Grupo"/>
          <p:cNvGrpSpPr>
            <a:grpSpLocks/>
          </p:cNvGrpSpPr>
          <p:nvPr/>
        </p:nvGrpSpPr>
        <p:grpSpPr bwMode="auto">
          <a:xfrm rot="-5400000">
            <a:off x="3415507" y="3493293"/>
            <a:ext cx="4572000" cy="633413"/>
            <a:chOff x="1295400" y="1254125"/>
            <a:chExt cx="5486400" cy="633412"/>
          </a:xfrm>
        </p:grpSpPr>
        <p:sp>
          <p:nvSpPr>
            <p:cNvPr id="95" name="AutoShape 25"/>
            <p:cNvSpPr>
              <a:spLocks noChangeArrowheads="1"/>
            </p:cNvSpPr>
            <p:nvPr/>
          </p:nvSpPr>
          <p:spPr bwMode="gray">
            <a:xfrm>
              <a:off x="1295400" y="1254125"/>
              <a:ext cx="5486400" cy="63341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6" name="Freeform 26"/>
            <p:cNvSpPr>
              <a:spLocks/>
            </p:cNvSpPr>
            <p:nvPr/>
          </p:nvSpPr>
          <p:spPr bwMode="gray">
            <a:xfrm>
              <a:off x="1371600" y="1295400"/>
              <a:ext cx="1371600" cy="466725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7" name="Text Box 27"/>
            <p:cNvSpPr txBox="1">
              <a:spLocks noChangeArrowheads="1"/>
            </p:cNvSpPr>
            <p:nvPr/>
          </p:nvSpPr>
          <p:spPr bwMode="gray">
            <a:xfrm>
              <a:off x="1295399" y="1258887"/>
              <a:ext cx="5410200" cy="5841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_tradnl" sz="3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MISSIOLÓGICOS</a:t>
              </a:r>
              <a:endPara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97 Grupo"/>
          <p:cNvGrpSpPr>
            <a:grpSpLocks/>
          </p:cNvGrpSpPr>
          <p:nvPr/>
        </p:nvGrpSpPr>
        <p:grpSpPr bwMode="auto">
          <a:xfrm rot="-5400000">
            <a:off x="5498307" y="3493293"/>
            <a:ext cx="4572000" cy="633413"/>
            <a:chOff x="1295400" y="1254125"/>
            <a:chExt cx="5486400" cy="633412"/>
          </a:xfrm>
        </p:grpSpPr>
        <p:sp>
          <p:nvSpPr>
            <p:cNvPr id="99" name="AutoShape 25"/>
            <p:cNvSpPr>
              <a:spLocks noChangeArrowheads="1"/>
            </p:cNvSpPr>
            <p:nvPr/>
          </p:nvSpPr>
          <p:spPr bwMode="gray">
            <a:xfrm>
              <a:off x="1295400" y="1254125"/>
              <a:ext cx="5486400" cy="63341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" name="Freeform 26"/>
            <p:cNvSpPr>
              <a:spLocks/>
            </p:cNvSpPr>
            <p:nvPr/>
          </p:nvSpPr>
          <p:spPr bwMode="gray">
            <a:xfrm>
              <a:off x="1371600" y="1295400"/>
              <a:ext cx="1371600" cy="466725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1" name="Text Box 27"/>
            <p:cNvSpPr txBox="1">
              <a:spLocks noChangeArrowheads="1"/>
            </p:cNvSpPr>
            <p:nvPr/>
          </p:nvSpPr>
          <p:spPr bwMode="gray">
            <a:xfrm>
              <a:off x="1295399" y="1258887"/>
              <a:ext cx="5410200" cy="5841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_tradnl" sz="3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PRÁTICOS</a:t>
              </a:r>
              <a:endPara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78 Grupo"/>
          <p:cNvGrpSpPr>
            <a:grpSpLocks/>
          </p:cNvGrpSpPr>
          <p:nvPr/>
        </p:nvGrpSpPr>
        <p:grpSpPr bwMode="auto">
          <a:xfrm>
            <a:off x="914400" y="1143000"/>
            <a:ext cx="7543800" cy="668338"/>
            <a:chOff x="1295400" y="1219200"/>
            <a:chExt cx="5486400" cy="668337"/>
          </a:xfrm>
        </p:grpSpPr>
        <p:sp>
          <p:nvSpPr>
            <p:cNvPr id="16" name="AutoShape 25"/>
            <p:cNvSpPr>
              <a:spLocks noChangeArrowheads="1"/>
            </p:cNvSpPr>
            <p:nvPr/>
          </p:nvSpPr>
          <p:spPr bwMode="gray">
            <a:xfrm>
              <a:off x="1295400" y="1254125"/>
              <a:ext cx="5486400" cy="63341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gray">
            <a:xfrm>
              <a:off x="1371600" y="1295400"/>
              <a:ext cx="1371600" cy="466725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Text Box 27"/>
            <p:cNvSpPr txBox="1">
              <a:spLocks noChangeArrowheads="1"/>
            </p:cNvSpPr>
            <p:nvPr/>
          </p:nvSpPr>
          <p:spPr bwMode="gray">
            <a:xfrm>
              <a:off x="1295400" y="1219200"/>
              <a:ext cx="5410200" cy="6461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pt-BR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Plantação de novas igrejas</a:t>
              </a:r>
              <a:endParaRPr lang="pt-BR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8" name="80 Grupo"/>
          <p:cNvGrpSpPr>
            <a:grpSpLocks/>
          </p:cNvGrpSpPr>
          <p:nvPr/>
        </p:nvGrpSpPr>
        <p:grpSpPr bwMode="auto">
          <a:xfrm>
            <a:off x="914400" y="5902325"/>
            <a:ext cx="7543800" cy="650875"/>
            <a:chOff x="1295400" y="1254125"/>
            <a:chExt cx="5486400" cy="650875"/>
          </a:xfrm>
        </p:grpSpPr>
        <p:sp>
          <p:nvSpPr>
            <p:cNvPr id="82" name="AutoShape 25"/>
            <p:cNvSpPr>
              <a:spLocks noChangeArrowheads="1"/>
            </p:cNvSpPr>
            <p:nvPr/>
          </p:nvSpPr>
          <p:spPr bwMode="gray">
            <a:xfrm>
              <a:off x="1295400" y="1254125"/>
              <a:ext cx="5486400" cy="633413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gray">
            <a:xfrm>
              <a:off x="1371600" y="1295400"/>
              <a:ext cx="1371600" cy="466725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4" name="Text Box 27"/>
            <p:cNvSpPr txBox="1">
              <a:spLocks noChangeArrowheads="1"/>
            </p:cNvSpPr>
            <p:nvPr/>
          </p:nvSpPr>
          <p:spPr bwMode="gray">
            <a:xfrm>
              <a:off x="1295400" y="1258888"/>
              <a:ext cx="5410200" cy="6461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_tradnl" sz="3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FUNDAMENTOS</a:t>
              </a:r>
              <a:endPara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4 Imagen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14313" y="68263"/>
            <a:ext cx="7620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Uma</a:t>
            </a:r>
            <a:r>
              <a:rPr lang="es-MX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tese</a:t>
            </a:r>
            <a:endParaRPr lang="es-MX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1752600"/>
            <a:ext cx="82867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buClr>
                <a:schemeClr val="accent2"/>
              </a:buClr>
              <a:buSzPct val="130000"/>
            </a:pPr>
            <a:r>
              <a:rPr lang="es-MX" sz="3600" b="0" i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“</a:t>
            </a:r>
            <a:r>
              <a:rPr lang="pt-BR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motivação bíblica para plantar igrejas saudáveis reside na missão do Deus trino </a:t>
            </a:r>
            <a:r>
              <a:rPr lang="pt-BR" sz="36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t-BR" sz="3600" b="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missio</a:t>
            </a:r>
            <a:r>
              <a:rPr lang="pt-BR" sz="36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Dei)</a:t>
            </a:r>
            <a:r>
              <a:rPr lang="pt-BR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amoroso e misericordioso, que deseja que homens e mulheres sejam </a:t>
            </a:r>
            <a:r>
              <a:rPr lang="pt-BR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discípulos</a:t>
            </a:r>
            <a:r>
              <a:rPr lang="pt-BR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 Jesus Cristo e membros responsáveis da igreja, o corpo de Cristo, cujas congregações são sinais as vinda do </a:t>
            </a:r>
            <a:r>
              <a:rPr lang="pt-BR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Reino de Deus</a:t>
            </a:r>
            <a:r>
              <a:rPr lang="pt-BR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para louvor de sua glória.</a:t>
            </a:r>
            <a:r>
              <a:rPr lang="en-US" sz="3600" b="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”</a:t>
            </a:r>
            <a:endParaRPr lang="en-US" sz="3600" b="0" dirty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algn="l">
              <a:buClr>
                <a:schemeClr val="accent2"/>
              </a:buClr>
              <a:buSzPct val="130000"/>
            </a:pPr>
            <a:r>
              <a:rPr lang="es-MX" sz="2400" b="0" i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(</a:t>
            </a:r>
            <a:r>
              <a:rPr lang="en-US" sz="2400" b="0" i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Dr. Carlos Van </a:t>
            </a:r>
            <a:r>
              <a:rPr lang="en-US" sz="2400" b="0" i="1" dirty="0" err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Enge</a:t>
            </a:r>
            <a:r>
              <a:rPr lang="es-MX" sz="2400" b="0" i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HD:Applications:microsoft:Templates:Presentations:Designs:Candybar</Template>
  <TotalTime>5599</TotalTime>
  <Words>2502</Words>
  <Application>Microsoft Office PowerPoint</Application>
  <PresentationFormat>Apresentação na tela (4:3)</PresentationFormat>
  <Paragraphs>592</Paragraphs>
  <Slides>77</Slides>
  <Notes>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77</vt:i4>
      </vt:variant>
    </vt:vector>
  </HeadingPairs>
  <TitlesOfParts>
    <vt:vector size="79" baseType="lpstr">
      <vt:lpstr>Tema de Office</vt:lpstr>
      <vt:lpstr>Documento do Microsoft Word 97 - 2003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Alianza Cristiana y Misionera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Sembremos Iglesias Saludables El Taller</dc:title>
  <dc:creator>José Rosario</dc:creator>
  <cp:lastModifiedBy>Neemias</cp:lastModifiedBy>
  <cp:revision>682</cp:revision>
  <cp:lastPrinted>2007-04-04T21:46:25Z</cp:lastPrinted>
  <dcterms:created xsi:type="dcterms:W3CDTF">2005-10-14T03:42:55Z</dcterms:created>
  <dcterms:modified xsi:type="dcterms:W3CDTF">2012-01-19T20:14:23Z</dcterms:modified>
</cp:coreProperties>
</file>