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4" r:id="rId2"/>
    <p:sldId id="271" r:id="rId3"/>
    <p:sldId id="265" r:id="rId4"/>
    <p:sldId id="266" r:id="rId5"/>
    <p:sldId id="267" r:id="rId6"/>
    <p:sldId id="268" r:id="rId7"/>
    <p:sldId id="273" r:id="rId8"/>
    <p:sldId id="274" r:id="rId9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3352" y="-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EB5E73-23A5-4DDB-8DBA-C24508D50BB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749DA0-2AF5-445E-B630-B1C195D04E0D}" type="slidenum">
              <a:rPr lang="es-ES_tradnl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028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ＭＳ Ｐゴシック" pitchFamily="-105" charset="-128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604515-E41C-4C64-8B97-A85B91B6C6A7}" type="slidenum">
              <a:rPr lang="es-ES_tradnl"/>
              <a:pPr/>
              <a:t>1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C05809-5638-460A-89A8-87C8F52B5FCF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3638A2E-B11B-430F-8957-25556A2B07A6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C93A7B-38B6-49BB-8B1C-F2705182A4E5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8492E8-80F6-44BA-BC61-EA1A5FD987C3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351AB3-E32B-4B5E-A952-2FB46C4977AF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65C039-C5BF-43EA-999B-255DEA88B67E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ＭＳ Ｐゴシック" pitchFamily="-105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EE006C-8D43-4EC5-AE99-6DEB2DD5B9AC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755928-9891-4473-9ACD-1BDFA0A76E7F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1813D-E718-430E-A05D-3AA23CC0941D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5C8924-0D72-4BE0-8FC4-EC4286478CAF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603F2-E804-4BF4-96AB-7ED8753D283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21EF02-4AAA-4D40-A485-EF1EEA1E3F08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3FCA4-3132-471F-93AC-ADFCEC00BB90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9B935A-CA85-49D7-A5B0-CE6DBC8A5192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13ABC-5A07-42F0-A85A-B6D8FAE47E3E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BFA17A-C14A-478A-AB9C-3B949424A3C6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19139-07FF-47C3-A875-7623F7EB1E74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F3DAD-BC40-452C-83F2-8FE2C48FCF31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AB953-3E95-40A8-AB08-F2C0CF1E0C0B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361BC9-A560-4058-B97D-2179AFF19B4C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40491-F1B9-4ADC-9756-877DD9E21EAF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A5AFFD-1B7D-4D61-9E30-F35488FD9BA9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7CD53-BF75-4741-8C5B-71E8D6C6BFE6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D8540-5B59-4AFA-9BD0-CFECA97F3527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C0F65-5A6A-476A-9FF6-57EFC6A857F7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02AA5-CE68-42C3-A626-427BFF1D18AD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D641E-7F9B-4930-841D-A21178683984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A810EA-AD4F-4F7B-AD0F-14DF96A61902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270BB-E843-4443-B0F7-84850CE1460E}" type="slidenum">
              <a:rPr lang="es-ES_tradnl"/>
              <a:pPr/>
              <a:t>‹#›</a:t>
            </a:fld>
            <a:endParaRPr lang="es-ES_tradnl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4821902-E67F-437A-B44C-C78B600B1833}" type="datetime1">
              <a:rPr lang="es-ES_tradnl"/>
              <a:pPr/>
              <a:t>6/21/19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96B2BD3-7088-4C6F-BD92-DC661FC29C16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8.w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57200" y="685800"/>
            <a:ext cx="640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Teologia</a:t>
            </a:r>
            <a:r>
              <a:rPr lang="en-US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da</a:t>
            </a:r>
            <a:r>
              <a:rPr lang="en-US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prestação</a:t>
            </a:r>
            <a:r>
              <a:rPr lang="en-US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de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contas</a:t>
            </a:r>
            <a:endParaRPr lang="en-US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D.N.A.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da</a:t>
            </a:r>
            <a:r>
              <a:rPr lang="en-US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igreja-mãe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457200" y="3200400"/>
            <a:ext cx="8363272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dirty="0"/>
          </a:p>
          <a:p>
            <a:r>
              <a:rPr lang="pt-BR" sz="2400" dirty="0" smtClean="0"/>
              <a:t>O plantador conhecerá e praticará, como uma disciplina, a importância do tutor. Uma abertura para um auto exame e confissão de faltas no pessoal, para Deus e a seu tutor. </a:t>
            </a:r>
            <a:endParaRPr lang="pt-BR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8" descr="izquier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ctrTitle"/>
          </p:nvPr>
        </p:nvSpPr>
        <p:spPr>
          <a:xfrm rot="16200000">
            <a:off x="-3771900" y="1866900"/>
            <a:ext cx="84582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Introdução</a:t>
            </a:r>
            <a:endParaRPr lang="es-ES_tradnl" sz="3600" b="1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16388" name="Title 1"/>
          <p:cNvSpPr txBox="1">
            <a:spLocks/>
          </p:cNvSpPr>
          <p:nvPr/>
        </p:nvSpPr>
        <p:spPr bwMode="auto">
          <a:xfrm rot="-5400000">
            <a:off x="-495300" y="12192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524000" y="428625"/>
            <a:ext cx="7440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smtClean="0"/>
              <a:t>A </a:t>
            </a:r>
            <a:r>
              <a:rPr lang="es-ES_tradnl" sz="2400" dirty="0" err="1" smtClean="0"/>
              <a:t>tutoria</a:t>
            </a:r>
            <a:r>
              <a:rPr lang="es-ES_tradnl" sz="2400" dirty="0" smtClean="0"/>
              <a:t> é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processo</a:t>
            </a:r>
            <a:r>
              <a:rPr lang="es-ES_tradnl" sz="2400" dirty="0" smtClean="0"/>
              <a:t> no </a:t>
            </a:r>
            <a:r>
              <a:rPr lang="es-ES_tradnl" sz="2400" dirty="0" err="1" smtClean="0"/>
              <a:t>qual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pessoa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experiente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ajuda</a:t>
            </a:r>
            <a:r>
              <a:rPr lang="es-ES_tradnl" sz="2400" dirty="0" smtClean="0"/>
              <a:t> </a:t>
            </a:r>
            <a:r>
              <a:rPr lang="es-ES_tradnl" sz="2400" dirty="0"/>
              <a:t>a </a:t>
            </a:r>
            <a:r>
              <a:rPr lang="es-ES_tradnl" sz="2400" dirty="0" err="1" smtClean="0"/>
              <a:t>outra</a:t>
            </a:r>
            <a:r>
              <a:rPr lang="es-ES_tradnl" sz="2400" dirty="0" smtClean="0"/>
              <a:t> </a:t>
            </a:r>
            <a:r>
              <a:rPr lang="es-ES_tradnl" sz="2400" dirty="0"/>
              <a:t>a cultivar </a:t>
            </a:r>
            <a:r>
              <a:rPr lang="es-ES_tradnl" sz="2400" dirty="0" err="1" smtClean="0"/>
              <a:t>suas</a:t>
            </a:r>
            <a:r>
              <a:rPr lang="es-ES_tradnl" sz="2400" dirty="0" smtClean="0"/>
              <a:t> </a:t>
            </a:r>
            <a:r>
              <a:rPr lang="es-ES_tradnl" sz="2400" dirty="0"/>
              <a:t>metas </a:t>
            </a:r>
            <a:r>
              <a:rPr lang="es-ES_tradnl" sz="2400" dirty="0" smtClean="0"/>
              <a:t>e </a:t>
            </a:r>
            <a:r>
              <a:rPr lang="es-ES_tradnl" sz="2400" dirty="0"/>
              <a:t>habilidades.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mestre</a:t>
            </a:r>
            <a:r>
              <a:rPr lang="es-ES_tradnl" sz="2400" dirty="0" smtClean="0"/>
              <a:t> tutor</a:t>
            </a:r>
            <a:r>
              <a:rPr lang="es-ES_tradnl" sz="2400" dirty="0"/>
              <a:t>:</a:t>
            </a:r>
          </a:p>
          <a:p>
            <a:r>
              <a:rPr lang="es-ES_tradnl" sz="2400" dirty="0"/>
              <a:t> 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Constrói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relação</a:t>
            </a:r>
            <a:r>
              <a:rPr lang="es-ES_tradnl" sz="2400" dirty="0" smtClean="0"/>
              <a:t> </a:t>
            </a:r>
            <a:r>
              <a:rPr lang="es-ES_tradnl" sz="2400" dirty="0"/>
              <a:t>especial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seus</a:t>
            </a:r>
            <a:r>
              <a:rPr lang="es-ES_tradnl" sz="2400" dirty="0" smtClean="0"/>
              <a:t> </a:t>
            </a:r>
            <a:r>
              <a:rPr lang="es-ES_tradnl" sz="2400" dirty="0"/>
              <a:t>discípulos.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Modela </a:t>
            </a:r>
            <a:r>
              <a:rPr lang="es-ES_tradnl" sz="2400" dirty="0" err="1" smtClean="0"/>
              <a:t>um</a:t>
            </a:r>
            <a:r>
              <a:rPr lang="es-ES_tradnl" sz="2400" dirty="0" smtClean="0"/>
              <a:t> </a:t>
            </a:r>
            <a:r>
              <a:rPr lang="es-ES_tradnl" sz="2400" dirty="0"/>
              <a:t>estilo de vida digno de ser imitado.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Reconhece</a:t>
            </a:r>
            <a:r>
              <a:rPr lang="es-ES_tradnl" sz="2400" dirty="0" smtClean="0"/>
              <a:t> e </a:t>
            </a:r>
            <a:r>
              <a:rPr lang="es-ES_tradnl" sz="2400" dirty="0"/>
              <a:t>afirma </a:t>
            </a:r>
            <a:r>
              <a:rPr lang="es-ES_tradnl" sz="2400" dirty="0" smtClean="0"/>
              <a:t>o potencial </a:t>
            </a:r>
            <a:r>
              <a:rPr lang="es-ES_tradnl" sz="2400" dirty="0"/>
              <a:t>que </a:t>
            </a:r>
            <a:r>
              <a:rPr lang="es-ES_tradnl" sz="2400" dirty="0" err="1" smtClean="0"/>
              <a:t>outro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tem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Dedica </a:t>
            </a:r>
            <a:r>
              <a:rPr lang="es-ES_tradnl" sz="2400" dirty="0" smtClean="0"/>
              <a:t>tempo</a:t>
            </a:r>
            <a:r>
              <a:rPr lang="es-ES_tradnl" sz="2400" dirty="0"/>
              <a:t>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Está </a:t>
            </a:r>
            <a:r>
              <a:rPr lang="es-ES_tradnl" sz="2400" dirty="0" err="1" smtClean="0"/>
              <a:t>disposto</a:t>
            </a:r>
            <a:r>
              <a:rPr lang="es-ES_tradnl" sz="2400" dirty="0" smtClean="0"/>
              <a:t> </a:t>
            </a:r>
            <a:r>
              <a:rPr lang="es-ES_tradnl" sz="2400" dirty="0"/>
              <a:t>a </a:t>
            </a:r>
            <a:r>
              <a:rPr lang="es-ES_tradnl" sz="2400" dirty="0" err="1" smtClean="0"/>
              <a:t>ensinar</a:t>
            </a:r>
            <a:r>
              <a:rPr lang="es-ES_tradnl" sz="2400" dirty="0"/>
              <a:t>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/>
              <a:t>Contagia valores de vida </a:t>
            </a:r>
            <a:r>
              <a:rPr lang="es-ES_tradnl" sz="2400" dirty="0" smtClean="0"/>
              <a:t>e </a:t>
            </a:r>
            <a:r>
              <a:rPr lang="es-ES_tradnl" sz="2400" dirty="0" err="1" smtClean="0"/>
              <a:t>ministério</a:t>
            </a:r>
            <a:r>
              <a:rPr lang="es-ES_tradnl" sz="2400" dirty="0"/>
              <a:t>. 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Ajuda seu discípulo a tomar as decisões que lhe corresponde e assumir sua responsabilidade.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Celebra o que </a:t>
            </a:r>
            <a:r>
              <a:rPr lang="es-ES_tradnl" sz="2400" dirty="0" err="1" smtClean="0"/>
              <a:t>foi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bem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feito</a:t>
            </a:r>
            <a:r>
              <a:rPr lang="es-ES_tradnl" sz="2400" dirty="0" smtClean="0"/>
              <a:t> e </a:t>
            </a:r>
            <a:r>
              <a:rPr lang="es-ES_tradnl" sz="2400" dirty="0"/>
              <a:t>motiva </a:t>
            </a:r>
            <a:r>
              <a:rPr lang="es-ES_tradnl" sz="2400" dirty="0" err="1" smtClean="0"/>
              <a:t>ao</a:t>
            </a:r>
            <a:r>
              <a:rPr lang="es-ES_tradnl" sz="2400" dirty="0" smtClean="0"/>
              <a:t> </a:t>
            </a:r>
            <a:r>
              <a:rPr lang="es-ES_tradnl" sz="2400" dirty="0"/>
              <a:t>discípulo </a:t>
            </a:r>
            <a:r>
              <a:rPr lang="es-ES_tradnl" sz="2400" dirty="0" err="1" smtClean="0"/>
              <a:t>onde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errou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onde</a:t>
            </a:r>
            <a:r>
              <a:rPr lang="es-ES_tradnl" sz="2400" dirty="0" smtClean="0"/>
              <a:t> pode </a:t>
            </a:r>
            <a:r>
              <a:rPr lang="es-ES_tradnl" sz="2400" dirty="0" err="1" smtClean="0"/>
              <a:t>melhorar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2065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Por que preciso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um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mentor?</a:t>
            </a:r>
          </a:p>
        </p:txBody>
      </p:sp>
      <p:sp>
        <p:nvSpPr>
          <p:cNvPr id="18436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1193800" y="1685925"/>
            <a:ext cx="231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dirty="0" err="1" smtClean="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Atos</a:t>
            </a:r>
            <a:r>
              <a:rPr lang="es-ES_tradnl" sz="2400" dirty="0" smtClean="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 </a:t>
            </a:r>
            <a:r>
              <a:rPr lang="es-ES_tradnl" sz="2400" dirty="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11:22-25</a:t>
            </a:r>
            <a:endParaRPr lang="en-US" sz="2400" dirty="0">
              <a:solidFill>
                <a:srgbClr val="112E6B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8438" name="Rectangle 14"/>
          <p:cNvSpPr>
            <a:spLocks noChangeArrowheads="1"/>
          </p:cNvSpPr>
          <p:nvPr/>
        </p:nvSpPr>
        <p:spPr bwMode="auto">
          <a:xfrm>
            <a:off x="533400" y="2743200"/>
            <a:ext cx="7427913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000" dirty="0" smtClean="0"/>
              <a:t>Ter </a:t>
            </a:r>
            <a:r>
              <a:rPr lang="es-ES_tradnl" sz="2000" dirty="0" err="1" smtClean="0"/>
              <a:t>um</a:t>
            </a:r>
            <a:r>
              <a:rPr lang="es-ES_tradnl" sz="2000" dirty="0" smtClean="0"/>
              <a:t> tutor </a:t>
            </a:r>
            <a:r>
              <a:rPr lang="es-ES_tradnl" sz="2000" dirty="0" err="1" smtClean="0"/>
              <a:t>ou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um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companheiro</a:t>
            </a:r>
            <a:r>
              <a:rPr lang="es-ES_tradnl" sz="2000" dirty="0" smtClean="0"/>
              <a:t> </a:t>
            </a:r>
            <a:r>
              <a:rPr lang="es-ES_tradnl" sz="2000" dirty="0"/>
              <a:t>a </a:t>
            </a:r>
            <a:r>
              <a:rPr lang="es-ES_tradnl" sz="2000" dirty="0" err="1" smtClean="0"/>
              <a:t>quem</a:t>
            </a:r>
            <a:r>
              <a:rPr lang="es-ES_tradnl" sz="2000" dirty="0" smtClean="0"/>
              <a:t> prestar </a:t>
            </a:r>
            <a:r>
              <a:rPr lang="es-ES_tradnl" sz="2000" dirty="0" err="1" smtClean="0"/>
              <a:t>contas</a:t>
            </a:r>
            <a:r>
              <a:rPr lang="es-ES_tradnl" sz="2000" dirty="0" smtClean="0"/>
              <a:t> é </a:t>
            </a:r>
            <a:r>
              <a:rPr lang="es-ES_tradnl" sz="2000" b="1" u="sng" dirty="0" smtClean="0">
                <a:solidFill>
                  <a:srgbClr val="112E6B"/>
                </a:solidFill>
              </a:rPr>
              <a:t>BÍBLICO</a:t>
            </a:r>
            <a:r>
              <a:rPr lang="es-ES_tradnl" sz="2000" dirty="0"/>
              <a:t>. 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0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000" dirty="0" smtClean="0"/>
              <a:t>Ter </a:t>
            </a:r>
            <a:r>
              <a:rPr lang="es-ES_tradnl" sz="2000" dirty="0" err="1" smtClean="0"/>
              <a:t>um</a:t>
            </a:r>
            <a:r>
              <a:rPr lang="es-ES_tradnl" sz="2000" dirty="0" smtClean="0"/>
              <a:t> tutor </a:t>
            </a:r>
            <a:r>
              <a:rPr lang="es-ES_tradnl" sz="2000" dirty="0" err="1" smtClean="0"/>
              <a:t>ou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companheiro</a:t>
            </a:r>
            <a:r>
              <a:rPr lang="es-ES_tradnl" sz="2000" dirty="0" smtClean="0"/>
              <a:t> </a:t>
            </a:r>
            <a:r>
              <a:rPr lang="es-ES_tradnl" sz="2000" dirty="0"/>
              <a:t>a </a:t>
            </a:r>
            <a:r>
              <a:rPr lang="es-ES_tradnl" sz="2000" dirty="0" err="1" smtClean="0"/>
              <a:t>quem</a:t>
            </a:r>
            <a:r>
              <a:rPr lang="es-ES_tradnl" sz="2000" dirty="0" smtClean="0"/>
              <a:t> prestar </a:t>
            </a:r>
            <a:r>
              <a:rPr lang="es-ES_tradnl" sz="2000" dirty="0" err="1" smtClean="0"/>
              <a:t>contas</a:t>
            </a:r>
            <a:r>
              <a:rPr lang="es-ES_tradnl" sz="2000" dirty="0" smtClean="0"/>
              <a:t> é </a:t>
            </a:r>
            <a:r>
              <a:rPr lang="es-ES_tradnl" sz="2000" dirty="0"/>
              <a:t>vital </a:t>
            </a:r>
            <a:r>
              <a:rPr lang="es-ES_tradnl" sz="2000" dirty="0" smtClean="0"/>
              <a:t>no </a:t>
            </a:r>
            <a:r>
              <a:rPr lang="es-ES_tradnl" sz="2000" dirty="0" err="1" smtClean="0"/>
              <a:t>caminho</a:t>
            </a:r>
            <a:r>
              <a:rPr lang="es-ES_tradnl" sz="2000" dirty="0" smtClean="0"/>
              <a:t> para a </a:t>
            </a:r>
            <a:r>
              <a:rPr lang="es-ES_tradnl" sz="2000" b="1" u="sng" dirty="0" smtClean="0">
                <a:solidFill>
                  <a:srgbClr val="112E6B"/>
                </a:solidFill>
              </a:rPr>
              <a:t>MATURIDADE</a:t>
            </a:r>
            <a:r>
              <a:rPr lang="es-ES_tradnl" sz="2000" b="1" dirty="0" smtClean="0">
                <a:solidFill>
                  <a:srgbClr val="112E6B"/>
                </a:solidFill>
              </a:rPr>
              <a:t> </a:t>
            </a:r>
            <a:r>
              <a:rPr lang="es-ES_tradnl" sz="2000" dirty="0" smtClean="0"/>
              <a:t>espiritual do </a:t>
            </a:r>
            <a:r>
              <a:rPr lang="es-ES_tradnl" sz="2000" dirty="0"/>
              <a:t>discípulo </a:t>
            </a:r>
            <a:r>
              <a:rPr lang="es-ES_tradnl" sz="2000" dirty="0" err="1" smtClean="0"/>
              <a:t>em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integridade</a:t>
            </a:r>
            <a:r>
              <a:rPr lang="es-ES_tradnl" sz="2000" dirty="0" smtClean="0"/>
              <a:t>. </a:t>
            </a:r>
            <a:endParaRPr lang="es-ES_tradnl" sz="2000" dirty="0"/>
          </a:p>
        </p:txBody>
      </p:sp>
      <p:pic>
        <p:nvPicPr>
          <p:cNvPr id="18439" name="Imagen 7" descr="MC900071369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295775"/>
            <a:ext cx="22860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marL="742950" indent="-742950" algn="l" eaLnBrk="1" hangingPunct="1"/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Elementos da tutoría para o discípulo</a:t>
            </a:r>
          </a:p>
        </p:txBody>
      </p:sp>
      <p:sp>
        <p:nvSpPr>
          <p:cNvPr id="2048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18436" name="Rectangle 13"/>
          <p:cNvSpPr>
            <a:spLocks noChangeArrowheads="1"/>
          </p:cNvSpPr>
          <p:nvPr/>
        </p:nvSpPr>
        <p:spPr bwMode="auto">
          <a:xfrm>
            <a:off x="4267200" y="1066800"/>
            <a:ext cx="441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Faça</a:t>
            </a:r>
            <a:r>
              <a:rPr lang="es-ES_tradnl" sz="2400" dirty="0" smtClean="0"/>
              <a:t> do </a:t>
            </a:r>
            <a:r>
              <a:rPr lang="es-ES_tradnl" sz="2400" dirty="0" err="1" smtClean="0"/>
              <a:t>encontro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 tutor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oportunidade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transparência</a:t>
            </a:r>
            <a:r>
              <a:rPr lang="es-ES_tradnl" sz="2400" dirty="0" smtClean="0"/>
              <a:t>.</a:t>
            </a: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Faça</a:t>
            </a:r>
            <a:r>
              <a:rPr lang="es-ES_tradnl" sz="2400" dirty="0" smtClean="0"/>
              <a:t> do </a:t>
            </a:r>
            <a:r>
              <a:rPr lang="es-ES_tradnl" sz="2400" dirty="0" err="1" smtClean="0"/>
              <a:t>encontro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tutor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prioridade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sua</a:t>
            </a:r>
            <a:r>
              <a:rPr lang="es-ES_tradnl" sz="2400" dirty="0" smtClean="0"/>
              <a:t> agenda.</a:t>
            </a: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Preste contas ao tutor de sua disciplina espiritual: oração, meditação e estudo da Bíblia.</a:t>
            </a:r>
            <a:endParaRPr lang="pt-BR" sz="2400" dirty="0"/>
          </a:p>
        </p:txBody>
      </p:sp>
      <p:pic>
        <p:nvPicPr>
          <p:cNvPr id="5" name="Imagen 4" descr="MC900149403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2222500"/>
            <a:ext cx="361950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Imagen 11" descr="abaj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ángulo 9"/>
          <p:cNvSpPr>
            <a:spLocks noChangeArrowheads="1"/>
          </p:cNvSpPr>
          <p:nvPr/>
        </p:nvSpPr>
        <p:spPr bwMode="auto">
          <a:xfrm>
            <a:off x="698500" y="3006725"/>
            <a:ext cx="5130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 dirty="0" smtClean="0">
                <a:solidFill>
                  <a:srgbClr val="112E6B"/>
                </a:solidFill>
              </a:rPr>
              <a:t>Por que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devemos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considerar ser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responsáveis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ante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alguém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mais</a:t>
            </a:r>
            <a:r>
              <a:rPr lang="es-ES_tradnl" sz="2400" b="1" dirty="0">
                <a:solidFill>
                  <a:srgbClr val="112E6B"/>
                </a:solidFill>
              </a:rPr>
              <a:t>? </a:t>
            </a:r>
          </a:p>
        </p:txBody>
      </p:sp>
      <p:sp>
        <p:nvSpPr>
          <p:cNvPr id="22532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sp>
        <p:nvSpPr>
          <p:cNvPr id="20484" name="Rectangle 13"/>
          <p:cNvSpPr>
            <a:spLocks noChangeArrowheads="1"/>
          </p:cNvSpPr>
          <p:nvPr/>
        </p:nvSpPr>
        <p:spPr bwMode="auto">
          <a:xfrm>
            <a:off x="2971800" y="1143000"/>
            <a:ext cx="6172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dirty="0" smtClean="0"/>
              <a:t>A </a:t>
            </a:r>
            <a:r>
              <a:rPr lang="es-ES_tradnl" sz="2400" dirty="0" err="1" smtClean="0"/>
              <a:t>prestação</a:t>
            </a:r>
            <a:r>
              <a:rPr lang="es-ES_tradnl" sz="2400" dirty="0" smtClean="0"/>
              <a:t> de </a:t>
            </a:r>
            <a:r>
              <a:rPr lang="es-ES_tradnl" sz="2400" dirty="0" err="1" smtClean="0"/>
              <a:t>contas</a:t>
            </a:r>
            <a:r>
              <a:rPr lang="es-ES_tradnl" sz="2400" dirty="0" smtClean="0"/>
              <a:t> é </a:t>
            </a:r>
            <a:r>
              <a:rPr lang="es-ES_tradnl" sz="2400" dirty="0" err="1" smtClean="0"/>
              <a:t>uma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relação</a:t>
            </a:r>
            <a:r>
              <a:rPr lang="es-ES_tradnl" sz="2400" dirty="0" smtClean="0"/>
              <a:t> de vínculo </a:t>
            </a:r>
            <a:r>
              <a:rPr lang="es-ES_tradnl" sz="2400" dirty="0" err="1" smtClean="0"/>
              <a:t>com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outra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pessoa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  <p:pic>
        <p:nvPicPr>
          <p:cNvPr id="20485" name="Picture 6" descr="MC90043264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30067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6832600" y="3192463"/>
            <a:ext cx="2311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1 Co. 10:12</a:t>
            </a:r>
            <a:endParaRPr lang="en-US" sz="2400">
              <a:solidFill>
                <a:srgbClr val="112E6B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2536" name="Title 1"/>
          <p:cNvSpPr txBox="1">
            <a:spLocks/>
          </p:cNvSpPr>
          <p:nvPr/>
        </p:nvSpPr>
        <p:spPr bwMode="auto">
          <a:xfrm>
            <a:off x="190500" y="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42950" indent="-742950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Quem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 debe prestar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contas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cs typeface="Arial" charset="0"/>
              </a:rPr>
              <a:t>?</a:t>
            </a:r>
            <a:endParaRPr lang="es-ES_tradnl" sz="3600" b="1" dirty="0">
              <a:solidFill>
                <a:srgbClr val="FFFFFF"/>
              </a:solidFill>
              <a:latin typeface="Times New Roman Italic" charset="0"/>
              <a:cs typeface="Arial" charset="0"/>
            </a:endParaRPr>
          </a:p>
        </p:txBody>
      </p:sp>
      <p:pic>
        <p:nvPicPr>
          <p:cNvPr id="9" name="Imagen 8" descr="MC900240345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" y="1143000"/>
            <a:ext cx="19304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ángulo 10"/>
          <p:cNvSpPr/>
          <p:nvPr/>
        </p:nvSpPr>
        <p:spPr>
          <a:xfrm>
            <a:off x="698500" y="4343400"/>
            <a:ext cx="80645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2400" dirty="0"/>
              <a:t>Todo </a:t>
            </a:r>
            <a:r>
              <a:rPr lang="es-ES_tradnl" sz="2400" dirty="0" err="1" smtClean="0"/>
              <a:t>homem</a:t>
            </a:r>
            <a:r>
              <a:rPr lang="es-ES_tradnl" sz="2400" dirty="0" smtClean="0"/>
              <a:t> e </a:t>
            </a:r>
            <a:r>
              <a:rPr lang="es-ES_tradnl" sz="2400" dirty="0" err="1" smtClean="0"/>
              <a:t>mulher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deve</a:t>
            </a:r>
            <a:r>
              <a:rPr lang="es-ES_tradnl" sz="2400" dirty="0" smtClean="0"/>
              <a:t> ser </a:t>
            </a:r>
            <a:r>
              <a:rPr lang="es-ES_tradnl" sz="2400" dirty="0" err="1" smtClean="0"/>
              <a:t>responsável</a:t>
            </a:r>
            <a:r>
              <a:rPr lang="es-ES_tradnl" sz="2400" dirty="0" smtClean="0"/>
              <a:t> </a:t>
            </a:r>
            <a:r>
              <a:rPr lang="es-ES_tradnl" sz="2400" dirty="0"/>
              <a:t>ante: 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smtClean="0"/>
              <a:t>Deus 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Seu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cônjuge</a:t>
            </a:r>
            <a:r>
              <a:rPr lang="es-ES_tradnl" sz="2400" dirty="0" smtClean="0"/>
              <a:t> 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Sua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família</a:t>
            </a:r>
            <a:r>
              <a:rPr lang="es-ES_tradnl" sz="2400" dirty="0" smtClean="0"/>
              <a:t> </a:t>
            </a:r>
            <a:endParaRPr lang="es-ES_tradnl" sz="2400" dirty="0"/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Seus</a:t>
            </a:r>
            <a:r>
              <a:rPr lang="es-ES_tradnl" sz="2400" dirty="0" smtClean="0"/>
              <a:t> </a:t>
            </a:r>
            <a:r>
              <a:rPr lang="es-ES_tradnl" sz="2400" dirty="0"/>
              <a:t>discípulos</a:t>
            </a:r>
          </a:p>
          <a:p>
            <a:pPr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Seus</a:t>
            </a:r>
            <a:r>
              <a:rPr lang="es-ES_tradnl" sz="2400" dirty="0" smtClean="0"/>
              <a:t> </a:t>
            </a:r>
            <a:r>
              <a:rPr lang="es-ES_tradnl" sz="2400" dirty="0"/>
              <a:t>líderes (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tutor)</a:t>
            </a:r>
            <a:endParaRPr lang="es-ES_tradnl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484" grpId="0" build="p" bldLvl="3"/>
      <p:bldP spid="20486" grpId="0"/>
      <p:bldP spid="11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Prestação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de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contas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 previne o </a:t>
            </a: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fracasso</a:t>
            </a:r>
            <a:endParaRPr lang="es-ES_tradnl" sz="3600" dirty="0" smtClean="0">
              <a:solidFill>
                <a:srgbClr val="FFFFFF"/>
              </a:solidFill>
              <a:latin typeface="Times New Roman Italic" charset="0"/>
              <a:ea typeface="ＭＳ Ｐゴシック" pitchFamily="-105" charset="-128"/>
              <a:cs typeface="Arial" charset="0"/>
            </a:endParaRPr>
          </a:p>
        </p:txBody>
      </p:sp>
      <p:sp>
        <p:nvSpPr>
          <p:cNvPr id="2457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4</a:t>
            </a:r>
          </a:p>
        </p:txBody>
      </p:sp>
      <p:pic>
        <p:nvPicPr>
          <p:cNvPr id="10" name="Picture 6" descr="MC90043264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10668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270000" y="1252538"/>
            <a:ext cx="2311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>
                <a:solidFill>
                  <a:srgbClr val="112E6B"/>
                </a:solidFill>
                <a:latin typeface="Times New Roman" charset="0"/>
                <a:cs typeface="Times New Roman" charset="0"/>
              </a:rPr>
              <a:t>Pr. 28:13</a:t>
            </a:r>
            <a:endParaRPr lang="en-US" sz="2400">
              <a:solidFill>
                <a:srgbClr val="112E6B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2" name="Rectángulo 11"/>
          <p:cNvSpPr>
            <a:spLocks noChangeArrowheads="1"/>
          </p:cNvSpPr>
          <p:nvPr/>
        </p:nvSpPr>
        <p:spPr bwMode="auto">
          <a:xfrm>
            <a:off x="1270000" y="1981200"/>
            <a:ext cx="7493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Quem não presta contas a seu pastor ou um tutor pode facilmente cair no erro doutrinal ou espiritual.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pt-BR" sz="2400" dirty="0" smtClean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Quem não tem vontade de prestar contas a seu cônjuge cairá em erro moral. </a:t>
            </a:r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endParaRPr lang="pt-BR" sz="2400" dirty="0" smtClean="0"/>
          </a:p>
          <a:p>
            <a:pPr marL="457200" indent="-457200">
              <a:buClr>
                <a:srgbClr val="112E6B"/>
              </a:buClr>
              <a:buFont typeface="Arial" charset="0"/>
              <a:buChar char="•"/>
            </a:pPr>
            <a:r>
              <a:rPr lang="pt-BR" sz="2400" dirty="0" smtClean="0"/>
              <a:t>Quem não presta contas do que lhe foi delegado ante seus líderes, provoca receio, criando assim uma oportunidade para acusações contra ele mesmos.</a:t>
            </a:r>
            <a:endParaRPr lang="pt-BR" sz="2400" dirty="0"/>
          </a:p>
        </p:txBody>
      </p:sp>
      <p:sp>
        <p:nvSpPr>
          <p:cNvPr id="24583" name="CuadroTexto 9"/>
          <p:cNvSpPr txBox="1">
            <a:spLocks noChangeArrowheads="1"/>
          </p:cNvSpPr>
          <p:nvPr/>
        </p:nvSpPr>
        <p:spPr bwMode="auto">
          <a:xfrm>
            <a:off x="533400" y="6400800"/>
            <a:ext cx="2209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_tradnl" sz="1600">
                <a:solidFill>
                  <a:srgbClr val="112E6B"/>
                </a:solidFill>
              </a:rPr>
              <a:t>Anexo 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ángulo 7"/>
          <p:cNvSpPr>
            <a:spLocks noChangeArrowheads="1"/>
          </p:cNvSpPr>
          <p:nvPr/>
        </p:nvSpPr>
        <p:spPr bwMode="auto">
          <a:xfrm>
            <a:off x="457200" y="3200400"/>
            <a:ext cx="838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/>
              <a:t>Prática</a:t>
            </a:r>
            <a:r>
              <a:rPr lang="es-ES_tradnl" sz="2400" dirty="0" smtClean="0"/>
              <a:t> de </a:t>
            </a:r>
            <a:r>
              <a:rPr lang="es-ES_tradnl" sz="2400" dirty="0"/>
              <a:t>entrevista </a:t>
            </a:r>
            <a:r>
              <a:rPr lang="es-ES_tradnl" sz="2400" dirty="0" smtClean="0"/>
              <a:t>(</a:t>
            </a:r>
            <a:r>
              <a:rPr lang="es-ES_tradnl" sz="2400" dirty="0" err="1" smtClean="0"/>
              <a:t>Faça</a:t>
            </a:r>
            <a:r>
              <a:rPr lang="es-ES_tradnl" sz="2400" dirty="0" smtClean="0"/>
              <a:t> as </a:t>
            </a:r>
            <a:r>
              <a:rPr lang="es-ES_tradnl" sz="2400" dirty="0" err="1" smtClean="0"/>
              <a:t>mudanças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necessárias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ao</a:t>
            </a:r>
            <a:r>
              <a:rPr lang="es-ES_tradnl" sz="2400" dirty="0" smtClean="0"/>
              <a:t> </a:t>
            </a:r>
            <a:r>
              <a:rPr lang="es-ES_tradnl" sz="2400" dirty="0"/>
              <a:t>contexto).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/>
              <a:t>Explicação</a:t>
            </a:r>
            <a:r>
              <a:rPr lang="es-ES_tradnl" sz="2400" dirty="0" smtClean="0"/>
              <a:t> das </a:t>
            </a:r>
            <a:r>
              <a:rPr lang="es-ES_tradnl" sz="2400" dirty="0" err="1" smtClean="0"/>
              <a:t>atividades</a:t>
            </a:r>
            <a:r>
              <a:rPr lang="es-ES_tradnl" sz="2400" dirty="0" smtClean="0"/>
              <a:t> </a:t>
            </a:r>
            <a:r>
              <a:rPr lang="es-ES_tradnl" sz="2400" dirty="0"/>
              <a:t>para </a:t>
            </a:r>
            <a:r>
              <a:rPr lang="es-ES_tradnl" sz="2400" dirty="0" smtClean="0"/>
              <a:t>o </a:t>
            </a:r>
            <a:r>
              <a:rPr lang="es-ES_tradnl" sz="2400" dirty="0"/>
              <a:t>próximo módulo.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/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pt-BR" sz="2400" smtClean="0"/>
              <a:t>Oração de investidura (Benção aos plantadores</a:t>
            </a:r>
            <a:r>
              <a:rPr lang="es-ES_tradnl" sz="2400" dirty="0" smtClean="0"/>
              <a:t>).</a:t>
            </a:r>
            <a:endParaRPr lang="es-ES_tradnl" sz="2400" dirty="0"/>
          </a:p>
        </p:txBody>
      </p:sp>
      <p:pic>
        <p:nvPicPr>
          <p:cNvPr id="26628" name="Imagen 8" descr="MC90043263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5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3505200" y="838200"/>
            <a:ext cx="50992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Tempo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de </a:t>
            </a:r>
            <a:r>
              <a:rPr lang="es-ES_tradnl" sz="4000" b="1" dirty="0" err="1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Trabalho</a:t>
            </a:r>
            <a:endParaRPr lang="es-ES_tradnl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  <a:p>
            <a:r>
              <a:rPr lang="pt-BR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Atividade em aula</a:t>
            </a:r>
            <a:endParaRPr lang="pt-BR" sz="4000" b="1" dirty="0">
              <a:solidFill>
                <a:schemeClr val="bg1"/>
              </a:solidFill>
              <a:latin typeface="Times New Roman Italic" charset="0"/>
              <a:cs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ChangeArrowheads="1"/>
          </p:cNvSpPr>
          <p:nvPr/>
        </p:nvSpPr>
        <p:spPr bwMode="auto">
          <a:xfrm>
            <a:off x="457200" y="103188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Para </a:t>
            </a:r>
            <a:r>
              <a:rPr lang="es-ES_tradnl" sz="4000" b="1" dirty="0" smtClean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o próximo </a:t>
            </a:r>
            <a:r>
              <a:rPr lang="es-ES_tradnl" sz="4000" b="1" dirty="0">
                <a:solidFill>
                  <a:schemeClr val="bg1"/>
                </a:solidFill>
                <a:latin typeface="Times New Roman Italic" charset="0"/>
                <a:cs typeface="Times New Roman" charset="0"/>
              </a:rPr>
              <a:t>módulo</a:t>
            </a:r>
          </a:p>
        </p:txBody>
      </p:sp>
      <p:sp>
        <p:nvSpPr>
          <p:cNvPr id="28675" name="Rectángulo 7"/>
          <p:cNvSpPr>
            <a:spLocks noChangeArrowheads="1"/>
          </p:cNvSpPr>
          <p:nvPr/>
        </p:nvSpPr>
        <p:spPr bwMode="auto">
          <a:xfrm>
            <a:off x="2514600" y="1143000"/>
            <a:ext cx="6324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>
                <a:cs typeface="Arial" charset="0"/>
              </a:rPr>
              <a:t>Declaração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de </a:t>
            </a:r>
            <a:r>
              <a:rPr lang="es-ES_tradnl" sz="2400" dirty="0" err="1" smtClean="0">
                <a:cs typeface="Arial" charset="0"/>
              </a:rPr>
              <a:t>visão</a:t>
            </a:r>
            <a:r>
              <a:rPr lang="es-ES_tradnl" sz="2400" dirty="0" smtClean="0">
                <a:cs typeface="Arial" charset="0"/>
              </a:rPr>
              <a:t>, </a:t>
            </a:r>
            <a:r>
              <a:rPr lang="es-ES_tradnl" sz="2400" dirty="0" err="1" smtClean="0">
                <a:cs typeface="Arial" charset="0"/>
              </a:rPr>
              <a:t>missão</a:t>
            </a:r>
            <a:r>
              <a:rPr lang="es-ES_tradnl" sz="2400" dirty="0" smtClean="0">
                <a:cs typeface="Arial" charset="0"/>
              </a:rPr>
              <a:t>, </a:t>
            </a:r>
            <a:r>
              <a:rPr lang="es-ES_tradnl" sz="2400" dirty="0" err="1" smtClean="0">
                <a:cs typeface="Arial" charset="0"/>
              </a:rPr>
              <a:t>declaração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de </a:t>
            </a:r>
            <a:r>
              <a:rPr lang="es-ES_tradnl" sz="2400" dirty="0" err="1" smtClean="0">
                <a:cs typeface="Arial" charset="0"/>
              </a:rPr>
              <a:t>fé</a:t>
            </a:r>
            <a:r>
              <a:rPr lang="es-ES_tradnl" sz="2400" dirty="0" smtClean="0">
                <a:cs typeface="Arial" charset="0"/>
              </a:rPr>
              <a:t> e </a:t>
            </a:r>
            <a:r>
              <a:rPr lang="es-ES_tradnl" sz="2400" dirty="0">
                <a:cs typeface="Arial" charset="0"/>
              </a:rPr>
              <a:t>valores </a:t>
            </a:r>
            <a:r>
              <a:rPr lang="es-ES_tradnl" sz="2400" dirty="0" err="1" smtClean="0">
                <a:cs typeface="Arial" charset="0"/>
              </a:rPr>
              <a:t>centrais</a:t>
            </a:r>
            <a:r>
              <a:rPr lang="es-ES_tradnl" sz="2400" dirty="0">
                <a:cs typeface="Arial" charset="0"/>
              </a:rPr>
              <a:t>.</a:t>
            </a: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>
              <a:cs typeface="Arial" charset="0"/>
            </a:endParaRP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err="1" smtClean="0">
                <a:cs typeface="Arial" charset="0"/>
              </a:rPr>
              <a:t>Faça</a:t>
            </a:r>
            <a:r>
              <a:rPr lang="es-ES_tradnl" sz="2400" dirty="0" smtClean="0">
                <a:cs typeface="Arial" charset="0"/>
              </a:rPr>
              <a:t> o </a:t>
            </a:r>
            <a:r>
              <a:rPr lang="es-ES_tradnl" sz="2400" dirty="0">
                <a:cs typeface="Arial" charset="0"/>
              </a:rPr>
              <a:t>mapa </a:t>
            </a:r>
            <a:r>
              <a:rPr lang="es-ES_tradnl" sz="2400" dirty="0" err="1" smtClean="0">
                <a:cs typeface="Arial" charset="0"/>
              </a:rPr>
              <a:t>descritivo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de </a:t>
            </a:r>
            <a:r>
              <a:rPr lang="es-ES_tradnl" sz="2400" dirty="0" err="1" smtClean="0">
                <a:cs typeface="Arial" charset="0"/>
              </a:rPr>
              <a:t>sua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zona. </a:t>
            </a:r>
            <a:r>
              <a:rPr lang="es-ES_tradnl" sz="2400" dirty="0" smtClean="0">
                <a:cs typeface="Arial" charset="0"/>
              </a:rPr>
              <a:t>Pesquisas que </a:t>
            </a:r>
            <a:r>
              <a:rPr lang="es-ES_tradnl" sz="2400" dirty="0" err="1" smtClean="0">
                <a:cs typeface="Arial" charset="0"/>
              </a:rPr>
              <a:t>seu</a:t>
            </a:r>
            <a:r>
              <a:rPr lang="es-ES_tradnl" sz="2400" dirty="0" smtClean="0">
                <a:cs typeface="Arial" charset="0"/>
              </a:rPr>
              <a:t> tutor </a:t>
            </a:r>
            <a:r>
              <a:rPr lang="es-ES_tradnl" sz="2400" dirty="0" err="1" smtClean="0">
                <a:cs typeface="Arial" charset="0"/>
              </a:rPr>
              <a:t>ou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coordenador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indiquem</a:t>
            </a:r>
            <a:r>
              <a:rPr lang="es-ES_tradnl" sz="2400" dirty="0" smtClean="0">
                <a:cs typeface="Arial" charset="0"/>
              </a:rPr>
              <a:t>. Resumo</a:t>
            </a:r>
            <a:endParaRPr lang="es-ES_tradnl" sz="2400" dirty="0">
              <a:cs typeface="Arial" charset="0"/>
            </a:endParaRP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endParaRPr lang="es-ES_tradnl" sz="2400" dirty="0">
              <a:cs typeface="Arial" charset="0"/>
            </a:endParaRPr>
          </a:p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>
                <a:cs typeface="Arial" charset="0"/>
              </a:rPr>
              <a:t>Separe </a:t>
            </a:r>
            <a:r>
              <a:rPr lang="es-ES_tradnl" sz="2400" dirty="0" err="1" smtClean="0">
                <a:cs typeface="Arial" charset="0"/>
              </a:rPr>
              <a:t>em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sua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agenda </a:t>
            </a:r>
            <a:r>
              <a:rPr lang="es-ES_tradnl" sz="2400" dirty="0" err="1" smtClean="0">
                <a:cs typeface="Arial" charset="0"/>
              </a:rPr>
              <a:t>um</a:t>
            </a:r>
            <a:r>
              <a:rPr lang="es-ES_tradnl" sz="2400" dirty="0" smtClean="0">
                <a:cs typeface="Arial" charset="0"/>
              </a:rPr>
              <a:t> tempo </a:t>
            </a:r>
            <a:r>
              <a:rPr lang="es-ES_tradnl" sz="2400" dirty="0">
                <a:cs typeface="Arial" charset="0"/>
              </a:rPr>
              <a:t>para </a:t>
            </a:r>
            <a:r>
              <a:rPr lang="es-ES_tradnl" sz="2400" dirty="0" err="1" smtClean="0">
                <a:cs typeface="Arial" charset="0"/>
              </a:rPr>
              <a:t>sua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>
                <a:cs typeface="Arial" charset="0"/>
              </a:rPr>
              <a:t>entrevista </a:t>
            </a:r>
            <a:r>
              <a:rPr lang="es-ES_tradnl" sz="2400" dirty="0" err="1" smtClean="0">
                <a:cs typeface="Arial" charset="0"/>
              </a:rPr>
              <a:t>com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seu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coordenador</a:t>
            </a:r>
            <a:r>
              <a:rPr lang="es-ES_tradnl" sz="2400" dirty="0" smtClean="0">
                <a:cs typeface="Arial" charset="0"/>
              </a:rPr>
              <a:t> </a:t>
            </a:r>
            <a:r>
              <a:rPr lang="es-ES_tradnl" sz="2400" dirty="0" err="1" smtClean="0">
                <a:cs typeface="Arial" charset="0"/>
              </a:rPr>
              <a:t>ou</a:t>
            </a:r>
            <a:r>
              <a:rPr lang="es-ES_tradnl" sz="2400" dirty="0" smtClean="0">
                <a:cs typeface="Arial" charset="0"/>
              </a:rPr>
              <a:t> tutor</a:t>
            </a:r>
            <a:r>
              <a:rPr lang="es-ES_tradnl" sz="2400" dirty="0">
                <a:cs typeface="Arial" charset="0"/>
              </a:rPr>
              <a:t>.</a:t>
            </a:r>
          </a:p>
        </p:txBody>
      </p:sp>
      <p:pic>
        <p:nvPicPr>
          <p:cNvPr id="28676" name="Imagen 5" descr="MC90043492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95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1936</TotalTime>
  <Words>478</Words>
  <Application>Microsoft Macintosh PowerPoint</Application>
  <PresentationFormat>On-screen Show (4:3)</PresentationFormat>
  <Paragraphs>72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Introdução</vt:lpstr>
      <vt:lpstr>Por que preciso de um mentor?</vt:lpstr>
      <vt:lpstr>Elementos da tutoría para o discípulo</vt:lpstr>
      <vt:lpstr>PowerPoint Presentation</vt:lpstr>
      <vt:lpstr>Prestação de contas previne o fracasso</vt:lpstr>
      <vt:lpstr>PowerPoint Presentation</vt:lpstr>
      <vt:lpstr>PowerPoint Presentation</vt:lpstr>
    </vt:vector>
  </TitlesOfParts>
  <Company>Red de Multiplicación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Carla L</cp:lastModifiedBy>
  <cp:revision>169</cp:revision>
  <dcterms:created xsi:type="dcterms:W3CDTF">2010-10-02T06:56:38Z</dcterms:created>
  <dcterms:modified xsi:type="dcterms:W3CDTF">2019-06-21T16:06:17Z</dcterms:modified>
</cp:coreProperties>
</file>