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4" r:id="rId2"/>
    <p:sldId id="265" r:id="rId3"/>
    <p:sldId id="266" r:id="rId4"/>
    <p:sldId id="270" r:id="rId5"/>
    <p:sldId id="267" r:id="rId6"/>
    <p:sldId id="268" r:id="rId7"/>
  </p:sldIdLst>
  <p:sldSz cx="9144000" cy="6858000" type="screen4x3"/>
  <p:notesSz cx="6858000" cy="9144000"/>
  <p:defaultTextStyle>
    <a:defPPr>
      <a:defRPr lang="es-ES_trad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2E6B"/>
    <a:srgbClr val="225C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Objects="1">
      <p:cViewPr>
        <p:scale>
          <a:sx n="70" d="100"/>
          <a:sy n="70" d="100"/>
        </p:scale>
        <p:origin x="-3384" y="-1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D00790-E45D-4651-B740-A966B8BAEDD2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pt-BR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DB58907-B245-4504-9695-EDC054CC1DCE}" type="slidenum">
              <a:rPr lang="es-ES_tradnl"/>
              <a:pPr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343633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-128"/>
        <a:cs typeface="Geneva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ＭＳ Ｐゴシック" charset="-128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86D7E30-E8A9-4201-9692-A78408905E05}" type="slidenum">
              <a:rPr lang="es-ES_tradnl"/>
              <a:pPr/>
              <a:t>1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ＭＳ Ｐゴシック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D154BE4-0C6C-473E-9D0C-FF526BFEC88F}" type="slidenum">
              <a:rPr lang="es-ES_tradnl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ＭＳ Ｐゴシック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4815F26-E095-4657-A156-C8E83F7F2570}" type="slidenum">
              <a:rPr lang="es-ES_tradnl"/>
              <a:pPr/>
              <a:t>3</a:t>
            </a:fld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ＭＳ Ｐゴシック" charset="-128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734A111-DB04-4562-AEE4-517E6B34CD93}" type="slidenum">
              <a:rPr lang="es-ES_tradnl"/>
              <a:pPr/>
              <a:t>4</a:t>
            </a:fld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ＭＳ Ｐゴシック" charset="-128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B1FE544-365E-486B-977B-592C955B093C}" type="slidenum">
              <a:rPr lang="es-ES_tradnl"/>
              <a:pPr/>
              <a:t>5</a:t>
            </a:fld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ＭＳ Ｐゴシック" charset="-128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025453D-187C-4638-ACDA-D566E03012FC}" type="slidenum">
              <a:rPr lang="es-ES_tradnl"/>
              <a:pPr/>
              <a:t>6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657586-FAE4-4E68-940F-C7328F9F1E46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069A53-439B-432A-B884-3A7CAC99C8AB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E9E5A9-94A6-488C-BF37-F5915B0506AF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494E14-EA71-4E3F-8511-830D918FCC4B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0BDBF2-3058-471F-85F6-0860F3F452BD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CBFC88-08AA-49D4-89C4-11900B5E9452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F65C34-7E2C-4B0D-A83B-4313072FD7BE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5FFF4-6349-4CE5-917F-A760F89AA94C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84450E-B02F-4763-92AE-F50B87077E96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20274A-6394-465A-9B13-5A7BFB1E1DB4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94EEC8-09D2-41BD-AE9D-EA660D03FE4C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7F450C-A5B2-4EBA-AAA9-58E86C2A8445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EC6391-2463-4D74-A2F7-E68ACBF2E22A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91217E-A00A-40D7-9F7A-340B44AF09AC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426E23-3D19-4527-A408-3DEA2169EEBE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FD7961-5F75-43A2-A9DB-413A279DBF83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4560B5-145F-49B5-9022-31603DF1E2E9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5CA9FD-CCFD-4FBA-B534-DABA601D2644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801326-5F00-40F1-B8FC-DF1B2E68F4A9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C1511-89A6-4E54-9918-8C02F4D7F788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5F52E8-BAFF-4E79-861A-4F7ABB84C3C7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38870D-A9BA-44C7-81AC-84CA76EB0CAE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3E2FE4DF-84BC-4348-B050-4E447148711B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57833564-F160-42C9-BFB7-B461544C27F5}" type="slidenum">
              <a:rPr lang="es-ES_tradnl"/>
              <a:pPr/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-128"/>
          <a:cs typeface="Geneva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1" descr="fondoinici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7"/>
          <p:cNvSpPr>
            <a:spLocks noChangeArrowheads="1"/>
          </p:cNvSpPr>
          <p:nvPr/>
        </p:nvSpPr>
        <p:spPr bwMode="auto">
          <a:xfrm>
            <a:off x="457200" y="685800"/>
            <a:ext cx="5638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dirty="0" err="1" smtClean="0">
                <a:solidFill>
                  <a:schemeClr val="bg1"/>
                </a:solidFill>
                <a:latin typeface="Times New Roman" charset="0"/>
                <a:cs typeface="Times New Roman" charset="0"/>
              </a:rPr>
              <a:t>Investigação</a:t>
            </a:r>
            <a:r>
              <a:rPr lang="en-US" sz="4000" b="1" dirty="0" smtClean="0">
                <a:solidFill>
                  <a:schemeClr val="bg1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Times New Roman" charset="0"/>
                <a:cs typeface="Times New Roman" charset="0"/>
              </a:rPr>
              <a:t>de campo:</a:t>
            </a:r>
          </a:p>
          <a:p>
            <a:r>
              <a:rPr lang="pt-BR" sz="4000" b="1" dirty="0" smtClean="0">
                <a:solidFill>
                  <a:schemeClr val="bg1"/>
                </a:solidFill>
                <a:latin typeface="Times New Roman" charset="0"/>
                <a:cs typeface="Times New Roman" charset="0"/>
              </a:rPr>
              <a:t>Análise da comunidade</a:t>
            </a:r>
            <a:endParaRPr lang="pt-BR" sz="4000" b="1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4340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3</a:t>
            </a:r>
          </a:p>
        </p:txBody>
      </p:sp>
      <p:sp>
        <p:nvSpPr>
          <p:cNvPr id="14343" name="Rectangle 11"/>
          <p:cNvSpPr>
            <a:spLocks noChangeArrowheads="1"/>
          </p:cNvSpPr>
          <p:nvPr/>
        </p:nvSpPr>
        <p:spPr bwMode="auto">
          <a:xfrm>
            <a:off x="457200" y="3200400"/>
            <a:ext cx="792480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2400" b="1" dirty="0">
                <a:solidFill>
                  <a:srgbClr val="112E6B"/>
                </a:solidFill>
              </a:rPr>
              <a:t>Objetivo </a:t>
            </a:r>
            <a:r>
              <a:rPr lang="es-ES_tradnl" sz="2400" b="1" dirty="0" smtClean="0">
                <a:solidFill>
                  <a:srgbClr val="112E6B"/>
                </a:solidFill>
              </a:rPr>
              <a:t>da </a:t>
            </a:r>
            <a:r>
              <a:rPr lang="es-ES_tradnl" sz="2400" b="1" dirty="0" err="1" smtClean="0">
                <a:solidFill>
                  <a:srgbClr val="112E6B"/>
                </a:solidFill>
              </a:rPr>
              <a:t>sessão</a:t>
            </a:r>
            <a:r>
              <a:rPr lang="es-ES_tradnl" sz="2400" b="1" dirty="0" smtClean="0">
                <a:solidFill>
                  <a:srgbClr val="112E6B"/>
                </a:solidFill>
              </a:rPr>
              <a:t> </a:t>
            </a:r>
            <a:r>
              <a:rPr lang="es-ES_tradnl" sz="2400" b="1" dirty="0">
                <a:solidFill>
                  <a:srgbClr val="112E6B"/>
                </a:solidFill>
              </a:rPr>
              <a:t>e indicadores</a:t>
            </a:r>
          </a:p>
          <a:p>
            <a:endParaRPr lang="es-ES_tradnl" sz="2400" dirty="0"/>
          </a:p>
          <a:p>
            <a:r>
              <a:rPr lang="es-ES_tradnl" sz="2400" dirty="0" smtClean="0"/>
              <a:t>O plantador</a:t>
            </a:r>
            <a:r>
              <a:rPr lang="es-ES_tradnl" sz="2400" dirty="0"/>
              <a:t>:</a:t>
            </a:r>
          </a:p>
          <a:p>
            <a:pPr>
              <a:buClr>
                <a:srgbClr val="112E6B"/>
              </a:buClr>
              <a:buFont typeface="Calibri" charset="0"/>
              <a:buAutoNum type="arabicPeriod"/>
            </a:pPr>
            <a:r>
              <a:rPr lang="es-ES_tradnl" sz="2400" dirty="0"/>
              <a:t>Elaborará </a:t>
            </a:r>
            <a:r>
              <a:rPr lang="es-ES_tradnl" sz="2400" dirty="0" err="1" smtClean="0"/>
              <a:t>um</a:t>
            </a:r>
            <a:r>
              <a:rPr lang="es-ES_tradnl" sz="2400" dirty="0" smtClean="0"/>
              <a:t> </a:t>
            </a:r>
            <a:r>
              <a:rPr lang="es-ES_tradnl" sz="2400" dirty="0"/>
              <a:t>mapa </a:t>
            </a:r>
            <a:r>
              <a:rPr lang="es-ES_tradnl" sz="2400" dirty="0" err="1" smtClean="0"/>
              <a:t>descritivo</a:t>
            </a:r>
            <a:r>
              <a:rPr lang="es-ES_tradnl" sz="2400" dirty="0" smtClean="0"/>
              <a:t> </a:t>
            </a:r>
            <a:r>
              <a:rPr lang="es-ES_tradnl" sz="2400" dirty="0"/>
              <a:t>de </a:t>
            </a:r>
            <a:r>
              <a:rPr lang="es-ES_tradnl" sz="2400" dirty="0" err="1" smtClean="0"/>
              <a:t>sua</a:t>
            </a:r>
            <a:r>
              <a:rPr lang="es-ES_tradnl" sz="2400" dirty="0" smtClean="0"/>
              <a:t> </a:t>
            </a:r>
            <a:r>
              <a:rPr lang="es-ES_tradnl" sz="2400" dirty="0"/>
              <a:t>zona;</a:t>
            </a:r>
          </a:p>
          <a:p>
            <a:pPr>
              <a:buClr>
                <a:srgbClr val="112E6B"/>
              </a:buClr>
              <a:buFont typeface="Calibri" charset="0"/>
              <a:buAutoNum type="arabicPeriod"/>
            </a:pPr>
            <a:r>
              <a:rPr lang="es-ES_tradnl" sz="2400" dirty="0"/>
              <a:t>Realizará </a:t>
            </a:r>
            <a:r>
              <a:rPr lang="es-ES_tradnl" sz="2400" dirty="0" err="1" smtClean="0"/>
              <a:t>uma</a:t>
            </a:r>
            <a:r>
              <a:rPr lang="es-ES_tradnl" sz="2400" dirty="0" smtClean="0"/>
              <a:t> pesquisa </a:t>
            </a:r>
            <a:r>
              <a:rPr lang="es-ES_tradnl" sz="2400" dirty="0" err="1" smtClean="0"/>
              <a:t>em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sua</a:t>
            </a:r>
            <a:r>
              <a:rPr lang="es-ES_tradnl" sz="2400" dirty="0" smtClean="0"/>
              <a:t> </a:t>
            </a:r>
            <a:r>
              <a:rPr lang="es-ES_tradnl" sz="2400" dirty="0"/>
              <a:t>zona;</a:t>
            </a:r>
          </a:p>
          <a:p>
            <a:pPr>
              <a:buClr>
                <a:srgbClr val="112E6B"/>
              </a:buClr>
              <a:buFont typeface="Calibri" charset="0"/>
              <a:buAutoNum type="arabicPeriod"/>
            </a:pPr>
            <a:r>
              <a:rPr lang="es-ES_tradnl" sz="2400" dirty="0"/>
              <a:t>Identificará </a:t>
            </a:r>
            <a:r>
              <a:rPr lang="es-ES_tradnl" sz="2400" dirty="0" smtClean="0"/>
              <a:t>a </a:t>
            </a:r>
            <a:r>
              <a:rPr lang="es-ES_tradnl" sz="2400" dirty="0" err="1" smtClean="0"/>
              <a:t>melhor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estratégia</a:t>
            </a:r>
            <a:r>
              <a:rPr lang="es-ES_tradnl" sz="2400" dirty="0" smtClean="0"/>
              <a:t> </a:t>
            </a:r>
            <a:r>
              <a:rPr lang="es-ES_tradnl" sz="2400" dirty="0"/>
              <a:t>para iniciar </a:t>
            </a:r>
            <a:r>
              <a:rPr lang="es-ES_tradnl" sz="2400" dirty="0" smtClean="0"/>
              <a:t>a </a:t>
            </a:r>
            <a:r>
              <a:rPr lang="es-ES_tradnl" sz="2400" dirty="0" err="1" smtClean="0"/>
              <a:t>plantação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em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sua</a:t>
            </a:r>
            <a:r>
              <a:rPr lang="es-ES_tradnl" sz="2400" dirty="0" smtClean="0"/>
              <a:t> </a:t>
            </a:r>
            <a:r>
              <a:rPr lang="es-ES_tradnl" sz="2400" dirty="0"/>
              <a:t>zona.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3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3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3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 build="p" bldLvl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 smtClean="0">
                <a:solidFill>
                  <a:srgbClr val="FFFFFF"/>
                </a:solidFill>
                <a:latin typeface="Times New Roman Bold" charset="0"/>
                <a:ea typeface="ＭＳ Ｐゴシック" charset="-128"/>
                <a:cs typeface="Arial" charset="0"/>
              </a:rPr>
              <a:t>Introdução</a:t>
            </a:r>
            <a:endParaRPr lang="es-ES_tradnl" sz="3600" b="1" dirty="0" smtClean="0">
              <a:solidFill>
                <a:srgbClr val="FFFFFF"/>
              </a:solidFill>
              <a:latin typeface="Times New Roman Bold" charset="0"/>
              <a:ea typeface="ＭＳ Ｐゴシック" charset="-128"/>
              <a:cs typeface="Arial" charset="0"/>
            </a:endParaRPr>
          </a:p>
        </p:txBody>
      </p:sp>
      <p:sp>
        <p:nvSpPr>
          <p:cNvPr id="16387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3</a:t>
            </a:r>
          </a:p>
        </p:txBody>
      </p:sp>
      <p:sp>
        <p:nvSpPr>
          <p:cNvPr id="8" name="Rectángulo 7"/>
          <p:cNvSpPr>
            <a:spLocks noChangeArrowheads="1"/>
          </p:cNvSpPr>
          <p:nvPr/>
        </p:nvSpPr>
        <p:spPr bwMode="auto">
          <a:xfrm>
            <a:off x="438150" y="1120775"/>
            <a:ext cx="826770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2400" dirty="0" err="1" smtClean="0"/>
              <a:t>Serve</a:t>
            </a:r>
            <a:r>
              <a:rPr lang="es-ES_tradnl" sz="2400" dirty="0" smtClean="0"/>
              <a:t> </a:t>
            </a:r>
            <a:r>
              <a:rPr lang="es-ES_tradnl" sz="2400" dirty="0"/>
              <a:t>para identificar </a:t>
            </a:r>
            <a:r>
              <a:rPr lang="es-ES_tradnl" sz="2400" dirty="0" smtClean="0"/>
              <a:t>as </a:t>
            </a:r>
            <a:r>
              <a:rPr lang="es-ES_tradnl" sz="2400" dirty="0" err="1" smtClean="0"/>
              <a:t>necessidades</a:t>
            </a:r>
            <a:r>
              <a:rPr lang="es-ES_tradnl" sz="2400" dirty="0" smtClean="0"/>
              <a:t> das </a:t>
            </a:r>
            <a:r>
              <a:rPr lang="es-ES_tradnl" sz="2400" dirty="0"/>
              <a:t>zonas de </a:t>
            </a:r>
            <a:r>
              <a:rPr lang="es-ES_tradnl" sz="2400" dirty="0" err="1" smtClean="0"/>
              <a:t>plantação</a:t>
            </a:r>
            <a:r>
              <a:rPr lang="es-ES_tradnl" sz="2400" dirty="0" smtClean="0"/>
              <a:t> e as </a:t>
            </a:r>
            <a:r>
              <a:rPr lang="es-ES_tradnl" sz="2400" dirty="0"/>
              <a:t>oportunidades que </a:t>
            </a:r>
            <a:r>
              <a:rPr lang="es-ES_tradnl" sz="2400" dirty="0" err="1" smtClean="0"/>
              <a:t>elas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apresentam</a:t>
            </a:r>
            <a:r>
              <a:rPr lang="es-ES_tradnl" sz="2400" dirty="0" smtClean="0"/>
              <a:t>.</a:t>
            </a:r>
            <a:endParaRPr lang="es-ES_tradnl" sz="2400" dirty="0"/>
          </a:p>
          <a:p>
            <a:endParaRPr lang="es-ES_tradnl" sz="2400" dirty="0"/>
          </a:p>
          <a:p>
            <a:r>
              <a:rPr lang="es-ES_tradnl" sz="2400" b="1" dirty="0" smtClean="0"/>
              <a:t>POSIÇÃO </a:t>
            </a:r>
            <a:r>
              <a:rPr lang="es-ES_tradnl" sz="2400" b="1" dirty="0"/>
              <a:t>GEOGRÁFICA | </a:t>
            </a:r>
            <a:r>
              <a:rPr lang="es-ES_tradnl" sz="2400" dirty="0" err="1" smtClean="0"/>
              <a:t>Nome</a:t>
            </a:r>
            <a:r>
              <a:rPr lang="es-ES_tradnl" sz="2400" dirty="0" smtClean="0"/>
              <a:t> da </a:t>
            </a:r>
            <a:r>
              <a:rPr lang="es-ES_tradnl" sz="2400" dirty="0" err="1" smtClean="0"/>
              <a:t>comunidade</a:t>
            </a:r>
            <a:r>
              <a:rPr lang="es-ES_tradnl" sz="2400" dirty="0" smtClean="0"/>
              <a:t>, </a:t>
            </a:r>
            <a:r>
              <a:rPr lang="es-ES_tradnl" sz="2400" dirty="0"/>
              <a:t>comunidades </a:t>
            </a:r>
            <a:r>
              <a:rPr lang="es-ES_tradnl" sz="2400" dirty="0" err="1" smtClean="0"/>
              <a:t>vizinhas</a:t>
            </a:r>
            <a:r>
              <a:rPr lang="es-ES_tradnl" sz="2400" dirty="0" smtClean="0"/>
              <a:t>; </a:t>
            </a:r>
            <a:r>
              <a:rPr lang="es-ES_tradnl" sz="2400" dirty="0" err="1" smtClean="0"/>
              <a:t>sítios</a:t>
            </a:r>
            <a:r>
              <a:rPr lang="es-ES_tradnl" sz="2400" dirty="0" smtClean="0"/>
              <a:t> </a:t>
            </a:r>
            <a:r>
              <a:rPr lang="es-ES_tradnl" sz="2400" dirty="0"/>
              <a:t>geográficos importantes.</a:t>
            </a:r>
          </a:p>
          <a:p>
            <a:endParaRPr lang="es-ES_tradnl" sz="2400" dirty="0"/>
          </a:p>
          <a:p>
            <a:r>
              <a:rPr lang="es-ES_tradnl" sz="2400" b="1" dirty="0" smtClean="0"/>
              <a:t>POSIÇÃO </a:t>
            </a:r>
            <a:r>
              <a:rPr lang="es-ES_tradnl" sz="2400" b="1" dirty="0"/>
              <a:t>DEMOGRÁFICA | </a:t>
            </a:r>
            <a:r>
              <a:rPr lang="es-ES_tradnl" sz="2400" dirty="0" err="1" smtClean="0"/>
              <a:t>Análise</a:t>
            </a:r>
            <a:r>
              <a:rPr lang="es-ES_tradnl" sz="2400" dirty="0" smtClean="0"/>
              <a:t> da </a:t>
            </a:r>
            <a:r>
              <a:rPr lang="es-ES_tradnl" sz="2400" dirty="0" err="1" smtClean="0"/>
              <a:t>população</a:t>
            </a:r>
            <a:r>
              <a:rPr lang="es-ES_tradnl" sz="2400" dirty="0" smtClean="0"/>
              <a:t> por </a:t>
            </a:r>
            <a:r>
              <a:rPr lang="es-ES_tradnl" sz="2400" dirty="0"/>
              <a:t>oportunidades. </a:t>
            </a:r>
          </a:p>
          <a:p>
            <a:endParaRPr lang="es-ES_tradnl" sz="2400" dirty="0"/>
          </a:p>
          <a:p>
            <a:r>
              <a:rPr lang="es-ES_tradnl" sz="2400" b="1" dirty="0" smtClean="0"/>
              <a:t>DADOS GERAIS </a:t>
            </a:r>
            <a:r>
              <a:rPr lang="es-ES_tradnl" sz="2400" b="1" dirty="0"/>
              <a:t>| </a:t>
            </a:r>
            <a:r>
              <a:rPr lang="es-ES_tradnl" sz="2400" dirty="0"/>
              <a:t>Áreas </a:t>
            </a:r>
            <a:r>
              <a:rPr lang="es-ES_tradnl" sz="2400" dirty="0" err="1" smtClean="0"/>
              <a:t>comunitárias</a:t>
            </a:r>
            <a:r>
              <a:rPr lang="es-ES_tradnl" sz="2400" dirty="0" smtClean="0"/>
              <a:t>, </a:t>
            </a:r>
            <a:r>
              <a:rPr lang="es-ES_tradnl" sz="2400" dirty="0"/>
              <a:t>centros de </a:t>
            </a:r>
            <a:r>
              <a:rPr lang="es-ES_tradnl" sz="2400" dirty="0" err="1" smtClean="0"/>
              <a:t>saúde</a:t>
            </a:r>
            <a:r>
              <a:rPr lang="es-ES_tradnl" sz="2400" dirty="0" smtClean="0"/>
              <a:t>; </a:t>
            </a:r>
            <a:r>
              <a:rPr lang="es-ES_tradnl" sz="2400" dirty="0"/>
              <a:t>zonas de </a:t>
            </a:r>
            <a:r>
              <a:rPr lang="es-ES_tradnl" sz="2400" dirty="0" err="1" smtClean="0"/>
              <a:t>recreação</a:t>
            </a:r>
            <a:r>
              <a:rPr lang="es-ES_tradnl" sz="2400" dirty="0" smtClean="0"/>
              <a:t>; </a:t>
            </a:r>
            <a:r>
              <a:rPr lang="es-ES_tradnl" sz="2400" dirty="0"/>
              <a:t>etc.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bldLvl="3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smtClean="0">
                <a:solidFill>
                  <a:srgbClr val="FFFFFF"/>
                </a:solidFill>
                <a:latin typeface="Times New Roman Bold" charset="0"/>
                <a:ea typeface="ＭＳ Ｐゴシック" charset="-128"/>
                <a:cs typeface="Arial" charset="0"/>
              </a:rPr>
              <a:t>Bosquejo</a:t>
            </a:r>
          </a:p>
        </p:txBody>
      </p:sp>
      <p:sp>
        <p:nvSpPr>
          <p:cNvPr id="18435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3</a:t>
            </a:r>
          </a:p>
        </p:txBody>
      </p:sp>
      <p:pic>
        <p:nvPicPr>
          <p:cNvPr id="18436" name="Picture 6" descr="MC900432648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" y="1066800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Rectangle 9"/>
          <p:cNvSpPr>
            <a:spLocks noChangeArrowheads="1"/>
          </p:cNvSpPr>
          <p:nvPr/>
        </p:nvSpPr>
        <p:spPr bwMode="auto">
          <a:xfrm>
            <a:off x="1193800" y="1219200"/>
            <a:ext cx="2311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r>
              <a:rPr lang="en-US" sz="2400">
                <a:solidFill>
                  <a:srgbClr val="112E6B"/>
                </a:solidFill>
                <a:latin typeface="Times New Roman" charset="0"/>
                <a:cs typeface="Times New Roman" charset="0"/>
              </a:rPr>
              <a:t>Nm. 13:1-2</a:t>
            </a:r>
          </a:p>
          <a:p>
            <a:r>
              <a:rPr lang="es-ES_tradnl" sz="2400">
                <a:solidFill>
                  <a:srgbClr val="112E6B"/>
                </a:solidFill>
                <a:latin typeface="Times New Roman" charset="0"/>
                <a:cs typeface="Times New Roman" charset="0"/>
              </a:rPr>
              <a:t>Nm. 13:17-20a</a:t>
            </a:r>
          </a:p>
        </p:txBody>
      </p:sp>
      <p:sp>
        <p:nvSpPr>
          <p:cNvPr id="7" name="Rectángulo 6"/>
          <p:cNvSpPr/>
          <p:nvPr/>
        </p:nvSpPr>
        <p:spPr>
          <a:xfrm>
            <a:off x="609600" y="2481263"/>
            <a:ext cx="79248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 sz="2400" dirty="0" smtClean="0"/>
              <a:t>De </a:t>
            </a:r>
            <a:r>
              <a:rPr lang="es-ES_tradnl" sz="2400" dirty="0" err="1" smtClean="0"/>
              <a:t>acordo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com</a:t>
            </a:r>
            <a:r>
              <a:rPr lang="es-ES_tradnl" sz="2400" dirty="0" smtClean="0"/>
              <a:t> os textos bíblicos o que os israelitas </a:t>
            </a:r>
            <a:r>
              <a:rPr lang="es-ES_tradnl" sz="2400" dirty="0" err="1" smtClean="0"/>
              <a:t>tinham</a:t>
            </a:r>
            <a:r>
              <a:rPr lang="es-ES_tradnl" sz="2400" dirty="0" smtClean="0"/>
              <a:t> que </a:t>
            </a:r>
            <a:r>
              <a:rPr lang="es-ES_tradnl" sz="2400" dirty="0" err="1" smtClean="0"/>
              <a:t>fazer</a:t>
            </a:r>
            <a:r>
              <a:rPr lang="es-ES_tradnl" sz="2400" dirty="0" smtClean="0"/>
              <a:t>?</a:t>
            </a:r>
            <a:endParaRPr lang="es-ES_tradnl" sz="2400" dirty="0"/>
          </a:p>
          <a:p>
            <a:endParaRPr lang="es-ES_tradnl" sz="2400" dirty="0"/>
          </a:p>
          <a:p>
            <a:pPr>
              <a:buFont typeface="Arial" charset="0"/>
              <a:buChar char="•"/>
            </a:pPr>
            <a:r>
              <a:rPr lang="es-ES_tradnl" sz="2400" b="1" u="sng" dirty="0" smtClean="0">
                <a:solidFill>
                  <a:srgbClr val="112E6B"/>
                </a:solidFill>
              </a:rPr>
              <a:t>RECONHECER A TERRA</a:t>
            </a:r>
            <a:r>
              <a:rPr lang="es-ES_tradnl" sz="2400" b="1" dirty="0">
                <a:solidFill>
                  <a:srgbClr val="112E6B"/>
                </a:solidFill>
              </a:rPr>
              <a:t>.</a:t>
            </a:r>
          </a:p>
          <a:p>
            <a:pPr>
              <a:buFont typeface="Arial" charset="0"/>
              <a:buChar char="•"/>
            </a:pPr>
            <a:r>
              <a:rPr lang="es-ES_tradnl" sz="2400" b="1" u="sng" dirty="0">
                <a:solidFill>
                  <a:srgbClr val="112E6B"/>
                </a:solidFill>
              </a:rPr>
              <a:t>OBSERVAR </a:t>
            </a:r>
            <a:r>
              <a:rPr lang="es-ES_tradnl" sz="2400" b="1" u="sng" dirty="0" smtClean="0">
                <a:solidFill>
                  <a:srgbClr val="112E6B"/>
                </a:solidFill>
              </a:rPr>
              <a:t>SUAS </a:t>
            </a:r>
            <a:r>
              <a:rPr lang="es-ES_tradnl" sz="2400" b="1" u="sng" dirty="0">
                <a:solidFill>
                  <a:srgbClr val="112E6B"/>
                </a:solidFill>
              </a:rPr>
              <a:t>CARACTERÍSTICAS</a:t>
            </a:r>
            <a:r>
              <a:rPr lang="es-ES_tradnl" sz="2400" b="1" dirty="0">
                <a:solidFill>
                  <a:srgbClr val="112E6B"/>
                </a:solidFill>
              </a:rPr>
              <a:t>.</a:t>
            </a:r>
          </a:p>
        </p:txBody>
      </p:sp>
      <p:grpSp>
        <p:nvGrpSpPr>
          <p:cNvPr id="2" name="Agrupar 8"/>
          <p:cNvGrpSpPr>
            <a:grpSpLocks/>
          </p:cNvGrpSpPr>
          <p:nvPr/>
        </p:nvGrpSpPr>
        <p:grpSpPr bwMode="auto">
          <a:xfrm>
            <a:off x="6934200" y="5362575"/>
            <a:ext cx="2209800" cy="1419225"/>
            <a:chOff x="6934200" y="5361801"/>
            <a:chExt cx="2209800" cy="1419999"/>
          </a:xfrm>
        </p:grpSpPr>
        <p:pic>
          <p:nvPicPr>
            <p:cNvPr id="18442" name="Picture 21" descr="MC900432579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08863" y="5361801"/>
              <a:ext cx="1260475" cy="1260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3" name="Rectangle 6"/>
            <p:cNvSpPr>
              <a:spLocks noChangeArrowheads="1"/>
            </p:cNvSpPr>
            <p:nvPr/>
          </p:nvSpPr>
          <p:spPr bwMode="auto">
            <a:xfrm>
              <a:off x="6934200" y="6504801"/>
              <a:ext cx="22098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1200" b="1" dirty="0" smtClean="0">
                  <a:solidFill>
                    <a:srgbClr val="112E6B"/>
                  </a:solidFill>
                </a:rPr>
                <a:t>ATIVIDADE</a:t>
              </a:r>
              <a:endParaRPr lang="es-ES_tradnl" sz="1200" b="1" dirty="0">
                <a:solidFill>
                  <a:srgbClr val="112E6B"/>
                </a:solidFill>
              </a:endParaRPr>
            </a:p>
          </p:txBody>
        </p:sp>
      </p:grpSp>
      <p:sp>
        <p:nvSpPr>
          <p:cNvPr id="11" name="CuadroTexto 10"/>
          <p:cNvSpPr txBox="1">
            <a:spLocks noChangeArrowheads="1"/>
          </p:cNvSpPr>
          <p:nvPr/>
        </p:nvSpPr>
        <p:spPr bwMode="auto">
          <a:xfrm>
            <a:off x="2819400" y="5418138"/>
            <a:ext cx="45894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400" b="1" dirty="0" err="1" smtClean="0"/>
              <a:t>Faça</a:t>
            </a:r>
            <a:r>
              <a:rPr lang="es-ES_tradnl" sz="2400" b="1" dirty="0" smtClean="0"/>
              <a:t> </a:t>
            </a:r>
            <a:r>
              <a:rPr lang="es-ES_tradnl" sz="2400" b="1" dirty="0" err="1" smtClean="0"/>
              <a:t>um</a:t>
            </a:r>
            <a:r>
              <a:rPr lang="es-ES_tradnl" sz="2400" b="1" dirty="0" smtClean="0"/>
              <a:t> </a:t>
            </a:r>
            <a:r>
              <a:rPr lang="es-ES_tradnl" sz="2400" b="1" dirty="0"/>
              <a:t>mapa </a:t>
            </a:r>
            <a:r>
              <a:rPr lang="es-ES_tradnl" sz="2400" b="1" dirty="0" err="1" smtClean="0"/>
              <a:t>descritivo</a:t>
            </a:r>
            <a:r>
              <a:rPr lang="es-ES_tradnl" sz="2400" b="1" dirty="0" smtClean="0"/>
              <a:t> </a:t>
            </a:r>
            <a:r>
              <a:rPr lang="es-ES_tradnl" sz="2400" b="1" dirty="0"/>
              <a:t>de </a:t>
            </a:r>
            <a:r>
              <a:rPr lang="es-ES_tradnl" sz="2400" b="1" dirty="0" err="1" smtClean="0"/>
              <a:t>sua</a:t>
            </a:r>
            <a:r>
              <a:rPr lang="es-ES_tradnl" sz="2400" b="1" dirty="0" smtClean="0"/>
              <a:t> </a:t>
            </a:r>
            <a:r>
              <a:rPr lang="es-ES_tradnl" sz="2400" b="1" dirty="0"/>
              <a:t>zona</a:t>
            </a: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93800" y="4876800"/>
            <a:ext cx="140811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3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 smtClean="0">
                <a:solidFill>
                  <a:srgbClr val="FFFFFF"/>
                </a:solidFill>
                <a:latin typeface="Times New Roman Bold" charset="0"/>
                <a:ea typeface="ＭＳ Ｐゴシック" charset="-128"/>
                <a:cs typeface="Arial" charset="0"/>
              </a:rPr>
              <a:t>Caminhada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Bold" charset="0"/>
                <a:ea typeface="ＭＳ Ｐゴシック" charset="-128"/>
                <a:cs typeface="Arial" charset="0"/>
              </a:rPr>
              <a:t> de 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Bold" charset="0"/>
                <a:ea typeface="ＭＳ Ｐゴシック" charset="-128"/>
                <a:cs typeface="Arial" charset="0"/>
              </a:rPr>
              <a:t>reconhecimento</a:t>
            </a:r>
            <a:endParaRPr lang="es-ES_tradnl" sz="3600" b="1" dirty="0" smtClean="0">
              <a:solidFill>
                <a:srgbClr val="FFFFFF"/>
              </a:solidFill>
              <a:latin typeface="Times New Roman Bold" charset="0"/>
              <a:ea typeface="ＭＳ Ｐゴシック" charset="-128"/>
              <a:cs typeface="Arial" charset="0"/>
            </a:endParaRPr>
          </a:p>
        </p:txBody>
      </p:sp>
      <p:sp>
        <p:nvSpPr>
          <p:cNvPr id="20483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3</a:t>
            </a:r>
          </a:p>
        </p:txBody>
      </p:sp>
      <p:sp>
        <p:nvSpPr>
          <p:cNvPr id="13" name="Rectángulo 12"/>
          <p:cNvSpPr>
            <a:spLocks noChangeArrowheads="1"/>
          </p:cNvSpPr>
          <p:nvPr/>
        </p:nvSpPr>
        <p:spPr bwMode="auto">
          <a:xfrm>
            <a:off x="4267200" y="2679700"/>
            <a:ext cx="4572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400" dirty="0"/>
              <a:t>Para identificar </a:t>
            </a:r>
            <a:r>
              <a:rPr lang="es-ES_tradnl" sz="2400" dirty="0" smtClean="0"/>
              <a:t>as </a:t>
            </a:r>
            <a:r>
              <a:rPr lang="es-ES_tradnl" sz="2400" dirty="0"/>
              <a:t>características de </a:t>
            </a:r>
            <a:r>
              <a:rPr lang="es-ES_tradnl" sz="2400" dirty="0" err="1" smtClean="0"/>
              <a:t>sua</a:t>
            </a:r>
            <a:r>
              <a:rPr lang="es-ES_tradnl" sz="2400" dirty="0" smtClean="0"/>
              <a:t> </a:t>
            </a:r>
            <a:r>
              <a:rPr lang="es-ES_tradnl" sz="2400" dirty="0"/>
              <a:t>zona de </a:t>
            </a:r>
            <a:r>
              <a:rPr lang="es-ES_tradnl" sz="2400" dirty="0" err="1" smtClean="0"/>
              <a:t>plantação</a:t>
            </a:r>
            <a:r>
              <a:rPr lang="es-ES_tradnl" sz="2400" dirty="0" smtClean="0"/>
              <a:t> e </a:t>
            </a:r>
            <a:r>
              <a:rPr lang="es-ES_tradnl" sz="2400" dirty="0" err="1" smtClean="0"/>
              <a:t>indicá</a:t>
            </a:r>
            <a:r>
              <a:rPr lang="es-ES_tradnl" sz="2400" dirty="0" smtClean="0"/>
              <a:t>-las </a:t>
            </a:r>
            <a:r>
              <a:rPr lang="es-ES_tradnl" sz="2400" dirty="0" err="1" smtClean="0"/>
              <a:t>em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seu</a:t>
            </a:r>
            <a:r>
              <a:rPr lang="es-ES_tradnl" sz="2400" dirty="0" smtClean="0"/>
              <a:t> </a:t>
            </a:r>
            <a:r>
              <a:rPr lang="es-ES_tradnl" sz="2400" dirty="0"/>
              <a:t>mapa </a:t>
            </a:r>
            <a:r>
              <a:rPr lang="es-ES_tradnl" sz="2400" dirty="0" err="1" smtClean="0"/>
              <a:t>realize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uma</a:t>
            </a:r>
            <a:r>
              <a:rPr lang="es-ES_tradnl" sz="2400" dirty="0" smtClean="0"/>
              <a:t> caminada pela </a:t>
            </a:r>
            <a:r>
              <a:rPr lang="es-ES_tradnl" sz="2400" dirty="0"/>
              <a:t>zona de </a:t>
            </a:r>
            <a:r>
              <a:rPr lang="es-ES_tradnl" sz="2400" dirty="0" err="1" smtClean="0"/>
              <a:t>plantação</a:t>
            </a:r>
            <a:r>
              <a:rPr lang="es-ES_tradnl" sz="2400" dirty="0" smtClean="0"/>
              <a:t>. </a:t>
            </a:r>
            <a:r>
              <a:rPr lang="es-ES_tradnl" sz="2400" dirty="0" err="1" smtClean="0"/>
              <a:t>Enquanto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caminha</a:t>
            </a:r>
            <a:r>
              <a:rPr lang="es-ES_tradnl" sz="2400" dirty="0" smtClean="0"/>
              <a:t>, </a:t>
            </a:r>
            <a:r>
              <a:rPr lang="es-ES_tradnl" sz="2400" dirty="0"/>
              <a:t>ore </a:t>
            </a:r>
            <a:r>
              <a:rPr lang="es-ES_tradnl" sz="2400" dirty="0" smtClean="0"/>
              <a:t>pelas </a:t>
            </a:r>
            <a:r>
              <a:rPr lang="es-ES_tradnl" sz="2400" dirty="0" err="1" smtClean="0"/>
              <a:t>pessoas</a:t>
            </a:r>
            <a:r>
              <a:rPr lang="es-ES_tradnl" sz="2400" dirty="0" smtClean="0"/>
              <a:t> </a:t>
            </a:r>
            <a:r>
              <a:rPr lang="es-ES_tradnl" sz="2400" dirty="0"/>
              <a:t>que </a:t>
            </a:r>
            <a:r>
              <a:rPr lang="es-ES_tradnl" sz="2400" dirty="0" err="1" smtClean="0"/>
              <a:t>vê</a:t>
            </a:r>
            <a:r>
              <a:rPr lang="es-ES_tradnl" sz="2400" dirty="0" smtClean="0"/>
              <a:t>, </a:t>
            </a:r>
            <a:r>
              <a:rPr lang="es-ES_tradnl" sz="2400" dirty="0"/>
              <a:t>por </a:t>
            </a:r>
            <a:r>
              <a:rPr lang="es-ES_tradnl" sz="2400" dirty="0" err="1" smtClean="0"/>
              <a:t>suas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necessidades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ou</a:t>
            </a:r>
            <a:r>
              <a:rPr lang="es-ES_tradnl" sz="2400" dirty="0" smtClean="0"/>
              <a:t> </a:t>
            </a:r>
            <a:r>
              <a:rPr lang="es-ES_tradnl" sz="2400" dirty="0"/>
              <a:t>por </a:t>
            </a:r>
            <a:r>
              <a:rPr lang="es-ES_tradnl" sz="2400" dirty="0" err="1" smtClean="0"/>
              <a:t>qualquer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coisa</a:t>
            </a:r>
            <a:r>
              <a:rPr lang="es-ES_tradnl" sz="2400" dirty="0" smtClean="0"/>
              <a:t> </a:t>
            </a:r>
            <a:r>
              <a:rPr lang="es-ES_tradnl" sz="2400" dirty="0"/>
              <a:t>que </a:t>
            </a:r>
            <a:r>
              <a:rPr lang="es-ES_tradnl" sz="2400" dirty="0" smtClean="0"/>
              <a:t>Deus traga a </a:t>
            </a:r>
            <a:r>
              <a:rPr lang="es-ES_tradnl" sz="2400" dirty="0" err="1" smtClean="0"/>
              <a:t>sua</a:t>
            </a:r>
            <a:r>
              <a:rPr lang="es-ES_tradnl" sz="2400" dirty="0" smtClean="0"/>
              <a:t> mente</a:t>
            </a:r>
            <a:r>
              <a:rPr lang="es-ES_tradnl" sz="2400" dirty="0"/>
              <a:t>. </a:t>
            </a: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612900"/>
            <a:ext cx="3954463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Imagen 5" descr="izquierda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itle 1"/>
          <p:cNvSpPr>
            <a:spLocks noGrp="1"/>
          </p:cNvSpPr>
          <p:nvPr>
            <p:ph type="ctrTitle"/>
          </p:nvPr>
        </p:nvSpPr>
        <p:spPr>
          <a:xfrm rot="16200000">
            <a:off x="-3701257" y="1796257"/>
            <a:ext cx="8316913" cy="914400"/>
          </a:xfrm>
        </p:spPr>
        <p:txBody>
          <a:bodyPr/>
          <a:lstStyle/>
          <a:p>
            <a:pPr algn="l" eaLnBrk="1" hangingPunct="1"/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Pesquisa</a:t>
            </a:r>
          </a:p>
        </p:txBody>
      </p:sp>
      <p:sp>
        <p:nvSpPr>
          <p:cNvPr id="22532" name="Title 1"/>
          <p:cNvSpPr txBox="1">
            <a:spLocks/>
          </p:cNvSpPr>
          <p:nvPr/>
        </p:nvSpPr>
        <p:spPr bwMode="auto">
          <a:xfrm rot="-5400000">
            <a:off x="-495300" y="12192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3</a:t>
            </a:r>
          </a:p>
        </p:txBody>
      </p:sp>
      <p:sp>
        <p:nvSpPr>
          <p:cNvPr id="22533" name="Rectangle 13"/>
          <p:cNvSpPr>
            <a:spLocks noChangeArrowheads="1"/>
          </p:cNvSpPr>
          <p:nvPr/>
        </p:nvSpPr>
        <p:spPr bwMode="auto">
          <a:xfrm>
            <a:off x="1371600" y="0"/>
            <a:ext cx="7592888" cy="641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2400" b="1" dirty="0" err="1" smtClean="0"/>
              <a:t>Recomendações</a:t>
            </a:r>
            <a:r>
              <a:rPr lang="es-ES_tradnl" sz="2400" b="1" dirty="0" smtClean="0"/>
              <a:t> </a:t>
            </a:r>
            <a:r>
              <a:rPr lang="es-ES_tradnl" sz="2400" b="1" dirty="0"/>
              <a:t>para </a:t>
            </a:r>
            <a:r>
              <a:rPr lang="es-ES_tradnl" sz="2400" b="1" dirty="0" smtClean="0"/>
              <a:t>a pesquisa:</a:t>
            </a:r>
            <a:endParaRPr lang="es-ES_tradnl" sz="2400" b="1" dirty="0"/>
          </a:p>
          <a:p>
            <a:endParaRPr lang="es-ES_tradnl" sz="2400" dirty="0"/>
          </a:p>
          <a:p>
            <a:pPr lvl="1" indent="-457200"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 smtClean="0"/>
              <a:t>Pode </a:t>
            </a:r>
            <a:r>
              <a:rPr lang="es-ES_tradnl" sz="2400" dirty="0" err="1" smtClean="0"/>
              <a:t>realizá</a:t>
            </a:r>
            <a:r>
              <a:rPr lang="es-ES_tradnl" sz="2400" dirty="0" smtClean="0"/>
              <a:t>-la </a:t>
            </a:r>
            <a:r>
              <a:rPr lang="es-ES_tradnl" sz="2400" dirty="0" err="1" smtClean="0"/>
              <a:t>com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uma</a:t>
            </a:r>
            <a:r>
              <a:rPr lang="es-ES_tradnl" sz="2400" dirty="0" smtClean="0"/>
              <a:t> equipe </a:t>
            </a:r>
            <a:r>
              <a:rPr lang="es-ES_tradnl" sz="2400" dirty="0"/>
              <a:t>de </a:t>
            </a:r>
            <a:r>
              <a:rPr lang="es-ES_tradnl" sz="2400" dirty="0" err="1" smtClean="0"/>
              <a:t>apoio</a:t>
            </a:r>
            <a:r>
              <a:rPr lang="es-ES_tradnl" sz="2400" dirty="0"/>
              <a:t>; </a:t>
            </a:r>
          </a:p>
          <a:p>
            <a:pPr lvl="1" indent="-457200"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 err="1" smtClean="0"/>
              <a:t>Faça</a:t>
            </a:r>
            <a:r>
              <a:rPr lang="es-ES_tradnl" sz="2400" dirty="0" smtClean="0"/>
              <a:t> o entrevistado sentir que </a:t>
            </a:r>
            <a:r>
              <a:rPr lang="es-ES_tradnl" sz="2400" dirty="0" err="1" smtClean="0"/>
              <a:t>sua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opinião</a:t>
            </a:r>
            <a:r>
              <a:rPr lang="es-ES_tradnl" sz="2400" dirty="0" smtClean="0"/>
              <a:t> é valorizada;</a:t>
            </a:r>
            <a:endParaRPr lang="es-ES_tradnl" sz="2400" dirty="0"/>
          </a:p>
          <a:p>
            <a:pPr lvl="1" indent="-457200"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 err="1" smtClean="0"/>
              <a:t>Olhe</a:t>
            </a:r>
            <a:r>
              <a:rPr lang="es-ES_tradnl" sz="2400" dirty="0" smtClean="0"/>
              <a:t> nos </a:t>
            </a:r>
            <a:r>
              <a:rPr lang="es-ES_tradnl" sz="2400" dirty="0" err="1" smtClean="0"/>
              <a:t>olhos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sem</a:t>
            </a:r>
            <a:r>
              <a:rPr lang="es-ES_tradnl" sz="2400" dirty="0" smtClean="0"/>
              <a:t> </a:t>
            </a:r>
            <a:r>
              <a:rPr lang="es-ES_tradnl" sz="2400" dirty="0"/>
              <a:t>dureza, </a:t>
            </a:r>
            <a:r>
              <a:rPr lang="es-ES_tradnl" sz="2400" dirty="0" smtClean="0"/>
              <a:t>mas </a:t>
            </a:r>
            <a:r>
              <a:rPr lang="es-ES_tradnl" sz="2400" dirty="0" err="1" smtClean="0"/>
              <a:t>olhe</a:t>
            </a:r>
            <a:r>
              <a:rPr lang="es-ES_tradnl" sz="2400" dirty="0" smtClean="0"/>
              <a:t> nos </a:t>
            </a:r>
            <a:r>
              <a:rPr lang="es-ES_tradnl" sz="2400" dirty="0" err="1" smtClean="0"/>
              <a:t>olhos</a:t>
            </a:r>
            <a:r>
              <a:rPr lang="es-ES_tradnl" sz="2400" dirty="0" smtClean="0"/>
              <a:t>;</a:t>
            </a:r>
            <a:endParaRPr lang="es-ES_tradnl" sz="2400" dirty="0"/>
          </a:p>
          <a:p>
            <a:pPr lvl="1" indent="-457200"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 err="1" smtClean="0"/>
              <a:t>Cumprimente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com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cordialidade</a:t>
            </a:r>
            <a:r>
              <a:rPr lang="es-ES_tradnl" sz="2400" dirty="0" smtClean="0"/>
              <a:t> e </a:t>
            </a:r>
            <a:r>
              <a:rPr lang="es-ES_tradnl" sz="2400" dirty="0" err="1" smtClean="0"/>
              <a:t>amabilidade</a:t>
            </a:r>
            <a:r>
              <a:rPr lang="es-ES_tradnl" sz="2400" dirty="0" smtClean="0"/>
              <a:t>;</a:t>
            </a:r>
            <a:endParaRPr lang="es-ES_tradnl" sz="2400" dirty="0"/>
          </a:p>
          <a:p>
            <a:pPr lvl="1" indent="-457200"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 err="1" smtClean="0"/>
              <a:t>Mostre</a:t>
            </a:r>
            <a:r>
              <a:rPr lang="es-ES_tradnl" sz="2400" dirty="0" smtClean="0"/>
              <a:t> que o </a:t>
            </a:r>
            <a:r>
              <a:rPr lang="es-ES_tradnl" sz="2400" dirty="0"/>
              <a:t>que está realizando é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uma</a:t>
            </a:r>
            <a:r>
              <a:rPr lang="es-ES_tradnl" sz="2400" dirty="0" smtClean="0"/>
              <a:t> pesquisa para </a:t>
            </a:r>
            <a:r>
              <a:rPr lang="es-ES_tradnl" sz="2400" dirty="0" err="1" smtClean="0"/>
              <a:t>conhecer</a:t>
            </a:r>
            <a:r>
              <a:rPr lang="es-ES_tradnl" sz="2400" dirty="0" smtClean="0"/>
              <a:t> a </a:t>
            </a:r>
            <a:r>
              <a:rPr lang="es-ES_tradnl" sz="2400" dirty="0" err="1" smtClean="0"/>
              <a:t>melhor</a:t>
            </a:r>
            <a:r>
              <a:rPr lang="es-ES_tradnl" sz="2400" dirty="0" smtClean="0"/>
              <a:t> e </a:t>
            </a:r>
            <a:r>
              <a:rPr lang="es-ES_tradnl" sz="2400" dirty="0" err="1" smtClean="0"/>
              <a:t>mais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apropriada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maneira</a:t>
            </a:r>
            <a:r>
              <a:rPr lang="es-ES_tradnl" sz="2400" dirty="0" smtClean="0"/>
              <a:t> </a:t>
            </a:r>
            <a:r>
              <a:rPr lang="es-ES_tradnl" sz="2400" dirty="0"/>
              <a:t>de realizar </a:t>
            </a:r>
            <a:r>
              <a:rPr lang="es-ES_tradnl" sz="2400" dirty="0" err="1" smtClean="0"/>
              <a:t>uma</a:t>
            </a:r>
            <a:r>
              <a:rPr lang="es-ES_tradnl" sz="2400" dirty="0" smtClean="0"/>
              <a:t> </a:t>
            </a:r>
            <a:r>
              <a:rPr lang="es-ES_tradnl" sz="2400" dirty="0"/>
              <a:t>obra </a:t>
            </a:r>
            <a:r>
              <a:rPr lang="es-ES_tradnl" sz="2400" dirty="0" err="1" smtClean="0"/>
              <a:t>comunitária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na</a:t>
            </a:r>
            <a:r>
              <a:rPr lang="es-ES_tradnl" sz="2400" dirty="0" smtClean="0"/>
              <a:t> </a:t>
            </a:r>
            <a:r>
              <a:rPr lang="es-ES_tradnl" sz="2400" dirty="0"/>
              <a:t>zona;</a:t>
            </a:r>
          </a:p>
          <a:p>
            <a:pPr lvl="1" indent="-457200"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/>
              <a:t>Solicite </a:t>
            </a:r>
            <a:r>
              <a:rPr lang="es-ES_tradnl" sz="2400" dirty="0" err="1" smtClean="0"/>
              <a:t>autorização</a:t>
            </a:r>
            <a:r>
              <a:rPr lang="es-ES_tradnl" sz="2400" dirty="0" smtClean="0"/>
              <a:t> </a:t>
            </a:r>
            <a:r>
              <a:rPr lang="es-ES_tradnl" sz="2400" dirty="0"/>
              <a:t>para </a:t>
            </a:r>
            <a:r>
              <a:rPr lang="es-ES_tradnl" sz="2400" dirty="0" err="1" smtClean="0"/>
              <a:t>fazer</a:t>
            </a:r>
            <a:r>
              <a:rPr lang="es-ES_tradnl" sz="2400" dirty="0" smtClean="0"/>
              <a:t> as </a:t>
            </a:r>
            <a:r>
              <a:rPr lang="es-ES_tradnl" sz="2400" dirty="0" err="1" smtClean="0"/>
              <a:t>perguntas</a:t>
            </a:r>
            <a:r>
              <a:rPr lang="es-ES_tradnl" sz="2400" dirty="0" smtClean="0"/>
              <a:t> </a:t>
            </a:r>
            <a:br>
              <a:rPr lang="es-ES_tradnl" sz="2400" dirty="0" smtClean="0"/>
            </a:br>
            <a:r>
              <a:rPr lang="es-ES_tradnl" sz="2400" dirty="0" smtClean="0"/>
              <a:t>à </a:t>
            </a:r>
            <a:r>
              <a:rPr lang="es-ES_tradnl" sz="2400" dirty="0" err="1" smtClean="0"/>
              <a:t>pessoa</a:t>
            </a:r>
            <a:r>
              <a:rPr lang="es-ES_tradnl" sz="2400" dirty="0" smtClean="0"/>
              <a:t> </a:t>
            </a:r>
            <a:r>
              <a:rPr lang="es-ES_tradnl" sz="2400" dirty="0"/>
              <a:t>entrevistada;</a:t>
            </a:r>
          </a:p>
          <a:p>
            <a:pPr lvl="1" indent="-457200"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 err="1" smtClean="0"/>
              <a:t>Aproveite</a:t>
            </a:r>
            <a:r>
              <a:rPr lang="es-ES_tradnl" sz="2400" dirty="0" smtClean="0"/>
              <a:t> </a:t>
            </a:r>
            <a:r>
              <a:rPr lang="es-ES_tradnl" sz="2400" dirty="0"/>
              <a:t>este </a:t>
            </a:r>
            <a:r>
              <a:rPr lang="es-ES_tradnl" sz="2400" dirty="0" smtClean="0"/>
              <a:t>tempo e </a:t>
            </a:r>
            <a:r>
              <a:rPr lang="es-ES_tradnl" sz="2400" dirty="0" err="1" smtClean="0"/>
              <a:t>exercício</a:t>
            </a:r>
            <a:r>
              <a:rPr lang="es-ES_tradnl" sz="2400" dirty="0" smtClean="0"/>
              <a:t> para </a:t>
            </a:r>
            <a:r>
              <a:rPr lang="es-ES_tradnl" sz="2400" dirty="0" err="1" smtClean="0"/>
              <a:t>ganhar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relações</a:t>
            </a:r>
            <a:r>
              <a:rPr lang="es-ES_tradnl" sz="2400" dirty="0" smtClean="0"/>
              <a:t> chave </a:t>
            </a:r>
            <a:r>
              <a:rPr lang="es-ES_tradnl" sz="2400" dirty="0" err="1" smtClean="0"/>
              <a:t>na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comunidade</a:t>
            </a:r>
            <a:r>
              <a:rPr lang="es-ES_tradnl" sz="2400" dirty="0" smtClean="0"/>
              <a:t>;</a:t>
            </a:r>
            <a:endParaRPr lang="es-ES_tradnl" sz="2400" dirty="0"/>
          </a:p>
          <a:p>
            <a:pPr lvl="1" indent="-457200"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 smtClean="0"/>
              <a:t>A entrevista </a:t>
            </a:r>
            <a:r>
              <a:rPr lang="es-ES_tradnl" sz="2400" dirty="0" err="1" smtClean="0"/>
              <a:t>deve</a:t>
            </a:r>
            <a:r>
              <a:rPr lang="es-ES_tradnl" sz="2400" dirty="0" smtClean="0"/>
              <a:t> </a:t>
            </a:r>
            <a:r>
              <a:rPr lang="es-ES_tradnl" sz="2400" dirty="0"/>
              <a:t>ser </a:t>
            </a:r>
            <a:r>
              <a:rPr lang="es-ES_tradnl" sz="2400" dirty="0" err="1" smtClean="0"/>
              <a:t>uma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conversação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descontraída</a:t>
            </a:r>
            <a:r>
              <a:rPr lang="es-ES_tradnl" sz="2400" dirty="0" smtClean="0"/>
              <a:t>.</a:t>
            </a:r>
            <a:endParaRPr lang="es-ES_tradnl" sz="2400" dirty="0"/>
          </a:p>
        </p:txBody>
      </p:sp>
      <p:sp>
        <p:nvSpPr>
          <p:cNvPr id="22534" name="CuadroTexto 9"/>
          <p:cNvSpPr txBox="1">
            <a:spLocks noChangeArrowheads="1"/>
          </p:cNvSpPr>
          <p:nvPr/>
        </p:nvSpPr>
        <p:spPr bwMode="auto">
          <a:xfrm>
            <a:off x="6934200" y="6400800"/>
            <a:ext cx="22098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s-ES_tradnl" sz="1600">
                <a:solidFill>
                  <a:srgbClr val="112E6B"/>
                </a:solidFill>
              </a:rPr>
              <a:t>Anexo 3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Escreva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 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um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charset="-128"/>
                <a:cs typeface="Arial" charset="0"/>
              </a:rPr>
              <a:t> resumo</a:t>
            </a:r>
            <a:endParaRPr lang="es-ES_tradnl" sz="3600" dirty="0" smtClean="0">
              <a:solidFill>
                <a:srgbClr val="FFFFFF"/>
              </a:solidFill>
              <a:latin typeface="Times New Roman Italic" charset="0"/>
              <a:ea typeface="ＭＳ Ｐゴシック" charset="-128"/>
              <a:cs typeface="Arial" charset="0"/>
            </a:endParaRPr>
          </a:p>
        </p:txBody>
      </p:sp>
      <p:sp>
        <p:nvSpPr>
          <p:cNvPr id="24579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3</a:t>
            </a:r>
          </a:p>
        </p:txBody>
      </p:sp>
      <p:sp>
        <p:nvSpPr>
          <p:cNvPr id="22532" name="Rectangle 13"/>
          <p:cNvSpPr>
            <a:spLocks noChangeArrowheads="1"/>
          </p:cNvSpPr>
          <p:nvPr/>
        </p:nvSpPr>
        <p:spPr bwMode="auto">
          <a:xfrm>
            <a:off x="757238" y="1066800"/>
            <a:ext cx="762952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2400" dirty="0" err="1" smtClean="0"/>
              <a:t>Analise</a:t>
            </a:r>
            <a:r>
              <a:rPr lang="es-ES_tradnl" sz="2400" dirty="0" smtClean="0"/>
              <a:t> os dados </a:t>
            </a:r>
            <a:r>
              <a:rPr lang="es-ES_tradnl" sz="2400" dirty="0"/>
              <a:t>recopilados </a:t>
            </a:r>
            <a:r>
              <a:rPr lang="es-ES_tradnl" sz="2400" dirty="0" smtClean="0"/>
              <a:t>e </a:t>
            </a:r>
            <a:r>
              <a:rPr lang="es-ES_tradnl" sz="2400" dirty="0" err="1" smtClean="0"/>
              <a:t>escreva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um</a:t>
            </a:r>
            <a:r>
              <a:rPr lang="es-ES_tradnl" sz="2400" dirty="0" smtClean="0"/>
              <a:t> resumo </a:t>
            </a:r>
            <a:r>
              <a:rPr lang="es-ES_tradnl" sz="2400" dirty="0" err="1" smtClean="0"/>
              <a:t>baseado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nas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seguintes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indicações</a:t>
            </a:r>
            <a:r>
              <a:rPr lang="es-ES_tradnl" sz="2400" dirty="0" smtClean="0"/>
              <a:t>.</a:t>
            </a:r>
            <a:endParaRPr lang="es-ES_tradnl" sz="2400" dirty="0"/>
          </a:p>
          <a:p>
            <a:endParaRPr lang="es-ES_tradnl" sz="2400" dirty="0"/>
          </a:p>
          <a:p>
            <a:pPr>
              <a:buClr>
                <a:srgbClr val="112E6B"/>
              </a:buClr>
              <a:buFont typeface="Calibri" charset="0"/>
              <a:buAutoNum type="alphaLcPeriod"/>
            </a:pPr>
            <a:r>
              <a:rPr lang="es-ES_tradnl" sz="2400" dirty="0"/>
              <a:t>Resuma </a:t>
            </a:r>
            <a:r>
              <a:rPr lang="es-ES_tradnl" sz="2400" dirty="0" smtClean="0"/>
              <a:t>o </a:t>
            </a:r>
            <a:r>
              <a:rPr lang="es-ES_tradnl" sz="2400" dirty="0"/>
              <a:t>que </a:t>
            </a:r>
            <a:r>
              <a:rPr lang="es-ES_tradnl" sz="2400" dirty="0" err="1" smtClean="0"/>
              <a:t>aprendeu</a:t>
            </a:r>
            <a:r>
              <a:rPr lang="es-ES_tradnl" sz="2400" dirty="0" smtClean="0"/>
              <a:t> </a:t>
            </a:r>
            <a:r>
              <a:rPr lang="es-ES_tradnl" sz="2400" dirty="0"/>
              <a:t>sobre </a:t>
            </a:r>
            <a:r>
              <a:rPr lang="es-ES_tradnl" sz="2400" dirty="0" smtClean="0"/>
              <a:t>a </a:t>
            </a:r>
            <a:r>
              <a:rPr lang="es-ES_tradnl" sz="2400" dirty="0" err="1" smtClean="0"/>
              <a:t>comunidade</a:t>
            </a:r>
            <a:r>
              <a:rPr lang="es-ES_tradnl" sz="2400" dirty="0" smtClean="0"/>
              <a:t>. </a:t>
            </a:r>
            <a:endParaRPr lang="es-ES_tradnl" sz="2400" dirty="0"/>
          </a:p>
          <a:p>
            <a:pPr>
              <a:buClr>
                <a:srgbClr val="112E6B"/>
              </a:buClr>
              <a:buFont typeface="Calibri" charset="0"/>
              <a:buAutoNum type="alphaLcPeriod"/>
            </a:pPr>
            <a:endParaRPr lang="es-ES_tradnl" sz="2400" dirty="0"/>
          </a:p>
          <a:p>
            <a:pPr>
              <a:buClr>
                <a:srgbClr val="112E6B"/>
              </a:buClr>
              <a:buFont typeface="Calibri" charset="0"/>
              <a:buAutoNum type="alphaLcPeriod"/>
            </a:pPr>
            <a:r>
              <a:rPr lang="es-ES_tradnl" sz="2400" dirty="0" err="1" smtClean="0"/>
              <a:t>Escolha</a:t>
            </a:r>
            <a:r>
              <a:rPr lang="es-ES_tradnl" sz="2400" dirty="0" smtClean="0"/>
              <a:t> o ponto </a:t>
            </a:r>
            <a:r>
              <a:rPr lang="es-ES_tradnl" sz="2400" dirty="0"/>
              <a:t>de entrada para </a:t>
            </a:r>
            <a:r>
              <a:rPr lang="es-ES_tradnl" sz="2400" dirty="0" smtClean="0"/>
              <a:t>o Evangelismo</a:t>
            </a:r>
            <a:r>
              <a:rPr lang="es-ES_tradnl" sz="2400" dirty="0"/>
              <a:t>. </a:t>
            </a:r>
          </a:p>
          <a:p>
            <a:pPr>
              <a:buClr>
                <a:srgbClr val="112E6B"/>
              </a:buClr>
              <a:buFont typeface="Calibri" charset="0"/>
              <a:buAutoNum type="alphaLcPeriod"/>
            </a:pPr>
            <a:endParaRPr lang="es-ES_tradnl" sz="2400" dirty="0"/>
          </a:p>
          <a:p>
            <a:pPr>
              <a:buClr>
                <a:srgbClr val="112E6B"/>
              </a:buClr>
              <a:buFont typeface="Calibri" charset="0"/>
              <a:buAutoNum type="alphaLcPeriod"/>
            </a:pPr>
            <a:r>
              <a:rPr lang="es-ES_tradnl" sz="2400" dirty="0" err="1" smtClean="0"/>
              <a:t>Escolha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sua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metodologia</a:t>
            </a:r>
            <a:r>
              <a:rPr lang="es-ES_tradnl" sz="2400" dirty="0" smtClean="0"/>
              <a:t> </a:t>
            </a:r>
            <a:r>
              <a:rPr lang="es-ES_tradnl" sz="2400" dirty="0"/>
              <a:t>para </a:t>
            </a:r>
            <a:r>
              <a:rPr lang="es-ES_tradnl" sz="2400" dirty="0" smtClean="0"/>
              <a:t>o </a:t>
            </a:r>
            <a:r>
              <a:rPr lang="es-ES_tradnl" sz="2400" dirty="0" err="1" smtClean="0"/>
              <a:t>ministério</a:t>
            </a:r>
            <a:r>
              <a:rPr lang="es-ES_tradnl" sz="2400" dirty="0" smtClean="0"/>
              <a:t> </a:t>
            </a:r>
            <a:r>
              <a:rPr lang="es-ES_tradnl" sz="2400" dirty="0"/>
              <a:t>social. </a:t>
            </a:r>
          </a:p>
        </p:txBody>
      </p:sp>
      <p:grpSp>
        <p:nvGrpSpPr>
          <p:cNvPr id="2" name="Agrupar 8"/>
          <p:cNvGrpSpPr>
            <a:grpSpLocks/>
          </p:cNvGrpSpPr>
          <p:nvPr/>
        </p:nvGrpSpPr>
        <p:grpSpPr bwMode="auto">
          <a:xfrm>
            <a:off x="6934200" y="5362575"/>
            <a:ext cx="2209800" cy="1419225"/>
            <a:chOff x="6934200" y="5361801"/>
            <a:chExt cx="2209800" cy="1419999"/>
          </a:xfrm>
        </p:grpSpPr>
        <p:pic>
          <p:nvPicPr>
            <p:cNvPr id="24582" name="Picture 21" descr="MC900432579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408863" y="5361801"/>
              <a:ext cx="1260475" cy="1260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83" name="Rectangle 6"/>
            <p:cNvSpPr>
              <a:spLocks noChangeArrowheads="1"/>
            </p:cNvSpPr>
            <p:nvPr/>
          </p:nvSpPr>
          <p:spPr bwMode="auto">
            <a:xfrm>
              <a:off x="6934200" y="6504801"/>
              <a:ext cx="22098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1200" b="1" dirty="0" smtClean="0">
                  <a:solidFill>
                    <a:srgbClr val="112E6B"/>
                  </a:solidFill>
                </a:rPr>
                <a:t>ATIVIDADE</a:t>
              </a:r>
              <a:endParaRPr lang="es-ES_tradnl" sz="1200" b="1" dirty="0">
                <a:solidFill>
                  <a:srgbClr val="112E6B"/>
                </a:solidFill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5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uild="p" bldLvl="3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1716</TotalTime>
  <Words>329</Words>
  <Application>Microsoft Macintosh PowerPoint</Application>
  <PresentationFormat>On-screen Show (4:3)</PresentationFormat>
  <Paragraphs>60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Introdução</vt:lpstr>
      <vt:lpstr>Bosquejo</vt:lpstr>
      <vt:lpstr>Caminhada de reconhecimento</vt:lpstr>
      <vt:lpstr>Pesquisa</vt:lpstr>
      <vt:lpstr>Escreva um resumo</vt:lpstr>
    </vt:vector>
  </TitlesOfParts>
  <Company>Red de Multiplicación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Módulo 1</dc:title>
  <dc:creator>Rommel Salazar López</dc:creator>
  <cp:lastModifiedBy>Carla L</cp:lastModifiedBy>
  <cp:revision>119</cp:revision>
  <dcterms:created xsi:type="dcterms:W3CDTF">2010-10-02T06:55:57Z</dcterms:created>
  <dcterms:modified xsi:type="dcterms:W3CDTF">2019-06-21T16:06:51Z</dcterms:modified>
</cp:coreProperties>
</file>