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3" r:id="rId2"/>
    <p:sldId id="274" r:id="rId3"/>
    <p:sldId id="275" r:id="rId4"/>
    <p:sldId id="279" r:id="rId5"/>
    <p:sldId id="276" r:id="rId6"/>
    <p:sldId id="277" r:id="rId7"/>
    <p:sldId id="278" r:id="rId8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925" autoAdjust="0"/>
  </p:normalViewPr>
  <p:slideViewPr>
    <p:cSldViewPr snapToObjects="1">
      <p:cViewPr>
        <p:scale>
          <a:sx n="70" d="100"/>
          <a:sy n="70" d="100"/>
        </p:scale>
        <p:origin x="-3424" y="-13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D84666-4E80-468F-8A72-FFACA32141D4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pt-BR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088196B-D01D-40AC-8E55-E8C805844C0C}" type="slidenum">
              <a:rPr lang="es-ES_tradnl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04690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12EAC4B-1EEF-47A4-B444-D692D1741EBB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F4441BE-8F99-49EE-93DD-D7A391265A53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AF1066-DEA3-49F5-B42B-9358E3F538A4}" type="slidenum">
              <a:rPr lang="es-ES_tradnl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F2D40C-8F3F-4303-B442-5EE18A9FAFA9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D8DDB8-BCA4-494F-A08D-FD3990765975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834A73F-7D12-48C0-9C4E-674A53725D20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738E50F-3B02-4C12-87B2-0A6BF3185DAA}" type="slidenum">
              <a:rPr lang="es-ES_tradnl"/>
              <a:pPr/>
              <a:t>7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EC965C-0106-4AF6-8F36-FE6DEC201AD7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08848-EAAC-4E45-97CC-90D319B60958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4A03DA-09B4-4109-A651-9C02D6E1A9A0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23FA9-3EAA-4F94-B4EE-0DE93B378DD0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9893-7DC5-476D-8DAD-85929180A1A0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69B32-25E8-4206-964B-021C7FDB9828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970131-56D8-4BE4-BE83-631F3E37932A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4B31E-BF80-44E4-B253-9DEC2A75BC3C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F28E57-29DF-4B5C-B5A7-BE2261EDDE49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49AE-3AE3-4A14-8767-33F548C6AB03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6163D4-F216-4602-8047-B05423D0FAC0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E2069-8407-4FC4-B532-6F3BF5C1C5F5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E8C2BA-241B-4011-839E-1B4E7FB0AEB1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425DA-9790-499A-9BBB-145F4E4A665D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5EEA93-B281-4A69-99BE-9C599D4810C5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1211A-004F-4FFF-947C-127F4255BF84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A61881-D24E-4C37-A946-1AC31C952AF6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E5671-9F52-49DF-8131-4FC5B0BCFA20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583B3E-D0B4-4044-B2CC-899E2D0D9CA2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EFDD0-418B-4190-BEB6-337B4D9CA391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634545-E813-4D6E-8ABA-5EF278D15280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4EFF9-CADA-46E8-A01C-5877A30305DB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6DBC4CD5-BEBB-422D-A212-FE19CF7EE930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530E473F-B79E-43D9-80C0-A593F1D92183}" type="slidenum">
              <a:rPr lang="es-ES_tradnl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_tradnl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Oração</a:t>
            </a:r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 </a:t>
            </a:r>
            <a:r>
              <a:rPr lang="es-ES_tradnl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pessoal</a:t>
            </a:r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 e </a:t>
            </a:r>
            <a:r>
              <a:rPr lang="es-ES_tradnl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mobilização</a:t>
            </a:r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 da </a:t>
            </a:r>
            <a:r>
              <a:rPr lang="es-ES_tradnl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igreja-mãe</a:t>
            </a:r>
            <a:endParaRPr lang="es-ES_tradnl" sz="40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smtClean="0">
                <a:solidFill>
                  <a:srgbClr val="FFFFFF"/>
                </a:solidFill>
                <a:cs typeface="Arial" charset="0"/>
              </a:rPr>
              <a:t>Sessão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>
            <a:off x="457200" y="3200400"/>
            <a:ext cx="70993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>
                <a:solidFill>
                  <a:srgbClr val="112E6B"/>
                </a:solidFill>
              </a:rPr>
              <a:t>Objetivo </a:t>
            </a:r>
            <a:r>
              <a:rPr lang="es-ES_tradnl" sz="2400" b="1" dirty="0" smtClean="0">
                <a:solidFill>
                  <a:srgbClr val="112E6B"/>
                </a:solidFill>
              </a:rPr>
              <a:t>da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sessão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>
                <a:solidFill>
                  <a:srgbClr val="112E6B"/>
                </a:solidFill>
              </a:rPr>
              <a:t>e indicadores</a:t>
            </a:r>
          </a:p>
          <a:p>
            <a:endParaRPr lang="es-ES_tradnl" sz="2000" dirty="0"/>
          </a:p>
          <a:p>
            <a:r>
              <a:rPr lang="es-ES_tradnl" sz="2000" dirty="0" smtClean="0"/>
              <a:t>O </a:t>
            </a:r>
            <a:r>
              <a:rPr lang="pt-BR" sz="2000" dirty="0" smtClean="0"/>
              <a:t>plantador</a:t>
            </a:r>
            <a:r>
              <a:rPr lang="es-ES_tradnl" sz="2000" dirty="0" smtClean="0"/>
              <a:t>:</a:t>
            </a:r>
            <a:endParaRPr lang="es-ES_tradnl" sz="2000" dirty="0"/>
          </a:p>
          <a:p>
            <a:pPr lvl="2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000" dirty="0" err="1" smtClean="0"/>
              <a:t>Conhecerá</a:t>
            </a:r>
            <a:r>
              <a:rPr lang="es-ES_tradnl" sz="2000" dirty="0" smtClean="0"/>
              <a:t> o fundamento </a:t>
            </a:r>
            <a:r>
              <a:rPr lang="es-ES_tradnl" sz="2000" dirty="0"/>
              <a:t>bíblico </a:t>
            </a:r>
            <a:r>
              <a:rPr lang="es-ES_tradnl" sz="2000" dirty="0" smtClean="0"/>
              <a:t>do </a:t>
            </a:r>
            <a:r>
              <a:rPr lang="es-ES_tradnl" sz="2000" dirty="0"/>
              <a:t>por </a:t>
            </a:r>
            <a:r>
              <a:rPr lang="es-ES_tradnl" sz="2000" dirty="0" err="1" smtClean="0"/>
              <a:t>quê</a:t>
            </a:r>
            <a:r>
              <a:rPr lang="es-ES_tradnl" sz="2000" dirty="0" smtClean="0"/>
              <a:t> </a:t>
            </a:r>
            <a:r>
              <a:rPr lang="es-ES_tradnl" sz="2000" dirty="0"/>
              <a:t>esta disciplina espiritual </a:t>
            </a:r>
            <a:r>
              <a:rPr lang="es-ES_tradnl" sz="2000" dirty="0" smtClean="0"/>
              <a:t>é importante</a:t>
            </a:r>
            <a:r>
              <a:rPr lang="es-ES_tradnl" sz="2000" dirty="0"/>
              <a:t>;</a:t>
            </a:r>
          </a:p>
          <a:p>
            <a:pPr lvl="2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000" dirty="0" err="1" smtClean="0"/>
              <a:t>Saberá</a:t>
            </a:r>
            <a:r>
              <a:rPr lang="es-ES_tradnl" sz="2000" dirty="0" smtClean="0"/>
              <a:t> como desenvolver </a:t>
            </a:r>
            <a:r>
              <a:rPr lang="es-ES_tradnl" sz="2000" dirty="0" err="1" smtClean="0"/>
              <a:t>uma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reunião</a:t>
            </a:r>
            <a:r>
              <a:rPr lang="es-ES_tradnl" sz="2000" dirty="0" smtClean="0"/>
              <a:t> </a:t>
            </a:r>
            <a:r>
              <a:rPr lang="es-ES_tradnl" sz="2000" dirty="0"/>
              <a:t>de </a:t>
            </a:r>
            <a:r>
              <a:rPr lang="es-ES_tradnl" sz="2000" dirty="0" err="1" smtClean="0"/>
              <a:t>oração</a:t>
            </a:r>
            <a:r>
              <a:rPr lang="es-ES_tradnl" sz="2000" dirty="0" smtClean="0"/>
              <a:t> </a:t>
            </a:r>
            <a:r>
              <a:rPr lang="es-ES_tradnl" sz="2000" dirty="0"/>
              <a:t>de </a:t>
            </a:r>
            <a:r>
              <a:rPr lang="es-ES_tradnl" sz="2000" dirty="0" err="1" smtClean="0"/>
              <a:t>apoio</a:t>
            </a:r>
            <a:r>
              <a:rPr lang="es-ES_tradnl" sz="2000" dirty="0" smtClean="0"/>
              <a:t> a </a:t>
            </a:r>
            <a:r>
              <a:rPr lang="es-ES_tradnl" sz="2000" dirty="0" err="1" smtClean="0"/>
              <a:t>plantação</a:t>
            </a:r>
            <a:r>
              <a:rPr lang="es-ES_tradnl" sz="2000" dirty="0" smtClean="0"/>
              <a:t> de </a:t>
            </a:r>
            <a:r>
              <a:rPr lang="es-ES_tradnl" sz="2000" dirty="0" err="1" smtClean="0"/>
              <a:t>igrejas</a:t>
            </a:r>
            <a:r>
              <a:rPr lang="es-ES_tradnl" sz="2000" dirty="0"/>
              <a:t>;</a:t>
            </a:r>
          </a:p>
          <a:p>
            <a:pPr lvl="2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000" dirty="0" err="1" smtClean="0"/>
              <a:t>Saberá</a:t>
            </a:r>
            <a:r>
              <a:rPr lang="es-ES_tradnl" sz="2000" dirty="0" smtClean="0"/>
              <a:t> como desenvolver </a:t>
            </a:r>
            <a:r>
              <a:rPr lang="es-ES_tradnl" sz="2000" dirty="0" err="1" smtClean="0"/>
              <a:t>um</a:t>
            </a:r>
            <a:r>
              <a:rPr lang="es-ES_tradnl" sz="2000" dirty="0" smtClean="0"/>
              <a:t> </a:t>
            </a:r>
            <a:r>
              <a:rPr lang="es-ES_tradnl" sz="2000" dirty="0"/>
              <a:t>grupo permanente de </a:t>
            </a:r>
            <a:r>
              <a:rPr lang="es-ES_tradnl" sz="2000" dirty="0" err="1" smtClean="0"/>
              <a:t>sócios</a:t>
            </a:r>
            <a:r>
              <a:rPr lang="es-ES_tradnl" sz="2000" dirty="0" smtClean="0"/>
              <a:t> </a:t>
            </a:r>
            <a:r>
              <a:rPr lang="es-ES_tradnl" sz="2000" dirty="0"/>
              <a:t>de </a:t>
            </a:r>
            <a:r>
              <a:rPr lang="es-ES_tradnl" sz="2000" dirty="0" err="1" smtClean="0"/>
              <a:t>oração</a:t>
            </a:r>
            <a:r>
              <a:rPr lang="es-ES_tradnl" sz="2000" dirty="0" smtClean="0"/>
              <a:t> </a:t>
            </a:r>
            <a:r>
              <a:rPr lang="es-ES_tradnl" sz="2000" dirty="0"/>
              <a:t>para </a:t>
            </a:r>
            <a:r>
              <a:rPr lang="es-ES_tradnl" sz="2000" dirty="0" err="1" smtClean="0"/>
              <a:t>apoio</a:t>
            </a:r>
            <a:r>
              <a:rPr lang="es-ES_tradnl" sz="2000" dirty="0" smtClean="0"/>
              <a:t> </a:t>
            </a:r>
            <a:r>
              <a:rPr lang="es-ES_tradnl" sz="2000" dirty="0"/>
              <a:t>espiritual </a:t>
            </a:r>
            <a:r>
              <a:rPr lang="es-ES_tradnl" sz="2000" dirty="0" err="1" smtClean="0"/>
              <a:t>ao</a:t>
            </a:r>
            <a:r>
              <a:rPr lang="es-ES_tradnl" sz="2000" dirty="0" smtClean="0"/>
              <a:t> plantador</a:t>
            </a:r>
            <a:r>
              <a:rPr lang="es-ES_tradnl" sz="2000" dirty="0"/>
              <a:t>.</a:t>
            </a:r>
          </a:p>
        </p:txBody>
      </p:sp>
      <p:grpSp>
        <p:nvGrpSpPr>
          <p:cNvPr id="2" name="Agrupar 7"/>
          <p:cNvGrpSpPr>
            <a:grpSpLocks/>
          </p:cNvGrpSpPr>
          <p:nvPr/>
        </p:nvGrpSpPr>
        <p:grpSpPr bwMode="auto">
          <a:xfrm>
            <a:off x="6858000" y="5257800"/>
            <a:ext cx="2286000" cy="1528763"/>
            <a:chOff x="6858000" y="5257800"/>
            <a:chExt cx="2286000" cy="1528763"/>
          </a:xfrm>
        </p:grpSpPr>
        <p:pic>
          <p:nvPicPr>
            <p:cNvPr id="14343" name="Picture 5" descr="MC900434927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556500" y="5257800"/>
              <a:ext cx="1079500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4" name="Rectangle 6"/>
            <p:cNvSpPr>
              <a:spLocks noChangeArrowheads="1"/>
            </p:cNvSpPr>
            <p:nvPr/>
          </p:nvSpPr>
          <p:spPr bwMode="auto">
            <a:xfrm>
              <a:off x="6858000" y="6324600"/>
              <a:ext cx="22860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INTRODUTÓRIA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MC90043264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106680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A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oração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6388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16389" name="Rectangle 9"/>
          <p:cNvSpPr>
            <a:spLocks noChangeArrowheads="1"/>
          </p:cNvSpPr>
          <p:nvPr/>
        </p:nvSpPr>
        <p:spPr bwMode="auto">
          <a:xfrm>
            <a:off x="1193800" y="1600200"/>
            <a:ext cx="231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en-US" sz="2400">
                <a:solidFill>
                  <a:srgbClr val="112E6B"/>
                </a:solidFill>
                <a:latin typeface="Times New Roman" charset="0"/>
                <a:cs typeface="Times New Roman" charset="0"/>
              </a:rPr>
              <a:t>Mt. 18:19-20</a:t>
            </a:r>
          </a:p>
        </p:txBody>
      </p:sp>
      <p:sp>
        <p:nvSpPr>
          <p:cNvPr id="16390" name="Rectangle 13"/>
          <p:cNvSpPr>
            <a:spLocks noChangeArrowheads="1"/>
          </p:cNvSpPr>
          <p:nvPr/>
        </p:nvSpPr>
        <p:spPr bwMode="auto">
          <a:xfrm>
            <a:off x="1270000" y="2062163"/>
            <a:ext cx="7359650" cy="456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É uma comunicação de duas vias, pois existe </a:t>
            </a:r>
            <a:r>
              <a:rPr lang="pt-BR" sz="2400" dirty="0" err="1" smtClean="0"/>
              <a:t>un</a:t>
            </a:r>
            <a:r>
              <a:rPr lang="pt-BR" sz="2400" dirty="0" smtClean="0"/>
              <a:t> diálogo entre Deus e o homem, (</a:t>
            </a:r>
            <a:r>
              <a:rPr lang="pt-BR" sz="2400" dirty="0" err="1" smtClean="0"/>
              <a:t>Jer</a:t>
            </a:r>
            <a:r>
              <a:rPr lang="pt-BR" sz="2400" dirty="0" smtClean="0"/>
              <a:t>. 33:3).</a:t>
            </a:r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É uma conversação de duas vias.</a:t>
            </a:r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É um deleite, um privilégio. De nenhuma maneira é uma carga.</a:t>
            </a:r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Deve ser sincera (autêntica, sem máscaras, nem religiosidade).</a:t>
            </a:r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Não é para ouvir o que queremos</a:t>
            </a:r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É para conectar-nos com a vontade de Deus</a:t>
            </a: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É a armadura do crente, (</a:t>
            </a:r>
            <a:r>
              <a:rPr lang="pt-BR" sz="2400" dirty="0" err="1" smtClean="0"/>
              <a:t>Mt</a:t>
            </a:r>
            <a:r>
              <a:rPr lang="pt-BR" sz="2400" dirty="0" smtClean="0"/>
              <a:t>. 21:12). O que anelamos ver</a:t>
            </a:r>
            <a:r>
              <a:rPr lang="es-ES_tradnl" sz="2400" dirty="0" smtClean="0"/>
              <a:t>?</a:t>
            </a:r>
            <a:endParaRPr lang="es-ES_tradnl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3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Obstáculos de la oración</a:t>
            </a:r>
          </a:p>
        </p:txBody>
      </p:sp>
      <p:sp>
        <p:nvSpPr>
          <p:cNvPr id="18435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>
                <a:solidFill>
                  <a:srgbClr val="FFFFFF"/>
                </a:solidFill>
                <a:cs typeface="Arial" charset="0"/>
              </a:rPr>
              <a:t>Sesión 2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971800" y="1066800"/>
            <a:ext cx="5562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smtClean="0"/>
              <a:t>O </a:t>
            </a:r>
            <a:r>
              <a:rPr lang="es-ES_tradnl" sz="2400" dirty="0"/>
              <a:t>PECADO. (</a:t>
            </a:r>
            <a:r>
              <a:rPr lang="es-ES_tradnl" sz="2400" dirty="0" err="1"/>
              <a:t>Sal.</a:t>
            </a:r>
            <a:r>
              <a:rPr lang="es-ES_tradnl" sz="2400" dirty="0"/>
              <a:t> 51:12; 1 </a:t>
            </a:r>
            <a:r>
              <a:rPr lang="es-ES_tradnl" sz="2400" dirty="0" err="1"/>
              <a:t>Jn.</a:t>
            </a:r>
            <a:r>
              <a:rPr lang="es-ES_tradnl" sz="2400" dirty="0"/>
              <a:t> 1:9) </a:t>
            </a: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smtClean="0"/>
              <a:t>OS </a:t>
            </a:r>
            <a:r>
              <a:rPr lang="es-ES_tradnl" sz="2400" dirty="0"/>
              <a:t>ÍDOLOS. (</a:t>
            </a:r>
            <a:r>
              <a:rPr lang="es-ES_tradnl" sz="2400" dirty="0" err="1"/>
              <a:t>Sal.</a:t>
            </a:r>
            <a:r>
              <a:rPr lang="es-ES_tradnl" sz="2400" dirty="0"/>
              <a:t> 115)</a:t>
            </a: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smtClean="0"/>
              <a:t>A AVAREZA </a:t>
            </a:r>
            <a:r>
              <a:rPr lang="es-ES_tradnl" sz="2400" dirty="0"/>
              <a:t>– </a:t>
            </a:r>
            <a:r>
              <a:rPr lang="es-ES_tradnl" sz="2400" dirty="0" smtClean="0"/>
              <a:t>COBIÇA</a:t>
            </a:r>
            <a:r>
              <a:rPr lang="es-ES_tradnl" sz="2400" dirty="0"/>
              <a:t>. (</a:t>
            </a:r>
            <a:r>
              <a:rPr lang="es-ES_tradnl" sz="2400" dirty="0" err="1"/>
              <a:t>Sal.</a:t>
            </a:r>
            <a:r>
              <a:rPr lang="es-ES_tradnl" sz="2400" dirty="0"/>
              <a:t> 119:36; </a:t>
            </a:r>
            <a:r>
              <a:rPr lang="es-ES_tradnl" sz="2400" dirty="0" err="1"/>
              <a:t>Lc.</a:t>
            </a:r>
            <a:r>
              <a:rPr lang="es-ES_tradnl" sz="2400" dirty="0"/>
              <a:t> 12:15)</a:t>
            </a: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/>
              <a:t>FALTA DE </a:t>
            </a:r>
            <a:r>
              <a:rPr lang="es-ES_tradnl" sz="2400" dirty="0" smtClean="0"/>
              <a:t>PERDÃO. </a:t>
            </a:r>
            <a:r>
              <a:rPr lang="es-ES_tradnl" sz="2400" dirty="0"/>
              <a:t>(</a:t>
            </a:r>
            <a:r>
              <a:rPr lang="es-ES_tradnl" sz="2400" dirty="0" err="1"/>
              <a:t>Ro.</a:t>
            </a:r>
            <a:r>
              <a:rPr lang="es-ES_tradnl" sz="2400" dirty="0"/>
              <a:t> 12:10-14)</a:t>
            </a: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smtClean="0"/>
              <a:t>INCREDULIDADE </a:t>
            </a:r>
            <a:r>
              <a:rPr lang="es-ES_tradnl" sz="2400" dirty="0"/>
              <a:t>– </a:t>
            </a:r>
            <a:r>
              <a:rPr lang="es-ES_tradnl" sz="2400" dirty="0" smtClean="0"/>
              <a:t>DÚVIDA</a:t>
            </a:r>
            <a:r>
              <a:rPr lang="es-ES_tradnl" sz="2400" dirty="0"/>
              <a:t>. (Mar. 6:2-6; </a:t>
            </a:r>
            <a:r>
              <a:rPr lang="es-ES_tradnl" sz="2400" dirty="0" err="1"/>
              <a:t>He.</a:t>
            </a:r>
            <a:r>
              <a:rPr lang="es-ES_tradnl" sz="2400" dirty="0"/>
              <a:t> 3:12)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698750"/>
            <a:ext cx="27432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Efeitos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da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oração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20483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7" name="Rectángulo 6"/>
          <p:cNvSpPr>
            <a:spLocks noChangeArrowheads="1"/>
          </p:cNvSpPr>
          <p:nvPr/>
        </p:nvSpPr>
        <p:spPr bwMode="auto">
          <a:xfrm>
            <a:off x="495300" y="1143000"/>
            <a:ext cx="81915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Cada vez que oramos o Senhor </a:t>
            </a:r>
            <a:r>
              <a:rPr lang="pt-BR" sz="2400" dirty="0" err="1" smtClean="0"/>
              <a:t>acude</a:t>
            </a:r>
            <a:r>
              <a:rPr lang="pt-BR" sz="2400" dirty="0" smtClean="0"/>
              <a:t> a nossa ajuda e nos levanta com sua destra. </a:t>
            </a: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A oração contínua é imprescindível. </a:t>
            </a: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Nossa oração pode requerer um pouco mais de tempo para ser respondida.</a:t>
            </a:r>
          </a:p>
          <a:p>
            <a:pPr marL="906463" lvl="1" indent="-457200">
              <a:buClr>
                <a:srgbClr val="112E6B"/>
              </a:buClr>
              <a:buFont typeface="Lucida Grande" charset="0"/>
              <a:buChar char="−"/>
            </a:pPr>
            <a:r>
              <a:rPr lang="pt-BR" sz="2400" dirty="0" smtClean="0"/>
              <a:t>Frequente.</a:t>
            </a:r>
          </a:p>
          <a:p>
            <a:pPr marL="906463" lvl="1" indent="-457200">
              <a:buClr>
                <a:srgbClr val="112E6B"/>
              </a:buClr>
              <a:buFont typeface="Lucida Grande" charset="0"/>
              <a:buChar char="−"/>
            </a:pPr>
            <a:r>
              <a:rPr lang="pt-BR" sz="2400" dirty="0" smtClean="0"/>
              <a:t>Em união (2 ou mais pessoas).</a:t>
            </a:r>
          </a:p>
          <a:p>
            <a:pPr marL="895350" indent="-457200">
              <a:buClr>
                <a:srgbClr val="112E6B"/>
              </a:buClr>
              <a:buFont typeface="Lucida Grande" charset="0"/>
              <a:buChar char="−"/>
            </a:pPr>
            <a:r>
              <a:rPr lang="pt-BR" sz="2400" dirty="0" smtClean="0"/>
              <a:t>Deve ser uma oração de guerra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Disciplina de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oração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22531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7" name="Rectángulo 6"/>
          <p:cNvSpPr>
            <a:spLocks noChangeArrowheads="1"/>
          </p:cNvSpPr>
          <p:nvPr/>
        </p:nvSpPr>
        <p:spPr bwMode="auto">
          <a:xfrm>
            <a:off x="495300" y="1143000"/>
            <a:ext cx="58293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i="1" dirty="0" smtClean="0">
                <a:solidFill>
                  <a:srgbClr val="112E6B"/>
                </a:solidFill>
              </a:rPr>
              <a:t>O </a:t>
            </a:r>
            <a:r>
              <a:rPr lang="es-ES_tradnl" sz="2400" b="1" i="1" dirty="0" err="1" smtClean="0">
                <a:solidFill>
                  <a:srgbClr val="112E6B"/>
                </a:solidFill>
              </a:rPr>
              <a:t>desenvolvimento</a:t>
            </a:r>
            <a:r>
              <a:rPr lang="es-ES_tradnl" sz="2400" b="1" i="1" dirty="0" smtClean="0">
                <a:solidFill>
                  <a:srgbClr val="112E6B"/>
                </a:solidFill>
              </a:rPr>
              <a:t> dos </a:t>
            </a:r>
            <a:r>
              <a:rPr lang="es-ES_tradnl" sz="2400" b="1" i="1" dirty="0">
                <a:solidFill>
                  <a:srgbClr val="112E6B"/>
                </a:solidFill>
              </a:rPr>
              <a:t>hábitos </a:t>
            </a:r>
            <a:r>
              <a:rPr lang="es-ES_tradnl" sz="2400" b="1" i="1" dirty="0" err="1" smtClean="0">
                <a:solidFill>
                  <a:srgbClr val="112E6B"/>
                </a:solidFill>
              </a:rPr>
              <a:t>dependem</a:t>
            </a:r>
            <a:r>
              <a:rPr lang="es-ES_tradnl" sz="2400" b="1" i="1" dirty="0" smtClean="0">
                <a:solidFill>
                  <a:srgbClr val="112E6B"/>
                </a:solidFill>
              </a:rPr>
              <a:t> da </a:t>
            </a:r>
            <a:r>
              <a:rPr lang="es-ES_tradnl" sz="2400" b="1" i="1" dirty="0" err="1" smtClean="0">
                <a:solidFill>
                  <a:srgbClr val="112E6B"/>
                </a:solidFill>
              </a:rPr>
              <a:t>repetição</a:t>
            </a:r>
            <a:r>
              <a:rPr lang="es-ES_tradnl" sz="2400" b="1" i="1" dirty="0" smtClean="0">
                <a:solidFill>
                  <a:srgbClr val="112E6B"/>
                </a:solidFill>
              </a:rPr>
              <a:t> das </a:t>
            </a:r>
            <a:r>
              <a:rPr lang="es-ES_tradnl" sz="2400" b="1" i="1" dirty="0" err="1" smtClean="0">
                <a:solidFill>
                  <a:srgbClr val="112E6B"/>
                </a:solidFill>
              </a:rPr>
              <a:t>ações</a:t>
            </a:r>
            <a:r>
              <a:rPr lang="es-ES_tradnl" sz="2400" b="1" i="1" dirty="0">
                <a:solidFill>
                  <a:srgbClr val="112E6B"/>
                </a:solidFill>
              </a:rPr>
              <a:t>. </a:t>
            </a:r>
          </a:p>
          <a:p>
            <a:endParaRPr lang="es-ES_tradnl" sz="2400" dirty="0"/>
          </a:p>
          <a:p>
            <a:r>
              <a:rPr lang="es-ES_tradnl" sz="2400" b="1" dirty="0">
                <a:solidFill>
                  <a:srgbClr val="112E6B"/>
                </a:solidFill>
              </a:rPr>
              <a:t>LUGAR | </a:t>
            </a:r>
            <a:r>
              <a:rPr lang="es-ES_tradnl" sz="2400" dirty="0"/>
              <a:t>Determine </a:t>
            </a:r>
            <a:r>
              <a:rPr lang="es-ES_tradnl" sz="2400" dirty="0" err="1" smtClean="0"/>
              <a:t>um</a:t>
            </a:r>
            <a:r>
              <a:rPr lang="es-ES_tradnl" sz="2400" dirty="0" smtClean="0"/>
              <a:t> </a:t>
            </a:r>
            <a:r>
              <a:rPr lang="es-ES_tradnl" sz="2400" dirty="0"/>
              <a:t>lugar que permita </a:t>
            </a:r>
            <a:r>
              <a:rPr lang="es-ES_tradnl" sz="2400" dirty="0" err="1" smtClean="0"/>
              <a:t>seu</a:t>
            </a:r>
            <a:r>
              <a:rPr lang="es-ES_tradnl" sz="2400" dirty="0" smtClean="0"/>
              <a:t> tempo </a:t>
            </a:r>
            <a:r>
              <a:rPr lang="es-ES_tradnl" sz="2400" dirty="0" err="1" smtClean="0"/>
              <a:t>diário</a:t>
            </a:r>
            <a:r>
              <a:rPr lang="es-ES_tradnl" sz="2400" dirty="0" smtClean="0"/>
              <a:t> </a:t>
            </a:r>
            <a:r>
              <a:rPr lang="es-ES_tradnl" sz="2400" dirty="0"/>
              <a:t>de </a:t>
            </a:r>
            <a:r>
              <a:rPr lang="es-ES_tradnl" sz="2400" dirty="0" err="1" smtClean="0"/>
              <a:t>oração</a:t>
            </a:r>
            <a:r>
              <a:rPr lang="es-ES_tradnl" sz="2400" dirty="0" smtClean="0"/>
              <a:t>.</a:t>
            </a:r>
            <a:endParaRPr lang="es-ES_tradnl" sz="2400" dirty="0"/>
          </a:p>
          <a:p>
            <a:endParaRPr lang="es-ES_tradnl" sz="2400" dirty="0"/>
          </a:p>
          <a:p>
            <a:r>
              <a:rPr lang="es-ES_tradnl" sz="2400" b="1" dirty="0" smtClean="0">
                <a:solidFill>
                  <a:srgbClr val="112E6B"/>
                </a:solidFill>
              </a:rPr>
              <a:t>TEMPO </a:t>
            </a:r>
            <a:r>
              <a:rPr lang="es-ES_tradnl" sz="2400" b="1" dirty="0">
                <a:solidFill>
                  <a:srgbClr val="112E6B"/>
                </a:solidFill>
              </a:rPr>
              <a:t>| </a:t>
            </a:r>
            <a:r>
              <a:rPr lang="es-ES_tradnl" sz="2400" dirty="0" smtClean="0"/>
              <a:t>Separe </a:t>
            </a:r>
            <a:r>
              <a:rPr lang="es-ES_tradnl" sz="2400" dirty="0" err="1" smtClean="0"/>
              <a:t>um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horário</a:t>
            </a:r>
            <a:r>
              <a:rPr lang="es-ES_tradnl" sz="2400" dirty="0" smtClean="0"/>
              <a:t> e tempo </a:t>
            </a:r>
            <a:r>
              <a:rPr lang="es-ES_tradnl" sz="2400" dirty="0"/>
              <a:t>de </a:t>
            </a:r>
            <a:r>
              <a:rPr lang="es-ES_tradnl" sz="2400" dirty="0" err="1" smtClean="0"/>
              <a:t>duração</a:t>
            </a:r>
            <a:r>
              <a:rPr lang="es-ES_tradnl" sz="2400" dirty="0" smtClean="0"/>
              <a:t> </a:t>
            </a:r>
            <a:r>
              <a:rPr lang="es-ES_tradnl" sz="2400" dirty="0"/>
              <a:t>específico </a:t>
            </a:r>
            <a:r>
              <a:rPr lang="es-ES_tradnl" sz="2400" dirty="0" err="1" smtClean="0"/>
              <a:t>diário</a:t>
            </a:r>
            <a:r>
              <a:rPr lang="es-ES_tradnl" sz="2400" dirty="0" smtClean="0"/>
              <a:t> </a:t>
            </a:r>
            <a:r>
              <a:rPr lang="es-ES_tradnl" sz="2400" dirty="0"/>
              <a:t>para orar.</a:t>
            </a:r>
          </a:p>
          <a:p>
            <a:endParaRPr lang="es-ES_tradnl" sz="2400" dirty="0"/>
          </a:p>
          <a:p>
            <a:r>
              <a:rPr lang="es-ES_tradnl" sz="2400" b="1" dirty="0">
                <a:solidFill>
                  <a:srgbClr val="112E6B"/>
                </a:solidFill>
              </a:rPr>
              <a:t>PROPÓSITOS | </a:t>
            </a:r>
            <a:r>
              <a:rPr lang="es-ES_tradnl" sz="2400" dirty="0" err="1" smtClean="0"/>
              <a:t>Desenvolva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/>
              <a:t>lista de </a:t>
            </a:r>
            <a:r>
              <a:rPr lang="es-ES_tradnl" sz="2400" dirty="0" err="1" smtClean="0"/>
              <a:t>oração</a:t>
            </a:r>
            <a:r>
              <a:rPr lang="es-ES_tradnl" sz="2400" dirty="0" smtClean="0"/>
              <a:t> </a:t>
            </a:r>
            <a:r>
              <a:rPr lang="es-ES_tradnl" sz="2400" dirty="0"/>
              <a:t>específica.</a:t>
            </a:r>
          </a:p>
        </p:txBody>
      </p:sp>
      <p:sp>
        <p:nvSpPr>
          <p:cNvPr id="22533" name="CuadroTexto 9"/>
          <p:cNvSpPr txBox="1">
            <a:spLocks noChangeArrowheads="1"/>
          </p:cNvSpPr>
          <p:nvPr/>
        </p:nvSpPr>
        <p:spPr bwMode="auto">
          <a:xfrm>
            <a:off x="533400" y="6411913"/>
            <a:ext cx="2209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_tradnl" sz="1600">
                <a:solidFill>
                  <a:srgbClr val="112E6B"/>
                </a:solidFill>
              </a:rPr>
              <a:t>Anexo 2</a:t>
            </a:r>
          </a:p>
        </p:txBody>
      </p:sp>
      <p:pic>
        <p:nvPicPr>
          <p:cNvPr id="9" name="Imagen 8" descr="MC90043266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00" y="4572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Estrutura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de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uma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reunião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de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oração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24579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7" name="Rectángulo 6"/>
          <p:cNvSpPr>
            <a:spLocks noChangeArrowheads="1"/>
          </p:cNvSpPr>
          <p:nvPr/>
        </p:nvSpPr>
        <p:spPr bwMode="auto">
          <a:xfrm>
            <a:off x="495300" y="1066800"/>
            <a:ext cx="81915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indent="-457200">
              <a:buClr>
                <a:srgbClr val="112E6B"/>
              </a:buClr>
              <a:buFont typeface="Calibri" charset="0"/>
              <a:buAutoNum type="alphaLcPeriod"/>
            </a:pPr>
            <a:r>
              <a:rPr lang="pt-BR" sz="2400" dirty="0" smtClean="0"/>
              <a:t>Inicie a reunião com louvor </a:t>
            </a:r>
            <a:r>
              <a:rPr lang="pt-BR" sz="2400" b="1" u="sng" dirty="0" smtClean="0">
                <a:solidFill>
                  <a:srgbClr val="112E6B"/>
                </a:solidFill>
              </a:rPr>
              <a:t>ENFOCADO</a:t>
            </a:r>
            <a:r>
              <a:rPr lang="pt-BR" sz="2400" dirty="0" smtClean="0"/>
              <a:t> à plantação de igrejas.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eriod"/>
            </a:pPr>
            <a:endParaRPr lang="es-ES_tradnl" sz="2400" dirty="0"/>
          </a:p>
          <a:p>
            <a:pPr lvl="1" indent="-457200">
              <a:buClr>
                <a:srgbClr val="112E6B"/>
              </a:buClr>
              <a:buFont typeface="Calibri" charset="0"/>
              <a:buAutoNum type="alphaLcPeriod"/>
            </a:pPr>
            <a:r>
              <a:rPr lang="es-ES_tradnl" sz="2400" dirty="0"/>
              <a:t>Prepare </a:t>
            </a:r>
            <a:r>
              <a:rPr lang="es-ES_tradnl" sz="2400" dirty="0" smtClean="0"/>
              <a:t>o grupo </a:t>
            </a:r>
            <a:r>
              <a:rPr lang="es-ES_tradnl" sz="2400" dirty="0"/>
              <a:t>anímica </a:t>
            </a:r>
            <a:r>
              <a:rPr lang="es-ES_tradnl" sz="2400" dirty="0" smtClean="0"/>
              <a:t>e </a:t>
            </a:r>
            <a:r>
              <a:rPr lang="es-ES_tradnl" sz="2400" dirty="0"/>
              <a:t>espiritualmente para </a:t>
            </a:r>
            <a:r>
              <a:rPr lang="es-ES_tradnl" sz="2400" dirty="0" smtClean="0"/>
              <a:t>a </a:t>
            </a:r>
            <a:r>
              <a:rPr lang="es-ES_tradnl" sz="2400" dirty="0" err="1" smtClean="0"/>
              <a:t>intercessão</a:t>
            </a:r>
            <a:r>
              <a:rPr lang="es-ES_tradnl" sz="2400" dirty="0" smtClean="0"/>
              <a:t> pela </a:t>
            </a:r>
            <a:r>
              <a:rPr lang="es-ES_tradnl" sz="2400" dirty="0"/>
              <a:t>zona de </a:t>
            </a:r>
            <a:r>
              <a:rPr lang="es-ES_tradnl" sz="2400" dirty="0" err="1" smtClean="0"/>
              <a:t>plantação</a:t>
            </a:r>
            <a:r>
              <a:rPr lang="es-ES_tradnl" sz="2400" dirty="0" smtClean="0"/>
              <a:t>.</a:t>
            </a:r>
            <a:endParaRPr lang="es-ES_tradnl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lphaLcPeriod"/>
            </a:pPr>
            <a:endParaRPr lang="es-ES_tradnl" sz="2400" dirty="0"/>
          </a:p>
          <a:p>
            <a:pPr lvl="1" indent="-457200">
              <a:buClr>
                <a:srgbClr val="112E6B"/>
              </a:buClr>
              <a:buFont typeface="Calibri" charset="0"/>
              <a:buAutoNum type="alphaLcPeriod"/>
            </a:pPr>
            <a:r>
              <a:rPr lang="es-ES_tradnl" sz="2400" dirty="0"/>
              <a:t>Divida </a:t>
            </a:r>
            <a:r>
              <a:rPr lang="es-ES_tradnl" sz="2400" dirty="0" err="1" smtClean="0"/>
              <a:t>em</a:t>
            </a:r>
            <a:r>
              <a:rPr lang="es-ES_tradnl" sz="2400" dirty="0" smtClean="0"/>
              <a:t> </a:t>
            </a:r>
            <a:r>
              <a:rPr lang="es-ES_tradnl" sz="2400" dirty="0"/>
              <a:t>grupos </a:t>
            </a:r>
            <a:r>
              <a:rPr lang="es-ES_tradnl" sz="2400" dirty="0" err="1" smtClean="0"/>
              <a:t>pequenos</a:t>
            </a:r>
            <a:r>
              <a:rPr lang="es-ES_tradnl" sz="2400" dirty="0" smtClean="0"/>
              <a:t> e </a:t>
            </a:r>
            <a:r>
              <a:rPr lang="es-ES_tradnl" sz="2400" dirty="0"/>
              <a:t>entregue temas </a:t>
            </a:r>
            <a:r>
              <a:rPr lang="es-ES_tradnl" sz="2400" dirty="0" smtClean="0"/>
              <a:t>e </a:t>
            </a:r>
            <a:r>
              <a:rPr lang="es-ES_tradnl" sz="2400" dirty="0" err="1" smtClean="0"/>
              <a:t>necessidades</a:t>
            </a:r>
            <a:r>
              <a:rPr lang="es-ES_tradnl" sz="2400" dirty="0" smtClean="0"/>
              <a:t> </a:t>
            </a:r>
            <a:r>
              <a:rPr lang="es-ES_tradnl" sz="2400" b="1" u="sng" dirty="0">
                <a:solidFill>
                  <a:srgbClr val="112E6B"/>
                </a:solidFill>
              </a:rPr>
              <a:t>ESPECÍFICAS</a:t>
            </a:r>
            <a:r>
              <a:rPr lang="es-ES_tradnl" sz="2400" dirty="0"/>
              <a:t>.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eriod"/>
            </a:pPr>
            <a:endParaRPr lang="es-ES_tradnl" sz="2400" dirty="0"/>
          </a:p>
          <a:p>
            <a:pPr lvl="1" indent="-457200">
              <a:buClr>
                <a:srgbClr val="112E6B"/>
              </a:buClr>
              <a:buFont typeface="Calibri" charset="0"/>
              <a:buAutoNum type="alphaLcPeriod"/>
            </a:pPr>
            <a:r>
              <a:rPr lang="es-ES_tradnl" sz="2400" dirty="0" err="1" smtClean="0"/>
              <a:t>Reuna</a:t>
            </a:r>
            <a:r>
              <a:rPr lang="es-ES_tradnl" sz="2400" dirty="0" smtClean="0"/>
              <a:t> os </a:t>
            </a:r>
            <a:r>
              <a:rPr lang="es-ES_tradnl" sz="2400" dirty="0"/>
              <a:t>grupos </a:t>
            </a:r>
            <a:r>
              <a:rPr lang="es-ES_tradnl" sz="2400" dirty="0" smtClean="0"/>
              <a:t>e </a:t>
            </a:r>
            <a:r>
              <a:rPr lang="es-ES_tradnl" sz="2400" dirty="0"/>
              <a:t>termine </a:t>
            </a:r>
            <a:r>
              <a:rPr lang="es-ES_tradnl" sz="2400" dirty="0" err="1" smtClean="0"/>
              <a:t>com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ação</a:t>
            </a:r>
            <a:r>
              <a:rPr lang="es-ES_tradnl" sz="2400" dirty="0" smtClean="0"/>
              <a:t> </a:t>
            </a:r>
            <a:r>
              <a:rPr lang="es-ES_tradnl" sz="2400" dirty="0"/>
              <a:t>de </a:t>
            </a:r>
            <a:r>
              <a:rPr lang="es-ES_tradnl" sz="2400" dirty="0" err="1" smtClean="0"/>
              <a:t>graças</a:t>
            </a:r>
            <a:r>
              <a:rPr lang="es-ES_tradnl" sz="2400" dirty="0" smtClean="0"/>
              <a:t> e </a:t>
            </a:r>
            <a:r>
              <a:rPr lang="es-ES_tradnl" sz="2400" dirty="0" err="1" smtClean="0"/>
              <a:t>adoração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Sócios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de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oração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permanente</a:t>
            </a:r>
          </a:p>
        </p:txBody>
      </p:sp>
      <p:sp>
        <p:nvSpPr>
          <p:cNvPr id="2662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7" name="Rectángulo 6"/>
          <p:cNvSpPr>
            <a:spLocks noChangeArrowheads="1"/>
          </p:cNvSpPr>
          <p:nvPr/>
        </p:nvSpPr>
        <p:spPr bwMode="auto">
          <a:xfrm>
            <a:off x="495300" y="1676400"/>
            <a:ext cx="81915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lphaLcPeriod"/>
            </a:pPr>
            <a:r>
              <a:rPr lang="pt-BR" sz="2400" dirty="0" smtClean="0"/>
              <a:t>Elabore uma lista com os nomes das pessoas que se comprometeram como sócios de oração. 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lphaLcPeriod"/>
            </a:pPr>
            <a:endParaRPr lang="es-ES_tradnl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lphaLcPeriod"/>
            </a:pPr>
            <a:r>
              <a:rPr lang="es-ES_tradnl" sz="2400" dirty="0" err="1" smtClean="0"/>
              <a:t>Distribua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/>
              <a:t>lista de </a:t>
            </a:r>
            <a:r>
              <a:rPr lang="es-ES_tradnl" sz="2400" dirty="0" err="1" smtClean="0"/>
              <a:t>necessidades</a:t>
            </a:r>
            <a:r>
              <a:rPr lang="es-ES_tradnl" sz="2400" dirty="0"/>
              <a:t>,                     obstáculos </a:t>
            </a:r>
            <a:r>
              <a:rPr lang="es-ES_tradnl" sz="2400" dirty="0" smtClean="0"/>
              <a:t>e </a:t>
            </a:r>
            <a:r>
              <a:rPr lang="es-ES_tradnl" sz="2400" dirty="0" err="1" smtClean="0"/>
              <a:t>desafios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espirituais</a:t>
            </a:r>
            <a:r>
              <a:rPr lang="es-ES_tradnl" sz="2400" dirty="0" smtClean="0"/>
              <a:t>                                      e </a:t>
            </a:r>
            <a:r>
              <a:rPr lang="es-ES_tradnl" sz="2400" dirty="0" err="1" smtClean="0"/>
              <a:t>materiais</a:t>
            </a:r>
            <a:r>
              <a:rPr lang="es-ES_tradnl" sz="2400" dirty="0" smtClean="0"/>
              <a:t> </a:t>
            </a:r>
            <a:r>
              <a:rPr lang="es-ES_tradnl" sz="2400" dirty="0"/>
              <a:t>que </a:t>
            </a:r>
            <a:r>
              <a:rPr lang="es-ES_tradnl" sz="2400" dirty="0" err="1" smtClean="0"/>
              <a:t>identificaram</a:t>
            </a:r>
            <a:r>
              <a:rPr lang="es-ES_tradnl" sz="2400" dirty="0" smtClean="0"/>
              <a:t>                                             </a:t>
            </a:r>
            <a:r>
              <a:rPr lang="es-ES_tradnl" sz="2400" dirty="0" err="1" smtClean="0"/>
              <a:t>na</a:t>
            </a:r>
            <a:r>
              <a:rPr lang="es-ES_tradnl" sz="2400" dirty="0" smtClean="0"/>
              <a:t> </a:t>
            </a:r>
            <a:r>
              <a:rPr lang="es-ES_tradnl" sz="2400" dirty="0"/>
              <a:t>zona de </a:t>
            </a:r>
            <a:r>
              <a:rPr lang="es-ES_tradnl" sz="2400" dirty="0" err="1" smtClean="0"/>
              <a:t>plantação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8438" y="4038600"/>
            <a:ext cx="30416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3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1710</TotalTime>
  <Words>466</Words>
  <Application>Microsoft Macintosh PowerPoint</Application>
  <PresentationFormat>On-screen Show (4:3)</PresentationFormat>
  <Paragraphs>66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A oração</vt:lpstr>
      <vt:lpstr>Obstáculos de la oración</vt:lpstr>
      <vt:lpstr>Efeitos da oração</vt:lpstr>
      <vt:lpstr>Disciplina de oração</vt:lpstr>
      <vt:lpstr>Estrutura de uma reunião de oração</vt:lpstr>
      <vt:lpstr>Sócios de oração permanente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1</dc:title>
  <dc:creator>Rommel Salazar López</dc:creator>
  <cp:lastModifiedBy>Carla L</cp:lastModifiedBy>
  <cp:revision>134</cp:revision>
  <dcterms:created xsi:type="dcterms:W3CDTF">2010-10-02T04:59:54Z</dcterms:created>
  <dcterms:modified xsi:type="dcterms:W3CDTF">2019-06-21T16:06:58Z</dcterms:modified>
</cp:coreProperties>
</file>