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6"/>
  </p:notesMasterIdLst>
  <p:sldIdLst>
    <p:sldId id="256" r:id="rId2"/>
    <p:sldId id="298" r:id="rId3"/>
    <p:sldId id="343" r:id="rId4"/>
    <p:sldId id="300" r:id="rId5"/>
    <p:sldId id="301" r:id="rId6"/>
    <p:sldId id="302" r:id="rId7"/>
    <p:sldId id="305" r:id="rId8"/>
    <p:sldId id="304" r:id="rId9"/>
    <p:sldId id="307" r:id="rId10"/>
    <p:sldId id="308" r:id="rId11"/>
    <p:sldId id="309" r:id="rId12"/>
    <p:sldId id="310" r:id="rId13"/>
    <p:sldId id="311" r:id="rId14"/>
    <p:sldId id="344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45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46" r:id="rId37"/>
    <p:sldId id="335" r:id="rId38"/>
    <p:sldId id="336" r:id="rId39"/>
    <p:sldId id="337" r:id="rId40"/>
    <p:sldId id="338" r:id="rId41"/>
    <p:sldId id="339" r:id="rId42"/>
    <p:sldId id="340" r:id="rId43"/>
    <p:sldId id="341" r:id="rId44"/>
    <p:sldId id="347" r:id="rId4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la L" initials="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B200"/>
    <a:srgbClr val="E2001A"/>
    <a:srgbClr val="009036"/>
    <a:srgbClr val="E6418D"/>
    <a:srgbClr val="003F8A"/>
    <a:srgbClr val="125A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0" autoAdjust="0"/>
    <p:restoredTop sz="94710"/>
  </p:normalViewPr>
  <p:slideViewPr>
    <p:cSldViewPr>
      <p:cViewPr varScale="1">
        <p:scale>
          <a:sx n="195" d="100"/>
          <a:sy n="195" d="100"/>
        </p:scale>
        <p:origin x="18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E353A-BC15-4C48-8A8D-436270B7876E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BEACE-AAA2-4E36-B46D-092902535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20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Revised </a:t>
            </a:r>
            <a:r>
              <a:rPr lang="en-US"/>
              <a:t>July 28, </a:t>
            </a:r>
            <a:r>
              <a:rPr lang="en-US" dirty="0"/>
              <a:t>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BEACE-AAA2-4E36-B46D-09290253529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994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Revised July 27,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CBEACE-AAA2-4E36-B46D-09290253529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950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Revised July 27,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BEACE-AAA2-4E36-B46D-09290253529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471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Revised July 27,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BEACE-AAA2-4E36-B46D-09290253529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118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Revised July 27,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BEACE-AAA2-4E36-B46D-09290253529F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39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Revised July 27,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BEACE-AAA2-4E36-B46D-09290253529F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67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77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56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919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02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16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27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161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305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3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365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11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B7F57-6881-4462-B493-DDE0743D29EB}" type="datetimeFigureOut">
              <a:rPr lang="en-US" smtClean="0"/>
              <a:t>7/28/20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12C04-5264-4EE9-A703-E2CA0750A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90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1273463"/>
            <a:ext cx="3829050" cy="2596575"/>
          </a:xfrm>
          <a:prstGeom prst="rect">
            <a:avLst/>
          </a:prstGeom>
        </p:spPr>
      </p:pic>
      <p:sp>
        <p:nvSpPr>
          <p:cNvPr id="3" name="Rectángulo 16"/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06A396-E612-0447-ADF1-94874DF90B00}"/>
              </a:ext>
            </a:extLst>
          </p:cNvPr>
          <p:cNvSpPr txBox="1"/>
          <p:nvPr/>
        </p:nvSpPr>
        <p:spPr>
          <a:xfrm>
            <a:off x="1695450" y="4257475"/>
            <a:ext cx="5753100" cy="3919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400" kern="1300" dirty="0">
                <a:solidFill>
                  <a:srgbClr val="000000"/>
                </a:solidFill>
                <a:latin typeface="Calibri"/>
                <a:cs typeface="Calibri"/>
              </a:rPr>
              <a:t>www.MultiplicationNetwork.org</a:t>
            </a:r>
          </a:p>
        </p:txBody>
      </p:sp>
    </p:spTree>
    <p:extLst>
      <p:ext uri="{BB962C8B-B14F-4D97-AF65-F5344CB8AC3E}">
        <p14:creationId xmlns:p14="http://schemas.microsoft.com/office/powerpoint/2010/main" val="216616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Basis in the Nature of the Trinity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113042"/>
            <a:ext cx="7620000" cy="32875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God is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cs typeface="Calibri"/>
              </a:rPr>
              <a:t>LOVE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. A key aspect of God’s nature is His self-giving love.</a:t>
            </a:r>
          </a:p>
          <a:p>
            <a:pPr>
              <a:buFontTx/>
              <a:buAutoNum type="arabicPeriod"/>
            </a:pPr>
            <a:endParaRPr lang="en-US" sz="2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85763" indent="-385763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The Trinity dwells in an eternal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cs typeface="Calibri"/>
              </a:rPr>
              <a:t>COMMUNITY 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characterized by love and unity. </a:t>
            </a:r>
          </a:p>
          <a:p>
            <a:pPr>
              <a:buFont typeface="Calibri" charset="0"/>
              <a:buAutoNum type="arabicPeriod"/>
            </a:pPr>
            <a:endParaRPr lang="en-US" sz="2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85763" indent="-385763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God is capable of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cs typeface="Calibri"/>
              </a:rPr>
              <a:t>RELATIONSHIP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 both within the Trinity  and with his creatures. </a:t>
            </a:r>
          </a:p>
          <a:p>
            <a:pPr marL="385763" indent="-385763"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85763" indent="-385763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God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cs typeface="Calibri"/>
              </a:rPr>
              <a:t>CARES</a:t>
            </a:r>
            <a:r>
              <a:rPr lang="en-US" sz="24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cs typeface="Calibri"/>
              </a:rPr>
              <a:t>FOR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 people and all of creation.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sp>
        <p:nvSpPr>
          <p:cNvPr id="7" name="Rectángulo 16">
            <a:extLst>
              <a:ext uri="{FF2B5EF4-FFF2-40B4-BE49-F238E27FC236}">
                <a16:creationId xmlns:a16="http://schemas.microsoft.com/office/drawing/2014/main" id="{EBD30540-8DAD-3E41-94DE-BD3CCFB25DB9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F8EB9D5A-C3C0-A64A-A088-6EA99C16D4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7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Basis in God’s Creation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570242"/>
            <a:ext cx="7200900" cy="32875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lnSpc>
                <a:spcPct val="12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</a:rPr>
              <a:t>To </a:t>
            </a:r>
            <a:r>
              <a:rPr lang="en-US" sz="2400" b="1" u="sng" dirty="0">
                <a:solidFill>
                  <a:srgbClr val="000000"/>
                </a:solidFill>
              </a:rPr>
              <a:t>LOVE</a:t>
            </a:r>
          </a:p>
          <a:p>
            <a:pPr marL="385763" indent="-385763">
              <a:lnSpc>
                <a:spcPct val="120000"/>
              </a:lnSpc>
              <a:buFont typeface="+mj-lt"/>
              <a:buAutoNum type="arabicPeriod"/>
            </a:pPr>
            <a:endParaRPr lang="en-US" sz="2400" u="sng" dirty="0">
              <a:solidFill>
                <a:srgbClr val="000000"/>
              </a:solidFill>
            </a:endParaRPr>
          </a:p>
          <a:p>
            <a:pPr marL="385763" indent="-385763">
              <a:lnSpc>
                <a:spcPct val="11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</a:rPr>
              <a:t>For </a:t>
            </a:r>
            <a:r>
              <a:rPr lang="en-US" sz="2400" b="1" u="sng" dirty="0">
                <a:solidFill>
                  <a:srgbClr val="000000"/>
                </a:solidFill>
              </a:rPr>
              <a:t>COMMUNITY</a:t>
            </a:r>
          </a:p>
          <a:p>
            <a:pPr marL="385763" indent="-385763">
              <a:lnSpc>
                <a:spcPct val="120000"/>
              </a:lnSpc>
              <a:buFont typeface="+mj-lt"/>
              <a:buAutoNum type="arabicPeriod"/>
            </a:pPr>
            <a:endParaRPr lang="en-US" sz="2400" u="sng" dirty="0">
              <a:solidFill>
                <a:srgbClr val="000000"/>
              </a:solidFill>
            </a:endParaRPr>
          </a:p>
          <a:p>
            <a:pPr marL="385763" indent="-385763">
              <a:lnSpc>
                <a:spcPct val="11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</a:rPr>
              <a:t>For </a:t>
            </a:r>
            <a:r>
              <a:rPr lang="en-US" sz="2400" b="1" u="sng" dirty="0">
                <a:solidFill>
                  <a:srgbClr val="000000"/>
                </a:solidFill>
              </a:rPr>
              <a:t>RELATIONSHIP</a:t>
            </a:r>
          </a:p>
          <a:p>
            <a:pPr marL="385763" indent="-385763">
              <a:lnSpc>
                <a:spcPct val="110000"/>
              </a:lnSpc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</a:endParaRPr>
          </a:p>
          <a:p>
            <a:pPr marL="385763" indent="-385763">
              <a:lnSpc>
                <a:spcPct val="110000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</a:rPr>
              <a:t>With capacity and responsibility to </a:t>
            </a:r>
            <a:r>
              <a:rPr lang="en-US" sz="2400" b="1" u="sng" dirty="0">
                <a:solidFill>
                  <a:srgbClr val="000000"/>
                </a:solidFill>
              </a:rPr>
              <a:t>CARE FOR</a:t>
            </a:r>
            <a:r>
              <a:rPr lang="en-US" sz="2400" dirty="0">
                <a:solidFill>
                  <a:srgbClr val="000000"/>
                </a:solidFill>
              </a:rPr>
              <a:t> others.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998742"/>
            <a:ext cx="7296150" cy="5443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  <a:ea typeface="ＭＳ Ｐゴシック" charset="0"/>
                <a:cs typeface="Calibri"/>
              </a:rPr>
              <a:t>Humans are created</a:t>
            </a:r>
            <a:r>
              <a:rPr lang="mr-IN" sz="2400" dirty="0">
                <a:solidFill>
                  <a:prstClr val="black"/>
                </a:solidFill>
                <a:latin typeface="Calibri"/>
                <a:ea typeface="ＭＳ Ｐゴシック" charset="0"/>
                <a:cs typeface="Calibri"/>
              </a:rPr>
              <a:t>…</a:t>
            </a:r>
            <a:endParaRPr lang="en-US" sz="2400" dirty="0">
              <a:solidFill>
                <a:prstClr val="black"/>
              </a:solidFill>
              <a:latin typeface="Calibri"/>
              <a:ea typeface="ＭＳ Ｐゴシック" charset="0"/>
              <a:cs typeface="Calibri"/>
            </a:endParaRPr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50" y="1744570"/>
            <a:ext cx="2083550" cy="128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3FF950C1-8204-6A46-B397-8878E0A14911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pic>
        <p:nvPicPr>
          <p:cNvPr id="11" name="Picture 10" descr="MNM Globe Glow.png">
            <a:extLst>
              <a:ext uri="{FF2B5EF4-FFF2-40B4-BE49-F238E27FC236}">
                <a16:creationId xmlns:a16="http://schemas.microsoft.com/office/drawing/2014/main" id="{2B0E48FB-26CB-5F4F-931C-FE5E09F64D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01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Basis in the Incarnation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113042"/>
            <a:ext cx="7296150" cy="32875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2400" dirty="0">
                <a:latin typeface="Calibri"/>
                <a:cs typeface="Calibri"/>
              </a:rPr>
              <a:t>Five biblical passages related to the incarnation: </a:t>
            </a:r>
          </a:p>
          <a:p>
            <a:pPr>
              <a:lnSpc>
                <a:spcPct val="120000"/>
              </a:lnSpc>
              <a:defRPr/>
            </a:pPr>
            <a:endParaRPr lang="en-US" sz="2400" dirty="0">
              <a:latin typeface="Calibri"/>
              <a:cs typeface="Calibri"/>
            </a:endParaRP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  <a:defRPr/>
            </a:pPr>
            <a:r>
              <a:rPr lang="en-US" sz="2400" dirty="0">
                <a:latin typeface="Calibri"/>
                <a:cs typeface="Calibri"/>
              </a:rPr>
              <a:t>John 3:16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  <a:defRPr/>
            </a:pPr>
            <a:r>
              <a:rPr lang="en-US" sz="2400" dirty="0">
                <a:latin typeface="Calibri"/>
                <a:cs typeface="Calibri"/>
              </a:rPr>
              <a:t>Matthew 20:28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  <a:defRPr/>
            </a:pPr>
            <a:r>
              <a:rPr lang="en-US" sz="2400" dirty="0">
                <a:latin typeface="Calibri"/>
                <a:cs typeface="Calibri"/>
              </a:rPr>
              <a:t>Mark 10:45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  <a:defRPr/>
            </a:pPr>
            <a:r>
              <a:rPr lang="en-US" sz="2400" dirty="0">
                <a:latin typeface="Calibri"/>
                <a:cs typeface="Calibri"/>
              </a:rPr>
              <a:t>John 10:11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  <a:defRPr/>
            </a:pPr>
            <a:r>
              <a:rPr lang="en-US" sz="2400" dirty="0">
                <a:latin typeface="Calibri"/>
                <a:cs typeface="Calibri"/>
              </a:rPr>
              <a:t>Philippians 2:5-11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pic>
        <p:nvPicPr>
          <p:cNvPr id="4" name="Picture 3" descr="MNM Globe Glo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pic>
        <p:nvPicPr>
          <p:cNvPr id="7" name="Imagen 1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1000"/>
          </a:blip>
          <a:stretch>
            <a:fillRect/>
          </a:stretch>
        </p:blipFill>
        <p:spPr>
          <a:xfrm>
            <a:off x="4511133" y="2787774"/>
            <a:ext cx="3166474" cy="1783929"/>
          </a:xfrm>
          <a:prstGeom prst="rect">
            <a:avLst/>
          </a:prstGeom>
        </p:spPr>
      </p:pic>
      <p:sp>
        <p:nvSpPr>
          <p:cNvPr id="8" name="Rectángulo 16">
            <a:extLst>
              <a:ext uri="{FF2B5EF4-FFF2-40B4-BE49-F238E27FC236}">
                <a16:creationId xmlns:a16="http://schemas.microsoft.com/office/drawing/2014/main" id="{8FF52857-ECC6-EC4A-8D6A-9564851325A2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51981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Biblical Examples of Mentoring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000" y="1485900"/>
            <a:ext cx="4933950" cy="29146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b="1" dirty="0"/>
              <a:t>Moses and Joshua</a:t>
            </a:r>
          </a:p>
          <a:p>
            <a:endParaRPr lang="en-US" sz="2400" dirty="0"/>
          </a:p>
          <a:p>
            <a:r>
              <a:rPr lang="en-US" sz="2400" b="1" dirty="0"/>
              <a:t>Barnabas and Saul of Tarsus</a:t>
            </a:r>
          </a:p>
          <a:p>
            <a:endParaRPr lang="en-US" sz="2400" b="1" dirty="0"/>
          </a:p>
          <a:p>
            <a:r>
              <a:rPr lang="en-US" sz="2400" b="1" dirty="0"/>
              <a:t>Paul’s mentoring practices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pic>
        <p:nvPicPr>
          <p:cNvPr id="8" name="Imagen 1" descr="mentore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5825"/>
            <a:ext cx="2833688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F18F9039-AA97-8A47-A7B3-5A27B8FE7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1" name="Rectángulo 16">
            <a:extLst>
              <a:ext uri="{FF2B5EF4-FFF2-40B4-BE49-F238E27FC236}">
                <a16:creationId xmlns:a16="http://schemas.microsoft.com/office/drawing/2014/main" id="{DB76445A-0006-FE4F-B27F-B9EFD814374B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36996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1273463"/>
            <a:ext cx="3829050" cy="2596575"/>
          </a:xfrm>
          <a:prstGeom prst="rect">
            <a:avLst/>
          </a:prstGeom>
        </p:spPr>
      </p:pic>
      <p:sp>
        <p:nvSpPr>
          <p:cNvPr id="3" name="Rectángulo 16"/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584314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1143000" y="971550"/>
            <a:ext cx="6858000" cy="217170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chemeClr val="bg1"/>
                </a:solidFill>
                <a:latin typeface="Calibri"/>
                <a:cs typeface="Calibri"/>
              </a:rPr>
              <a:t>Mentoring the Adult Learner</a:t>
            </a:r>
          </a:p>
          <a:p>
            <a:endParaRPr lang="en-US" sz="27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SESSION 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171950"/>
            <a:ext cx="2286000" cy="6357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00275" y="3371850"/>
            <a:ext cx="47434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i="1" baseline="30000" dirty="0">
                <a:latin typeface="Calibri"/>
                <a:cs typeface="Calibri"/>
              </a:rPr>
              <a:t>“You cannot teach a man anything;</a:t>
            </a:r>
            <a:r>
              <a:rPr lang="en-US" sz="2700" i="1" dirty="0">
                <a:latin typeface="Calibri"/>
                <a:cs typeface="Calibri"/>
              </a:rPr>
              <a:t> </a:t>
            </a:r>
            <a:r>
              <a:rPr lang="en-US" sz="2700" i="1" baseline="30000" dirty="0">
                <a:latin typeface="Calibri"/>
                <a:cs typeface="Calibri"/>
              </a:rPr>
              <a:t>you can only help him discover it in himself.” - Galileo </a:t>
            </a:r>
            <a:r>
              <a:rPr lang="en-US" sz="2700" i="1" baseline="30000" dirty="0" err="1">
                <a:latin typeface="Calibri"/>
                <a:cs typeface="Calibri"/>
              </a:rPr>
              <a:t>Galilei</a:t>
            </a:r>
            <a:endParaRPr lang="en-US" sz="2700" dirty="0">
              <a:latin typeface="Calibri"/>
              <a:cs typeface="Calibri"/>
            </a:endParaRPr>
          </a:p>
        </p:txBody>
      </p:sp>
      <p:sp>
        <p:nvSpPr>
          <p:cNvPr id="9" name="Rectángulo 16">
            <a:extLst>
              <a:ext uri="{FF2B5EF4-FFF2-40B4-BE49-F238E27FC236}">
                <a16:creationId xmlns:a16="http://schemas.microsoft.com/office/drawing/2014/main" id="{F7FCBA67-9B64-0F4D-B2FF-1478686F8034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2327144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Learning Styles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113042"/>
            <a:ext cx="752475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b="1" u="sng" dirty="0">
                <a:solidFill>
                  <a:srgbClr val="000000"/>
                </a:solidFill>
              </a:rPr>
              <a:t>AUDITORY</a:t>
            </a:r>
            <a:r>
              <a:rPr lang="en-US" sz="2400" b="1" dirty="0">
                <a:solidFill>
                  <a:srgbClr val="000000"/>
                </a:solidFill>
              </a:rPr>
              <a:t>: </a:t>
            </a:r>
            <a:r>
              <a:rPr lang="en-US" sz="2250" dirty="0">
                <a:solidFill>
                  <a:srgbClr val="000000"/>
                </a:solidFill>
              </a:rPr>
              <a:t>When information is given in verbal form. 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b="1" u="sng" dirty="0">
                <a:solidFill>
                  <a:srgbClr val="000000"/>
                </a:solidFill>
              </a:rPr>
              <a:t>VISUAL</a:t>
            </a:r>
            <a:r>
              <a:rPr lang="en-US" sz="2400" b="1" dirty="0">
                <a:solidFill>
                  <a:srgbClr val="000000"/>
                </a:solidFill>
              </a:rPr>
              <a:t>: </a:t>
            </a:r>
            <a:r>
              <a:rPr lang="en-US" sz="2250" dirty="0">
                <a:solidFill>
                  <a:srgbClr val="000000"/>
                </a:solidFill>
              </a:rPr>
              <a:t>When new information is demonstrated or illustrated in a visual format. 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b="1" u="sng" dirty="0">
                <a:solidFill>
                  <a:srgbClr val="000000"/>
                </a:solidFill>
              </a:rPr>
              <a:t>KINESTHETIC</a:t>
            </a:r>
            <a:r>
              <a:rPr lang="en-US" sz="2400" b="1" dirty="0">
                <a:solidFill>
                  <a:srgbClr val="000000"/>
                </a:solidFill>
              </a:rPr>
              <a:t>: </a:t>
            </a:r>
            <a:r>
              <a:rPr lang="en-US" sz="2250" dirty="0">
                <a:solidFill>
                  <a:srgbClr val="000000"/>
                </a:solidFill>
              </a:rPr>
              <a:t>One’s learning ability is enhanced through touch and experimentation.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b="1" u="sng" dirty="0">
                <a:solidFill>
                  <a:srgbClr val="000000"/>
                </a:solidFill>
              </a:rPr>
              <a:t>ENVIRONMENTAL</a:t>
            </a:r>
            <a:r>
              <a:rPr lang="en-US" sz="2400" b="1" dirty="0">
                <a:solidFill>
                  <a:srgbClr val="000000"/>
                </a:solidFill>
              </a:rPr>
              <a:t>: </a:t>
            </a:r>
            <a:r>
              <a:rPr lang="en-US" sz="2250" dirty="0">
                <a:solidFill>
                  <a:srgbClr val="000000"/>
                </a:solidFill>
              </a:rPr>
              <a:t>These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learners need to be in control of their surroundings.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2</a:t>
            </a:r>
          </a:p>
        </p:txBody>
      </p:sp>
      <p:pic>
        <p:nvPicPr>
          <p:cNvPr id="8" name="Picture 7" descr="MNM Globe Glow.png">
            <a:extLst>
              <a:ext uri="{FF2B5EF4-FFF2-40B4-BE49-F238E27FC236}">
                <a16:creationId xmlns:a16="http://schemas.microsoft.com/office/drawing/2014/main" id="{D18D9F8C-A2EA-5644-A7F6-7700D9B724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3878795C-62E6-E448-9DB1-68CFC1E7778E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397156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Basic Assumptions in Adult Learners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494041"/>
            <a:ext cx="830580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AutoNum type="arabicPeriod"/>
              <a:defRPr/>
            </a:pPr>
            <a:r>
              <a:rPr lang="hu-HU" sz="2250" dirty="0">
                <a:solidFill>
                  <a:srgbClr val="000000"/>
                </a:solidFill>
              </a:rPr>
              <a:t>They make</a:t>
            </a:r>
            <a:r>
              <a:rPr lang="es-ES_tradnl" sz="2250" dirty="0">
                <a:solidFill>
                  <a:srgbClr val="000000"/>
                </a:solidFill>
              </a:rPr>
              <a:t> </a:t>
            </a:r>
            <a:r>
              <a:rPr lang="es-ES_tradnl" sz="2250" b="1" u="sng" dirty="0">
                <a:solidFill>
                  <a:srgbClr val="000000"/>
                </a:solidFill>
              </a:rPr>
              <a:t>CHOICES</a:t>
            </a:r>
            <a:r>
              <a:rPr lang="es-ES_tradnl" sz="2250" dirty="0">
                <a:solidFill>
                  <a:srgbClr val="000000"/>
                </a:solidFill>
              </a:rPr>
              <a:t> </a:t>
            </a:r>
            <a:r>
              <a:rPr lang="es-ES" sz="2250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and accept responsibility for those choices. </a:t>
            </a:r>
            <a:endParaRPr lang="es-ES_tradnl" sz="2250" dirty="0">
              <a:solidFill>
                <a:srgbClr val="000000"/>
              </a:solidFill>
            </a:endParaRPr>
          </a:p>
          <a:p>
            <a:pPr>
              <a:defRPr/>
            </a:pPr>
            <a:endParaRPr lang="es-ES_tradnl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  <a:defRPr/>
            </a:pPr>
            <a:r>
              <a:rPr lang="en-US" sz="2250" dirty="0">
                <a:solidFill>
                  <a:srgbClr val="000000"/>
                </a:solidFill>
              </a:rPr>
              <a:t>They bring their </a:t>
            </a:r>
            <a:r>
              <a:rPr lang="es-ES_tradnl" sz="2250" b="1" u="sng" dirty="0">
                <a:solidFill>
                  <a:srgbClr val="000000"/>
                </a:solidFill>
              </a:rPr>
              <a:t>EXPERIENCES</a:t>
            </a:r>
            <a:r>
              <a:rPr lang="es-ES_tradnl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to the learning process. </a:t>
            </a:r>
          </a:p>
          <a:p>
            <a:pPr marL="385763" indent="-385763">
              <a:buFont typeface="+mj-lt"/>
              <a:buAutoNum type="arabicPeriod"/>
              <a:defRPr/>
            </a:pPr>
            <a:endParaRPr lang="hr-HR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  <a:defRPr/>
            </a:pPr>
            <a:r>
              <a:rPr lang="en-US" sz="2250" dirty="0">
                <a:solidFill>
                  <a:srgbClr val="000000"/>
                </a:solidFill>
              </a:rPr>
              <a:t>They are </a:t>
            </a:r>
            <a:r>
              <a:rPr lang="es-ES_tradnl" sz="2250" b="1" u="sng" dirty="0">
                <a:solidFill>
                  <a:srgbClr val="000000"/>
                </a:solidFill>
              </a:rPr>
              <a:t>MOTIVATED</a:t>
            </a:r>
            <a:r>
              <a:rPr lang="es-ES_tradnl" sz="2250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to learn needed skills and capacities</a:t>
            </a:r>
            <a:r>
              <a:rPr lang="es-ES_tradnl" sz="2250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 typeface="Calibri" charset="0"/>
              <a:buAutoNum type="arabicPeriod"/>
              <a:defRPr/>
            </a:pPr>
            <a:endParaRPr lang="es-ES_tradnl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  <a:defRPr/>
            </a:pPr>
            <a:r>
              <a:rPr lang="en-US" sz="2250" dirty="0">
                <a:solidFill>
                  <a:srgbClr val="000000"/>
                </a:solidFill>
              </a:rPr>
              <a:t>Adult learning is </a:t>
            </a:r>
            <a:r>
              <a:rPr lang="es-ES_tradnl" sz="2250" b="1" u="sng" dirty="0">
                <a:solidFill>
                  <a:srgbClr val="000000"/>
                </a:solidFill>
              </a:rPr>
              <a:t>PROBLEM</a:t>
            </a:r>
            <a:r>
              <a:rPr lang="es-ES_tradnl" sz="2250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- centered or </a:t>
            </a:r>
            <a:r>
              <a:rPr lang="es-ES_tradnl" sz="2250" b="1" u="sng" dirty="0">
                <a:solidFill>
                  <a:srgbClr val="000000"/>
                </a:solidFill>
              </a:rPr>
              <a:t>LIFE</a:t>
            </a:r>
            <a:r>
              <a:rPr lang="da-DK" sz="2250" dirty="0">
                <a:solidFill>
                  <a:srgbClr val="000000"/>
                </a:solidFill>
              </a:rPr>
              <a:t> </a:t>
            </a:r>
            <a:r>
              <a:rPr lang="mr-IN" sz="2250" dirty="0">
                <a:solidFill>
                  <a:srgbClr val="000000"/>
                </a:solidFill>
              </a:rPr>
              <a:t>–</a:t>
            </a:r>
            <a:r>
              <a:rPr lang="da-DK" sz="2250" dirty="0" err="1">
                <a:solidFill>
                  <a:srgbClr val="000000"/>
                </a:solidFill>
              </a:rPr>
              <a:t>centered</a:t>
            </a:r>
            <a:r>
              <a:rPr lang="da-DK" sz="225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2</a:t>
            </a:r>
          </a:p>
        </p:txBody>
      </p:sp>
      <p:pic>
        <p:nvPicPr>
          <p:cNvPr id="8" name="Picture 7" descr="MNM Globe Glow.png">
            <a:extLst>
              <a:ext uri="{FF2B5EF4-FFF2-40B4-BE49-F238E27FC236}">
                <a16:creationId xmlns:a16="http://schemas.microsoft.com/office/drawing/2014/main" id="{7AADB775-191F-864E-951C-530D7C2EC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6861EF43-14E3-AA4B-A584-14A9A08B450D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298024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Seven Principles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113042"/>
            <a:ext cx="737235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lnSpc>
                <a:spcPct val="120000"/>
              </a:lnSpc>
              <a:buFont typeface="Calibri" charset="0"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Adult learners need to know </a:t>
            </a:r>
            <a:r>
              <a:rPr lang="en-US" sz="2250" b="1" u="sng" dirty="0">
                <a:solidFill>
                  <a:srgbClr val="000000"/>
                </a:solidFill>
              </a:rPr>
              <a:t>WHY.</a:t>
            </a:r>
            <a:endParaRPr lang="en-US" sz="2250" b="1" dirty="0">
              <a:solidFill>
                <a:srgbClr val="000000"/>
              </a:solidFill>
            </a:endParaRPr>
          </a:p>
          <a:p>
            <a:pPr marL="385763" indent="-385763">
              <a:lnSpc>
                <a:spcPct val="120000"/>
              </a:lnSpc>
              <a:buFont typeface="Calibri" charset="0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Calibri" charset="0"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Adult learners are  </a:t>
            </a:r>
            <a:r>
              <a:rPr lang="en-US" sz="2250" b="1" u="sng" dirty="0">
                <a:solidFill>
                  <a:srgbClr val="000000"/>
                </a:solidFill>
              </a:rPr>
              <a:t>AUTONOMOUS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and </a:t>
            </a:r>
            <a:r>
              <a:rPr lang="en-US" sz="2250" b="1" u="sng" dirty="0">
                <a:solidFill>
                  <a:srgbClr val="000000"/>
                </a:solidFill>
              </a:rPr>
              <a:t>SELF-DIRECTED</a:t>
            </a:r>
            <a:r>
              <a:rPr lang="en-US" sz="2250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 typeface="Calibri" charset="0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Calibri" charset="0"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Adult learners possess a reservoir of past </a:t>
            </a:r>
            <a:r>
              <a:rPr lang="en-US" sz="2250" b="1" u="sng" dirty="0">
                <a:solidFill>
                  <a:srgbClr val="000000"/>
                </a:solidFill>
              </a:rPr>
              <a:t>EXPERIENCES</a:t>
            </a:r>
            <a:r>
              <a:rPr lang="en-US" sz="2250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 typeface="Calibri" charset="0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Calibri" charset="0"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Adult learners are </a:t>
            </a:r>
            <a:r>
              <a:rPr lang="en-US" sz="2250" b="1" u="sng" dirty="0">
                <a:solidFill>
                  <a:srgbClr val="000000"/>
                </a:solidFill>
              </a:rPr>
              <a:t>PROBLEM-CENTERED.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2</a:t>
            </a:r>
          </a:p>
        </p:txBody>
      </p:sp>
      <p:pic>
        <p:nvPicPr>
          <p:cNvPr id="8" name="Imagen 1" descr="MC900441978-1.WMF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1486" y="3657600"/>
            <a:ext cx="1066103" cy="108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MNM Globe Glow.png">
            <a:extLst>
              <a:ext uri="{FF2B5EF4-FFF2-40B4-BE49-F238E27FC236}">
                <a16:creationId xmlns:a16="http://schemas.microsoft.com/office/drawing/2014/main" id="{9DE00AE9-A6DB-3749-89F4-E13811D4BE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D6A69D52-6ED0-3148-9B70-10131D4F082A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94757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113042"/>
            <a:ext cx="725805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 startAt="5"/>
            </a:pPr>
            <a:r>
              <a:rPr lang="en-US" sz="2250" dirty="0">
                <a:solidFill>
                  <a:srgbClr val="000000"/>
                </a:solidFill>
              </a:rPr>
              <a:t>Adult learners are  </a:t>
            </a:r>
            <a:r>
              <a:rPr lang="en-US" sz="2250" b="1" u="sng" dirty="0">
                <a:solidFill>
                  <a:srgbClr val="000000"/>
                </a:solidFill>
              </a:rPr>
              <a:t>READY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to </a:t>
            </a:r>
            <a:r>
              <a:rPr lang="en-US" sz="2250" b="1" u="sng" dirty="0">
                <a:solidFill>
                  <a:srgbClr val="000000"/>
                </a:solidFill>
              </a:rPr>
              <a:t>LEARN</a:t>
            </a:r>
            <a:r>
              <a:rPr lang="en-US" sz="2250" b="1" dirty="0">
                <a:solidFill>
                  <a:srgbClr val="000000"/>
                </a:solidFill>
              </a:rPr>
              <a:t>.</a:t>
            </a:r>
            <a:r>
              <a:rPr lang="en-US" sz="2250" dirty="0">
                <a:solidFill>
                  <a:srgbClr val="000000"/>
                </a:solidFill>
              </a:rPr>
              <a:t> </a:t>
            </a:r>
          </a:p>
          <a:p>
            <a:pPr marL="385763" indent="-385763">
              <a:buFont typeface="Calibri" charset="0"/>
              <a:buAutoNum type="arabicPeriod" startAt="5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Calibri" charset="0"/>
              <a:buAutoNum type="arabicPeriod" startAt="5"/>
            </a:pPr>
            <a:r>
              <a:rPr lang="en-US" sz="2250" dirty="0">
                <a:solidFill>
                  <a:srgbClr val="000000"/>
                </a:solidFill>
              </a:rPr>
              <a:t>Adult learning is </a:t>
            </a:r>
            <a:r>
              <a:rPr lang="en-US" sz="2250" b="1" u="sng" dirty="0">
                <a:solidFill>
                  <a:srgbClr val="000000"/>
                </a:solidFill>
              </a:rPr>
              <a:t>LIFE-CENTERED</a:t>
            </a:r>
            <a:r>
              <a:rPr lang="en-US" sz="2250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 typeface="Calibri" charset="0"/>
              <a:buAutoNum type="arabicPeriod" startAt="5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Calibri" charset="0"/>
              <a:buAutoNum type="arabicPeriod" startAt="5"/>
            </a:pPr>
            <a:r>
              <a:rPr lang="en-US" sz="2250" dirty="0">
                <a:solidFill>
                  <a:srgbClr val="000000"/>
                </a:solidFill>
              </a:rPr>
              <a:t>Adult learners are  </a:t>
            </a:r>
            <a:r>
              <a:rPr lang="en-US" sz="2250" b="1" u="sng" dirty="0">
                <a:solidFill>
                  <a:srgbClr val="000000"/>
                </a:solidFill>
              </a:rPr>
              <a:t>SELF-MOTIVATED</a:t>
            </a:r>
            <a:r>
              <a:rPr lang="en-US" sz="2250" b="1" dirty="0">
                <a:solidFill>
                  <a:srgbClr val="000000"/>
                </a:solidFill>
              </a:rPr>
              <a:t>.</a:t>
            </a:r>
            <a:endParaRPr lang="en-US" sz="225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2</a:t>
            </a:r>
          </a:p>
        </p:txBody>
      </p:sp>
      <p:pic>
        <p:nvPicPr>
          <p:cNvPr id="7" name="Imagen 1" descr="MC900441978-1.WMF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1486" y="3657600"/>
            <a:ext cx="1066103" cy="108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MNM Globe Glow.png">
            <a:extLst>
              <a:ext uri="{FF2B5EF4-FFF2-40B4-BE49-F238E27FC236}">
                <a16:creationId xmlns:a16="http://schemas.microsoft.com/office/drawing/2014/main" id="{32D911CF-8E3C-E247-B59E-49EF6BAB85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9CB8B16F-63DB-9044-9603-12DFAD7CB5B4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DA60B27E-CCB0-054B-BF10-7B16B3878DC4}"/>
              </a:ext>
            </a:extLst>
          </p:cNvPr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Seven Principles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876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1143000" y="400050"/>
            <a:ext cx="6858000" cy="32575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chemeClr val="bg1"/>
                </a:solidFill>
                <a:latin typeface="Calibri"/>
                <a:cs typeface="Calibri"/>
              </a:rPr>
              <a:t>Mentoring Workshop</a:t>
            </a:r>
          </a:p>
          <a:p>
            <a:endParaRPr lang="en-US" sz="27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Session 1 </a:t>
            </a:r>
            <a:r>
              <a:rPr lang="mr-IN" sz="2700" dirty="0">
                <a:solidFill>
                  <a:schemeClr val="bg1"/>
                </a:solidFill>
                <a:latin typeface="Calibri"/>
                <a:cs typeface="Calibri"/>
              </a:rPr>
              <a:t>–</a:t>
            </a:r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 What is Mentoring? </a:t>
            </a:r>
          </a:p>
          <a:p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Session 2 </a:t>
            </a:r>
            <a:r>
              <a:rPr lang="mr-IN" sz="2700" dirty="0">
                <a:solidFill>
                  <a:schemeClr val="bg1"/>
                </a:solidFill>
                <a:latin typeface="Calibri"/>
                <a:cs typeface="Calibri"/>
              </a:rPr>
              <a:t>–</a:t>
            </a:r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 Mentoring the Adult Learner</a:t>
            </a:r>
          </a:p>
          <a:p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Session 3 </a:t>
            </a:r>
            <a:r>
              <a:rPr lang="mr-IN" sz="2700" dirty="0">
                <a:solidFill>
                  <a:schemeClr val="bg1"/>
                </a:solidFill>
                <a:latin typeface="Calibri"/>
                <a:cs typeface="Calibri"/>
              </a:rPr>
              <a:t>–</a:t>
            </a:r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 The Mentoring Relationship</a:t>
            </a:r>
          </a:p>
          <a:p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Session 4 </a:t>
            </a:r>
            <a:r>
              <a:rPr lang="mr-IN" sz="2700" dirty="0">
                <a:solidFill>
                  <a:schemeClr val="bg1"/>
                </a:solidFill>
                <a:latin typeface="Calibri"/>
                <a:cs typeface="Calibri"/>
              </a:rPr>
              <a:t>–</a:t>
            </a:r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 The Nuts and Bolts of Mentoring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000500"/>
            <a:ext cx="2286000" cy="63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12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Challenges Facing Adult Learners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113042"/>
            <a:ext cx="739140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/>
              <a:defRPr/>
            </a:pPr>
            <a:r>
              <a:rPr lang="es-ES" sz="2250" b="1" u="sng" dirty="0">
                <a:solidFill>
                  <a:srgbClr val="000000"/>
                </a:solidFill>
              </a:rPr>
              <a:t>BALANCING</a:t>
            </a:r>
            <a:r>
              <a:rPr lang="es-ES" sz="2250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existing responsibilities</a:t>
            </a:r>
            <a:r>
              <a:rPr lang="es-ES" sz="2250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 typeface="+mj-lt"/>
              <a:buAutoNum type="arabicPeriod"/>
              <a:defRPr/>
            </a:pPr>
            <a:endParaRPr lang="es-E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  <a:defRPr/>
            </a:pPr>
            <a:r>
              <a:rPr lang="nl-NL" sz="2250" dirty="0">
                <a:solidFill>
                  <a:srgbClr val="000000"/>
                </a:solidFill>
              </a:rPr>
              <a:t>Managing </a:t>
            </a:r>
            <a:r>
              <a:rPr lang="es-ES" sz="2250" b="1" u="sng" dirty="0">
                <a:solidFill>
                  <a:srgbClr val="000000"/>
                </a:solidFill>
              </a:rPr>
              <a:t>FINANCES</a:t>
            </a:r>
            <a:r>
              <a:rPr lang="es-ES" sz="2250" b="1" dirty="0">
                <a:solidFill>
                  <a:srgbClr val="000000"/>
                </a:solidFill>
              </a:rPr>
              <a:t>.</a:t>
            </a:r>
            <a:endParaRPr lang="es-ES" sz="2250" dirty="0">
              <a:solidFill>
                <a:srgbClr val="000000"/>
              </a:solidFill>
            </a:endParaRPr>
          </a:p>
          <a:p>
            <a:pPr marL="385763" indent="-385763">
              <a:buFont typeface="Calibri" charset="0"/>
              <a:buAutoNum type="arabicPeriod"/>
              <a:defRPr/>
            </a:pPr>
            <a:endParaRPr lang="es-E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  <a:defRPr/>
            </a:pPr>
            <a:r>
              <a:rPr lang="en-US" sz="2250" dirty="0">
                <a:solidFill>
                  <a:srgbClr val="000000"/>
                </a:solidFill>
              </a:rPr>
              <a:t>Gaining </a:t>
            </a:r>
            <a:r>
              <a:rPr lang="es-ES" sz="2250" b="1" u="sng" dirty="0">
                <a:solidFill>
                  <a:srgbClr val="000000"/>
                </a:solidFill>
              </a:rPr>
              <a:t>CONFIDENCE</a:t>
            </a:r>
            <a:r>
              <a:rPr lang="es-ES" sz="2250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 typeface="Calibri" charset="0"/>
              <a:buAutoNum type="arabicPeriod"/>
              <a:defRPr/>
            </a:pPr>
            <a:endParaRPr lang="es-ES_tradnl" sz="2250" i="1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  <a:defRPr/>
            </a:pPr>
            <a:r>
              <a:rPr lang="en-US" sz="2250" dirty="0">
                <a:solidFill>
                  <a:srgbClr val="000000"/>
                </a:solidFill>
              </a:rPr>
              <a:t>Developing a </a:t>
            </a:r>
            <a:r>
              <a:rPr lang="es-ES" sz="2250" b="1" u="sng" dirty="0">
                <a:solidFill>
                  <a:srgbClr val="000000"/>
                </a:solidFill>
              </a:rPr>
              <a:t>SUPPORT SYSTEM</a:t>
            </a:r>
            <a:r>
              <a:rPr lang="es-ES_tradnl" sz="2250" i="1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 typeface="+mj-lt"/>
              <a:buAutoNum type="arabicPeriod"/>
              <a:defRPr/>
            </a:pPr>
            <a:endParaRPr lang="es-E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  <a:defRPr/>
            </a:pPr>
            <a:r>
              <a:rPr lang="es-ES" sz="2250" b="1" u="sng" dirty="0">
                <a:solidFill>
                  <a:srgbClr val="000000"/>
                </a:solidFill>
              </a:rPr>
              <a:t>NETWORKING</a:t>
            </a:r>
            <a:r>
              <a:rPr lang="es-E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with other students and church planters</a:t>
            </a:r>
            <a:r>
              <a:rPr lang="es-ES" sz="2250" b="1" dirty="0">
                <a:solidFill>
                  <a:srgbClr val="000000"/>
                </a:solidFill>
              </a:rPr>
              <a:t>.</a:t>
            </a:r>
            <a:endParaRPr lang="en-US" sz="2250" i="1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2</a:t>
            </a:r>
          </a:p>
        </p:txBody>
      </p:sp>
      <p:pic>
        <p:nvPicPr>
          <p:cNvPr id="8" name="Imagen 5" descr="MC900442056.WMF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1761750"/>
            <a:ext cx="1240175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MNM Globe Glow.png">
            <a:extLst>
              <a:ext uri="{FF2B5EF4-FFF2-40B4-BE49-F238E27FC236}">
                <a16:creationId xmlns:a16="http://schemas.microsoft.com/office/drawing/2014/main" id="{6AD66270-0614-BC40-A209-1E74715CE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620EAE4E-59DC-A748-B0B3-D6B3F3AA1752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72825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Advantages and Rewards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113042"/>
            <a:ext cx="725805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en-US" sz="2250" b="1" dirty="0"/>
              <a:t>The mentee will:</a:t>
            </a:r>
          </a:p>
          <a:p>
            <a:pPr>
              <a:defRPr/>
            </a:pPr>
            <a:endParaRPr lang="en-US" sz="2250" b="1" dirty="0"/>
          </a:p>
          <a:p>
            <a:pPr marL="342900" indent="-342900">
              <a:buFont typeface="Arial"/>
              <a:buChar char="•"/>
              <a:defRPr/>
            </a:pPr>
            <a:r>
              <a:rPr lang="en-US" sz="2250" dirty="0"/>
              <a:t>have someone to help share the load.</a:t>
            </a:r>
          </a:p>
          <a:p>
            <a:pPr marL="342900" indent="-342900">
              <a:buFont typeface="Arial"/>
              <a:buChar char="•"/>
              <a:defRPr/>
            </a:pPr>
            <a:endParaRPr lang="es-ES_tradnl" sz="2250" dirty="0"/>
          </a:p>
          <a:p>
            <a:pPr marL="342900" indent="-342900">
              <a:buFont typeface="Arial"/>
              <a:buChar char="•"/>
              <a:defRPr/>
            </a:pPr>
            <a:r>
              <a:rPr lang="en-US" sz="2250" dirty="0"/>
              <a:t>have a much greater probability of success. </a:t>
            </a:r>
          </a:p>
          <a:p>
            <a:pPr marL="342900" indent="-342900">
              <a:buFont typeface="Arial"/>
              <a:buChar char="•"/>
              <a:defRPr/>
            </a:pPr>
            <a:endParaRPr lang="en-US" sz="2250" dirty="0"/>
          </a:p>
          <a:p>
            <a:pPr marL="342900" indent="-342900">
              <a:buFont typeface="Arial"/>
              <a:buChar char="•"/>
              <a:defRPr/>
            </a:pPr>
            <a:r>
              <a:rPr lang="en-US" sz="2250" dirty="0"/>
              <a:t>have someone to hold him accountable.</a:t>
            </a:r>
          </a:p>
          <a:p>
            <a:pPr marL="342900" indent="-342900">
              <a:buFont typeface="Arial"/>
              <a:buChar char="•"/>
              <a:defRPr/>
            </a:pPr>
            <a:endParaRPr lang="en-US" sz="2250" dirty="0"/>
          </a:p>
          <a:p>
            <a:pPr marL="342900" indent="-342900">
              <a:buFont typeface="Arial"/>
              <a:buChar char="•"/>
              <a:defRPr/>
            </a:pPr>
            <a:r>
              <a:rPr lang="en-US" sz="2250" dirty="0"/>
              <a:t>see faster and greater growth in the new church.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2</a:t>
            </a:r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1200150"/>
            <a:ext cx="1074266" cy="662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1B8F5AAC-92F0-3C43-B6CE-F89470DB31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1" name="Rectángulo 16">
            <a:extLst>
              <a:ext uri="{FF2B5EF4-FFF2-40B4-BE49-F238E27FC236}">
                <a16:creationId xmlns:a16="http://schemas.microsoft.com/office/drawing/2014/main" id="{62CA53B9-3C67-284C-9758-F057CAC4F651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404214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113042"/>
            <a:ext cx="7620000" cy="37447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en-US" sz="2250" b="1" dirty="0"/>
              <a:t>The mentor will:</a:t>
            </a:r>
          </a:p>
          <a:p>
            <a:pPr>
              <a:defRPr/>
            </a:pPr>
            <a:endParaRPr lang="en-US" sz="2250" b="1" dirty="0"/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experience the joy of passing on their experience and vision </a:t>
            </a:r>
          </a:p>
          <a:p>
            <a:pPr marL="342900" indent="-342900">
              <a:buFont typeface="Arial"/>
              <a:buChar char="•"/>
            </a:pPr>
            <a:endParaRPr lang="es-ES_tradnl" sz="2250" dirty="0"/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help enable the Kingdom of God to grow</a:t>
            </a:r>
          </a:p>
          <a:p>
            <a:pPr marL="342900" indent="-342900">
              <a:buFont typeface="Arial"/>
              <a:buChar char="•"/>
            </a:pPr>
            <a:endParaRPr lang="es-ES_tradnl" sz="2250" dirty="0"/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be enriched by the mentoring relationship</a:t>
            </a:r>
          </a:p>
          <a:p>
            <a:pPr marL="342900" indent="-342900">
              <a:buFont typeface="Arial"/>
              <a:buChar char="•"/>
            </a:pPr>
            <a:endParaRPr lang="es-ES" sz="2250" dirty="0"/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see the influence and effectiveness of their ministry multiplied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2</a:t>
            </a:r>
          </a:p>
        </p:txBody>
      </p:sp>
      <p:pic>
        <p:nvPicPr>
          <p:cNvPr id="9" name="Imagen 1" descr="mentore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240" y="2294940"/>
            <a:ext cx="190176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ángulo 16">
            <a:extLst>
              <a:ext uri="{FF2B5EF4-FFF2-40B4-BE49-F238E27FC236}">
                <a16:creationId xmlns:a16="http://schemas.microsoft.com/office/drawing/2014/main" id="{31ACC766-EBBB-664F-990E-83F721073D34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A4FCCAC0-4435-D243-9D3C-10A067001C36}"/>
              </a:ext>
            </a:extLst>
          </p:cNvPr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Advantages and Rewards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323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1273463"/>
            <a:ext cx="3829050" cy="2596575"/>
          </a:xfrm>
          <a:prstGeom prst="rect">
            <a:avLst/>
          </a:prstGeom>
        </p:spPr>
      </p:pic>
      <p:sp>
        <p:nvSpPr>
          <p:cNvPr id="3" name="Rectángulo 16"/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3568091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1143000" y="971550"/>
            <a:ext cx="6858000" cy="217170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chemeClr val="bg1"/>
                </a:solidFill>
                <a:latin typeface="Calibri"/>
                <a:cs typeface="Calibri"/>
              </a:rPr>
              <a:t>The Mentoring Relationship</a:t>
            </a:r>
          </a:p>
          <a:p>
            <a:endParaRPr lang="en-US" sz="27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SESSION 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171950"/>
            <a:ext cx="2286000" cy="6357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00238" y="3379946"/>
            <a:ext cx="534352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i="1" baseline="30000" dirty="0">
                <a:latin typeface="Calibri"/>
                <a:cs typeface="Calibri"/>
              </a:rPr>
              <a:t>“</a:t>
            </a:r>
            <a:r>
              <a:rPr lang="en-US" altLang="ja-JP" sz="2700" i="1" baseline="30000" dirty="0">
                <a:latin typeface="Calibri"/>
                <a:cs typeface="Calibri"/>
              </a:rPr>
              <a:t>As iron sharpens iron, so one man sharpens another.</a:t>
            </a:r>
            <a:r>
              <a:rPr lang="en-US" sz="2700" i="1" baseline="30000" dirty="0">
                <a:latin typeface="Calibri"/>
                <a:cs typeface="Calibri"/>
              </a:rPr>
              <a:t>”</a:t>
            </a:r>
            <a:r>
              <a:rPr lang="en-US" altLang="ja-JP" sz="2700" i="1" baseline="30000" dirty="0">
                <a:latin typeface="Calibri"/>
                <a:cs typeface="Calibri"/>
              </a:rPr>
              <a:t> </a:t>
            </a:r>
            <a:br>
              <a:rPr lang="en-US" altLang="ja-JP" sz="2700" i="1" baseline="30000" dirty="0">
                <a:latin typeface="Calibri"/>
                <a:cs typeface="Calibri"/>
              </a:rPr>
            </a:br>
            <a:r>
              <a:rPr lang="en-US" altLang="ja-JP" sz="2700" i="1" baseline="30000" dirty="0">
                <a:latin typeface="Calibri"/>
                <a:cs typeface="Calibri"/>
              </a:rPr>
              <a:t>Proverbs 27:17</a:t>
            </a:r>
            <a:endParaRPr lang="en-US" sz="2700" dirty="0">
              <a:latin typeface="Calibri"/>
              <a:cs typeface="Calibri"/>
            </a:endParaRPr>
          </a:p>
        </p:txBody>
      </p:sp>
      <p:sp>
        <p:nvSpPr>
          <p:cNvPr id="9" name="Rectángulo 16">
            <a:extLst>
              <a:ext uri="{FF2B5EF4-FFF2-40B4-BE49-F238E27FC236}">
                <a16:creationId xmlns:a16="http://schemas.microsoft.com/office/drawing/2014/main" id="{EDD34440-71DB-B640-9587-B7A595A22415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4233974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Qualities of a Good Mentor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485900"/>
            <a:ext cx="752475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/>
              <a:defRPr/>
            </a:pPr>
            <a:r>
              <a:rPr lang="en-US" sz="2250" dirty="0">
                <a:solidFill>
                  <a:srgbClr val="000000"/>
                </a:solidFill>
              </a:rPr>
              <a:t>A good mentor is a </a:t>
            </a:r>
            <a:r>
              <a:rPr lang="en-US" sz="2250" b="1" u="sng" dirty="0">
                <a:solidFill>
                  <a:srgbClr val="000000"/>
                </a:solidFill>
              </a:rPr>
              <a:t>GOOD LISTENER.</a:t>
            </a:r>
            <a:endParaRPr lang="en-US" sz="2250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  <a:defRPr/>
            </a:pPr>
            <a:r>
              <a:rPr lang="en-US" sz="2250" dirty="0">
                <a:solidFill>
                  <a:srgbClr val="000000"/>
                </a:solidFill>
              </a:rPr>
              <a:t>A good mentor deals with the </a:t>
            </a:r>
            <a:r>
              <a:rPr lang="en-US" sz="2250" b="1" u="sng" dirty="0">
                <a:solidFill>
                  <a:srgbClr val="000000"/>
                </a:solidFill>
              </a:rPr>
              <a:t>JUST-IN-TIME</a:t>
            </a:r>
            <a:r>
              <a:rPr lang="en-US" sz="2250" dirty="0">
                <a:solidFill>
                  <a:srgbClr val="000000"/>
                </a:solidFill>
              </a:rPr>
              <a:t> moments in life.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  <a:defRPr/>
            </a:pPr>
            <a:r>
              <a:rPr lang="en-US" sz="2250" dirty="0">
                <a:solidFill>
                  <a:srgbClr val="000000"/>
                </a:solidFill>
              </a:rPr>
              <a:t>Good mentors are like </a:t>
            </a:r>
            <a:r>
              <a:rPr lang="en-US" sz="2250" b="1" u="sng" dirty="0">
                <a:solidFill>
                  <a:srgbClr val="000000"/>
                </a:solidFill>
              </a:rPr>
              <a:t>MIDWIVES.</a:t>
            </a:r>
            <a:endParaRPr lang="en-US" sz="2250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sz="225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3</a:t>
            </a:r>
          </a:p>
        </p:txBody>
      </p:sp>
      <p:pic>
        <p:nvPicPr>
          <p:cNvPr id="8" name="Picture 7" descr="MNM Globe Glow.png">
            <a:extLst>
              <a:ext uri="{FF2B5EF4-FFF2-40B4-BE49-F238E27FC236}">
                <a16:creationId xmlns:a16="http://schemas.microsoft.com/office/drawing/2014/main" id="{2CD1B44C-41C4-CE4E-8869-8F37A4158A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564705F9-741A-8944-AFF9-5A8EB8E0BA9C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311608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485900"/>
            <a:ext cx="752475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 startAt="4"/>
              <a:defRPr/>
            </a:pPr>
            <a:r>
              <a:rPr lang="en-US" sz="2250" dirty="0">
                <a:solidFill>
                  <a:srgbClr val="000000"/>
                </a:solidFill>
              </a:rPr>
              <a:t>A good mentor helps a mentee </a:t>
            </a:r>
            <a:r>
              <a:rPr lang="en-US" sz="2250" b="1" u="sng" dirty="0">
                <a:solidFill>
                  <a:srgbClr val="000000"/>
                </a:solidFill>
              </a:rPr>
              <a:t>SEE</a:t>
            </a:r>
            <a:r>
              <a:rPr lang="en-US" sz="2250" dirty="0">
                <a:solidFill>
                  <a:srgbClr val="000000"/>
                </a:solidFill>
              </a:rPr>
              <a:t> the </a:t>
            </a:r>
            <a:r>
              <a:rPr lang="en-US" sz="2250" b="1" u="sng" dirty="0">
                <a:solidFill>
                  <a:srgbClr val="000000"/>
                </a:solidFill>
              </a:rPr>
              <a:t>OPTIONS.</a:t>
            </a: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4"/>
              <a:defRPr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4"/>
              <a:defRPr/>
            </a:pPr>
            <a:r>
              <a:rPr lang="en-US" sz="2250" dirty="0">
                <a:solidFill>
                  <a:srgbClr val="000000"/>
                </a:solidFill>
              </a:rPr>
              <a:t>A good mentor is an </a:t>
            </a:r>
            <a:r>
              <a:rPr lang="en-US" sz="2250" b="1" u="sng" dirty="0">
                <a:solidFill>
                  <a:srgbClr val="000000"/>
                </a:solidFill>
              </a:rPr>
              <a:t>INSPIRER.</a:t>
            </a:r>
            <a:endParaRPr lang="en-US" sz="2250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 startAt="4"/>
              <a:defRPr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4"/>
              <a:defRPr/>
            </a:pPr>
            <a:r>
              <a:rPr lang="en-US" sz="2250" dirty="0">
                <a:solidFill>
                  <a:srgbClr val="000000"/>
                </a:solidFill>
              </a:rPr>
              <a:t>A good mentor is a </a:t>
            </a:r>
            <a:r>
              <a:rPr lang="en-US" sz="2250" b="1" u="sng" dirty="0">
                <a:solidFill>
                  <a:srgbClr val="000000"/>
                </a:solidFill>
              </a:rPr>
              <a:t>CRITICAL THINKER.</a:t>
            </a: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4"/>
            </a:pPr>
            <a:endParaRPr lang="en-US" sz="225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3</a:t>
            </a:r>
          </a:p>
        </p:txBody>
      </p:sp>
      <p:pic>
        <p:nvPicPr>
          <p:cNvPr id="8" name="Picture 7" descr="MNM Globe Glow.png">
            <a:extLst>
              <a:ext uri="{FF2B5EF4-FFF2-40B4-BE49-F238E27FC236}">
                <a16:creationId xmlns:a16="http://schemas.microsoft.com/office/drawing/2014/main" id="{38578E6A-FE23-144A-8389-C5BF38FE1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FEBF34F8-4AAA-DB4C-A844-F33A932743B5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37ACEFCE-2FAF-C44D-A9FD-8D0EE678596A}"/>
              </a:ext>
            </a:extLst>
          </p:cNvPr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Qualities of a Good Mentor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668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What to Avoid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113042"/>
            <a:ext cx="752475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Calibri" charset="0"/>
              <a:buAutoNum type="arabicPeriod"/>
            </a:pPr>
            <a:r>
              <a:rPr lang="en-US" sz="2250" dirty="0"/>
              <a:t>Giving advice too freely</a:t>
            </a:r>
          </a:p>
          <a:p>
            <a:pPr marL="457200" indent="-457200">
              <a:buFont typeface="+mj-lt"/>
              <a:buAutoNum type="arabicPeriod"/>
            </a:pPr>
            <a:endParaRPr lang="en-US" sz="2250" dirty="0"/>
          </a:p>
          <a:p>
            <a:pPr marL="385763" indent="-385763">
              <a:buFont typeface="Calibri" charset="0"/>
              <a:buAutoNum type="arabicPeriod"/>
            </a:pPr>
            <a:r>
              <a:rPr lang="en-US" sz="2250" dirty="0"/>
              <a:t>Criticizing</a:t>
            </a:r>
          </a:p>
          <a:p>
            <a:pPr marL="457200" indent="-457200">
              <a:buFont typeface="+mj-lt"/>
              <a:buAutoNum type="arabicPeriod"/>
            </a:pPr>
            <a:endParaRPr lang="en-US" sz="2250" dirty="0"/>
          </a:p>
          <a:p>
            <a:pPr marL="385763" indent="-385763">
              <a:buFont typeface="Calibri" charset="0"/>
              <a:buAutoNum type="arabicPeriod"/>
            </a:pPr>
            <a:r>
              <a:rPr lang="en-US" sz="2250" dirty="0"/>
              <a:t>Rescuing</a:t>
            </a:r>
          </a:p>
          <a:p>
            <a:pPr marL="385763" indent="-385763">
              <a:buFont typeface="Calibri" charset="0"/>
              <a:buAutoNum type="arabicPeriod"/>
            </a:pPr>
            <a:endParaRPr lang="en-US" sz="2250" dirty="0"/>
          </a:p>
          <a:p>
            <a:pPr marL="385763" indent="-385763">
              <a:buFont typeface="Calibri" charset="0"/>
              <a:buAutoNum type="arabicPeriod"/>
            </a:pPr>
            <a:r>
              <a:rPr lang="en-US" sz="2250" dirty="0"/>
              <a:t>Building barriers unnecessarily </a:t>
            </a:r>
          </a:p>
          <a:p>
            <a:pPr marL="457200" indent="-457200">
              <a:buFont typeface="+mj-lt"/>
              <a:buAutoNum type="arabicPeriod"/>
            </a:pPr>
            <a:endParaRPr lang="en-US" sz="2250" dirty="0"/>
          </a:p>
          <a:p>
            <a:pPr marL="385763" indent="-385763">
              <a:buFont typeface="Calibri" charset="0"/>
              <a:buAutoNum type="arabicPeriod"/>
            </a:pPr>
            <a:r>
              <a:rPr lang="en-US" sz="2250" dirty="0"/>
              <a:t>Ignoring the “</a:t>
            </a:r>
            <a:r>
              <a:rPr lang="en-US" altLang="ja-JP" sz="2250" dirty="0"/>
              <a:t>why</a:t>
            </a:r>
            <a:r>
              <a:rPr lang="en-US" sz="2250" dirty="0"/>
              <a:t>”</a:t>
            </a:r>
            <a:endParaRPr lang="en-US" altLang="ja-JP" sz="2250" dirty="0"/>
          </a:p>
          <a:p>
            <a:pPr marL="385763" indent="-385763">
              <a:buFont typeface="Calibri" charset="0"/>
              <a:buAutoNum type="arabicPeriod"/>
            </a:pPr>
            <a:endParaRPr lang="en-US" sz="2250" dirty="0"/>
          </a:p>
          <a:p>
            <a:pPr marL="385763" indent="-385763">
              <a:buFont typeface="Calibri" charset="0"/>
              <a:buAutoNum type="arabicPeriod"/>
            </a:pPr>
            <a:r>
              <a:rPr lang="en-US" sz="2250" dirty="0"/>
              <a:t>Discounting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3</a:t>
            </a:r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86450" y="1242130"/>
            <a:ext cx="1620000" cy="1242740"/>
          </a:xfrm>
          <a:prstGeom prst="rect">
            <a:avLst/>
          </a:prstGeom>
        </p:spPr>
      </p:pic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247ABBD2-9D85-044C-8C7F-903E00FA0D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1" name="Rectángulo 16">
            <a:extLst>
              <a:ext uri="{FF2B5EF4-FFF2-40B4-BE49-F238E27FC236}">
                <a16:creationId xmlns:a16="http://schemas.microsoft.com/office/drawing/2014/main" id="{9BF84ED4-D1AD-CC44-93AF-E6EFBE36F70D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95051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Qualities of a Good Mentee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113042"/>
            <a:ext cx="760095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Tx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A good mentee is one who takes </a:t>
            </a:r>
            <a:r>
              <a:rPr lang="en-US" sz="2250" b="1" u="sng" dirty="0">
                <a:solidFill>
                  <a:srgbClr val="000000"/>
                </a:solidFill>
              </a:rPr>
              <a:t>RESPONSIBILITY </a:t>
            </a:r>
            <a:r>
              <a:rPr lang="en-US" sz="2250" dirty="0">
                <a:solidFill>
                  <a:srgbClr val="000000"/>
                </a:solidFill>
              </a:rPr>
              <a:t> for his or her own </a:t>
            </a:r>
            <a:r>
              <a:rPr lang="en-US" sz="2250" b="1" u="sng" dirty="0">
                <a:solidFill>
                  <a:srgbClr val="000000"/>
                </a:solidFill>
              </a:rPr>
              <a:t>LEARNING.</a:t>
            </a:r>
            <a:endParaRPr lang="en-US" sz="2250" b="1" dirty="0">
              <a:solidFill>
                <a:srgbClr val="000000"/>
              </a:solidFill>
            </a:endParaRPr>
          </a:p>
          <a:p>
            <a:pPr marL="385763" indent="-385763">
              <a:buFontTx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Tx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A good mentee is an </a:t>
            </a:r>
            <a:r>
              <a:rPr lang="en-US" sz="2250" b="1" u="sng" dirty="0">
                <a:solidFill>
                  <a:srgbClr val="000000"/>
                </a:solidFill>
              </a:rPr>
              <a:t>ACTIVE LISTENER</a:t>
            </a:r>
            <a:r>
              <a:rPr lang="en-US" sz="2250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Tx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Tx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A good mentee is a </a:t>
            </a:r>
            <a:r>
              <a:rPr lang="en-US" sz="2250" b="1" u="sng" dirty="0">
                <a:solidFill>
                  <a:srgbClr val="000000"/>
                </a:solidFill>
              </a:rPr>
              <a:t>PROACTIVE </a:t>
            </a:r>
            <a:r>
              <a:rPr lang="en-US" sz="2250" dirty="0">
                <a:solidFill>
                  <a:srgbClr val="000000"/>
                </a:solidFill>
              </a:rPr>
              <a:t>learner</a:t>
            </a:r>
            <a:r>
              <a:rPr lang="en-US" sz="2250" b="1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Tx/>
              <a:buAutoNum type="arabicPeriod"/>
            </a:pPr>
            <a:endParaRPr lang="en-US" sz="2250" b="1" dirty="0">
              <a:solidFill>
                <a:srgbClr val="000000"/>
              </a:solidFill>
            </a:endParaRPr>
          </a:p>
          <a:p>
            <a:pPr marL="385763" indent="-385763">
              <a:buFontTx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A good mentee is a </a:t>
            </a:r>
            <a:r>
              <a:rPr lang="en-US" sz="2250" b="1" u="sng" dirty="0">
                <a:solidFill>
                  <a:srgbClr val="000000"/>
                </a:solidFill>
              </a:rPr>
              <a:t>LIFELONG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learner</a:t>
            </a:r>
            <a:r>
              <a:rPr lang="en-US" sz="2250" b="1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Tx/>
              <a:buAutoNum type="arabicPeriod"/>
            </a:pPr>
            <a:endParaRPr lang="en-US" sz="2250" b="1" dirty="0">
              <a:solidFill>
                <a:srgbClr val="000000"/>
              </a:solidFill>
            </a:endParaRPr>
          </a:p>
          <a:p>
            <a:pPr marL="385763" indent="-385763">
              <a:buFontTx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A good mentee is </a:t>
            </a:r>
            <a:r>
              <a:rPr lang="en-US" sz="2250" b="1" u="sng" dirty="0">
                <a:solidFill>
                  <a:srgbClr val="000000"/>
                </a:solidFill>
              </a:rPr>
              <a:t>TRANSPARENT.</a:t>
            </a:r>
            <a:endParaRPr lang="en-US" sz="225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3</a:t>
            </a:r>
          </a:p>
        </p:txBody>
      </p:sp>
      <p:pic>
        <p:nvPicPr>
          <p:cNvPr id="8" name="Picture 7" descr="MNM Globe Glow.png">
            <a:extLst>
              <a:ext uri="{FF2B5EF4-FFF2-40B4-BE49-F238E27FC236}">
                <a16:creationId xmlns:a16="http://schemas.microsoft.com/office/drawing/2014/main" id="{A81A4BA0-2BD7-7B42-AB95-B82717C0A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DA859DAC-D77A-AB47-94F2-8857AAE72AAF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00053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>
            <a:extLst>
              <a:ext uri="{FF2B5EF4-FFF2-40B4-BE49-F238E27FC236}">
                <a16:creationId xmlns:a16="http://schemas.microsoft.com/office/drawing/2014/main" id="{46E328A6-CD26-BF4A-A774-193018A327E1}"/>
              </a:ext>
            </a:extLst>
          </p:cNvPr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Qualities of a Bad Mentee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113042"/>
            <a:ext cx="8134350" cy="38018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They are overly </a:t>
            </a:r>
            <a:r>
              <a:rPr lang="en-US" sz="2250" b="1" u="sng" dirty="0">
                <a:solidFill>
                  <a:srgbClr val="000000"/>
                </a:solidFill>
              </a:rPr>
              <a:t>dependent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on their mentors for answers. </a:t>
            </a:r>
          </a:p>
          <a:p>
            <a:pPr marL="385763" indent="-385763">
              <a:buFont typeface="+mj-lt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They don’t take the </a:t>
            </a:r>
            <a:r>
              <a:rPr lang="en-US" sz="2250" b="1" u="sng" dirty="0">
                <a:solidFill>
                  <a:srgbClr val="000000"/>
                </a:solidFill>
              </a:rPr>
              <a:t>initiative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to identify new areas that need to be covered due to unfolding circumstances in their lives. </a:t>
            </a:r>
          </a:p>
          <a:p>
            <a:pPr marL="385763" indent="-385763">
              <a:buFont typeface="+mj-lt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They </a:t>
            </a:r>
            <a:r>
              <a:rPr lang="en-US" sz="2250" b="1" u="sng" dirty="0">
                <a:solidFill>
                  <a:srgbClr val="000000"/>
                </a:solidFill>
              </a:rPr>
              <a:t>discount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what their mentors say or suggest. </a:t>
            </a:r>
          </a:p>
          <a:p>
            <a:pPr marL="385763" indent="-385763">
              <a:buFont typeface="+mj-lt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They fail to </a:t>
            </a:r>
            <a:r>
              <a:rPr lang="en-US" sz="2250" b="1" u="sng" dirty="0">
                <a:solidFill>
                  <a:srgbClr val="000000"/>
                </a:solidFill>
              </a:rPr>
              <a:t>analyze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the present situation and envision where they could be.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3</a:t>
            </a:r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56000"/>
          </a:blip>
          <a:stretch>
            <a:fillRect/>
          </a:stretch>
        </p:blipFill>
        <p:spPr>
          <a:xfrm>
            <a:off x="7696200" y="2517457"/>
            <a:ext cx="1001949" cy="981075"/>
          </a:xfrm>
          <a:prstGeom prst="rect">
            <a:avLst/>
          </a:prstGeom>
        </p:spPr>
      </p:pic>
      <p:pic>
        <p:nvPicPr>
          <p:cNvPr id="7" name="Picture 6" descr="MNM Globe Glow.png">
            <a:extLst>
              <a:ext uri="{FF2B5EF4-FFF2-40B4-BE49-F238E27FC236}">
                <a16:creationId xmlns:a16="http://schemas.microsoft.com/office/drawing/2014/main" id="{9A33DF20-7489-E347-8ECF-E155324030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A3803B12-F148-0341-9193-9EF1A0A432E1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295730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1143000" y="1485900"/>
            <a:ext cx="6858000" cy="217170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chemeClr val="bg1"/>
                </a:solidFill>
                <a:latin typeface="Calibri"/>
                <a:cs typeface="Calibri"/>
              </a:rPr>
              <a:t>What is Mentoring?</a:t>
            </a:r>
          </a:p>
          <a:p>
            <a:endParaRPr lang="en-US" sz="27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SESSION 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000500"/>
            <a:ext cx="2286000" cy="635794"/>
          </a:xfrm>
          <a:prstGeom prst="rect">
            <a:avLst/>
          </a:prstGeom>
        </p:spPr>
      </p:pic>
      <p:sp>
        <p:nvSpPr>
          <p:cNvPr id="5" name="Rectángulo 16">
            <a:extLst>
              <a:ext uri="{FF2B5EF4-FFF2-40B4-BE49-F238E27FC236}">
                <a16:creationId xmlns:a16="http://schemas.microsoft.com/office/drawing/2014/main" id="{AFFFC2F3-33AB-A54F-8056-000652322E13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5508359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>
              <a:latin typeface="Calibri"/>
              <a:cs typeface="Calibri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Relational Needs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14450" y="1113042"/>
            <a:ext cx="651510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25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Calibri"/>
                <a:cs typeface="Calibri"/>
              </a:rPr>
              <a:t>SESSION 3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03253" y="951310"/>
            <a:ext cx="4800843" cy="3655189"/>
            <a:chOff x="1680337" y="1268413"/>
            <a:chExt cx="6401123" cy="4873584"/>
          </a:xfrm>
        </p:grpSpPr>
        <p:sp>
          <p:nvSpPr>
            <p:cNvPr id="9" name="Rectángulo 6"/>
            <p:cNvSpPr>
              <a:spLocks noChangeArrowheads="1"/>
            </p:cNvSpPr>
            <p:nvPr/>
          </p:nvSpPr>
          <p:spPr bwMode="auto">
            <a:xfrm>
              <a:off x="3350854" y="1268413"/>
              <a:ext cx="244229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s-ES_tradnl" sz="2100" b="1" u="sng" dirty="0">
                  <a:solidFill>
                    <a:srgbClr val="000000"/>
                  </a:solidFill>
                  <a:latin typeface="Calibri"/>
                  <a:cs typeface="Calibri"/>
                </a:rPr>
                <a:t>SPIRITUAL LIFE</a:t>
              </a:r>
              <a:endParaRPr lang="es-ES" sz="21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Rectángulo 7"/>
            <p:cNvSpPr>
              <a:spLocks noChangeArrowheads="1"/>
            </p:cNvSpPr>
            <p:nvPr/>
          </p:nvSpPr>
          <p:spPr bwMode="auto">
            <a:xfrm>
              <a:off x="1680337" y="5587999"/>
              <a:ext cx="1993965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s-ES_tradnl" sz="2100" b="1" u="sng" dirty="0">
                  <a:solidFill>
                    <a:srgbClr val="000000"/>
                  </a:solidFill>
                  <a:latin typeface="Calibri"/>
                  <a:cs typeface="Calibri"/>
                </a:rPr>
                <a:t>FAMILY LIFE</a:t>
              </a:r>
              <a:endParaRPr lang="es-ES" sz="21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2" name="Rectángulo 8"/>
            <p:cNvSpPr>
              <a:spLocks noChangeArrowheads="1"/>
            </p:cNvSpPr>
            <p:nvPr/>
          </p:nvSpPr>
          <p:spPr bwMode="auto">
            <a:xfrm>
              <a:off x="6366375" y="5588000"/>
              <a:ext cx="1715085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s-ES_tradnl" sz="2100" b="1" u="sng" dirty="0">
                  <a:solidFill>
                    <a:srgbClr val="000000"/>
                  </a:solidFill>
                  <a:latin typeface="Calibri"/>
                  <a:cs typeface="Calibri"/>
                </a:rPr>
                <a:t>MINISTRY</a:t>
              </a:r>
              <a:endParaRPr lang="es-ES" sz="210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13" name="CuadroTexto 1"/>
            <p:cNvSpPr txBox="1">
              <a:spLocks noChangeArrowheads="1"/>
            </p:cNvSpPr>
            <p:nvPr/>
          </p:nvSpPr>
          <p:spPr bwMode="auto">
            <a:xfrm>
              <a:off x="3995738" y="3668712"/>
              <a:ext cx="1165276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2400" b="1" dirty="0">
                  <a:solidFill>
                    <a:srgbClr val="000000"/>
                  </a:solidFill>
                  <a:latin typeface="Calibri"/>
                  <a:cs typeface="Calibri"/>
                </a:rPr>
                <a:t>“ME”</a:t>
              </a:r>
            </a:p>
          </p:txBody>
        </p:sp>
      </p:grpSp>
      <p:sp>
        <p:nvSpPr>
          <p:cNvPr id="14" name="Triángulo isósceles 5"/>
          <p:cNvSpPr>
            <a:spLocks noChangeArrowheads="1"/>
          </p:cNvSpPr>
          <p:nvPr/>
        </p:nvSpPr>
        <p:spPr bwMode="auto">
          <a:xfrm>
            <a:off x="3168254" y="1437085"/>
            <a:ext cx="2808684" cy="2591990"/>
          </a:xfrm>
          <a:prstGeom prst="triangle">
            <a:avLst>
              <a:gd name="adj" fmla="val 50000"/>
            </a:avLst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 sz="1350">
              <a:solidFill>
                <a:schemeClr val="lt1"/>
              </a:solidFill>
            </a:endParaRPr>
          </a:p>
        </p:txBody>
      </p:sp>
      <p:pic>
        <p:nvPicPr>
          <p:cNvPr id="15" name="Picture 14" descr="MNM Globe Glow.png">
            <a:extLst>
              <a:ext uri="{FF2B5EF4-FFF2-40B4-BE49-F238E27FC236}">
                <a16:creationId xmlns:a16="http://schemas.microsoft.com/office/drawing/2014/main" id="{3124C08E-6419-E044-9A1C-FCB6F882A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6" name="Rectángulo 16">
            <a:extLst>
              <a:ext uri="{FF2B5EF4-FFF2-40B4-BE49-F238E27FC236}">
                <a16:creationId xmlns:a16="http://schemas.microsoft.com/office/drawing/2014/main" id="{88FE179E-8418-A14F-97D5-0A55D73226D3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83561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Learning Needs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Calibri"/>
                <a:cs typeface="Calibri"/>
              </a:rPr>
              <a:t>SESSION 3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141935" y="1083469"/>
            <a:ext cx="4813697" cy="3831431"/>
            <a:chOff x="1331913" y="1125538"/>
            <a:chExt cx="6418262" cy="5278437"/>
          </a:xfrm>
        </p:grpSpPr>
        <p:sp>
          <p:nvSpPr>
            <p:cNvPr id="16" name="Forma libre 4"/>
            <p:cNvSpPr>
              <a:spLocks/>
            </p:cNvSpPr>
            <p:nvPr/>
          </p:nvSpPr>
          <p:spPr bwMode="auto">
            <a:xfrm>
              <a:off x="3217863" y="1125538"/>
              <a:ext cx="2682875" cy="2293937"/>
            </a:xfrm>
            <a:custGeom>
              <a:avLst/>
              <a:gdLst>
                <a:gd name="T0" fmla="*/ 0 w 2294929"/>
                <a:gd name="T1" fmla="*/ 1146473 h 2294929"/>
                <a:gd name="T2" fmla="*/ 1568201 w 2294929"/>
                <a:gd name="T3" fmla="*/ 0 h 2294929"/>
                <a:gd name="T4" fmla="*/ 3136402 w 2294929"/>
                <a:gd name="T5" fmla="*/ 1146473 h 2294929"/>
                <a:gd name="T6" fmla="*/ 1568201 w 2294929"/>
                <a:gd name="T7" fmla="*/ 2292946 h 2294929"/>
                <a:gd name="T8" fmla="*/ 0 w 2294929"/>
                <a:gd name="T9" fmla="*/ 1146473 h 22949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94929"/>
                <a:gd name="T16" fmla="*/ 0 h 2294929"/>
                <a:gd name="T17" fmla="*/ 2294929 w 2294929"/>
                <a:gd name="T18" fmla="*/ 2294929 h 22949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94929" h="2294929">
                  <a:moveTo>
                    <a:pt x="0" y="1147465"/>
                  </a:moveTo>
                  <a:cubicBezTo>
                    <a:pt x="0" y="513738"/>
                    <a:pt x="513738" y="0"/>
                    <a:pt x="1147465" y="0"/>
                  </a:cubicBezTo>
                  <a:cubicBezTo>
                    <a:pt x="1781192" y="0"/>
                    <a:pt x="2294930" y="513738"/>
                    <a:pt x="2294930" y="1147465"/>
                  </a:cubicBezTo>
                  <a:cubicBezTo>
                    <a:pt x="2294930" y="1781192"/>
                    <a:pt x="1781192" y="2294930"/>
                    <a:pt x="1147465" y="2294930"/>
                  </a:cubicBezTo>
                  <a:cubicBezTo>
                    <a:pt x="513738" y="2294930"/>
                    <a:pt x="0" y="1781192"/>
                    <a:pt x="0" y="1147465"/>
                  </a:cubicBezTo>
                  <a:close/>
                </a:path>
              </a:pathLst>
            </a:custGeom>
            <a:solidFill>
              <a:srgbClr val="009036">
                <a:alpha val="70000"/>
              </a:srgbClr>
            </a:soli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lIns="269209" tIns="269209" rIns="269209" bIns="269209" anchor="ctr"/>
            <a:lstStyle/>
            <a:p>
              <a:pPr algn="ctr" defTabSz="60007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_tradnl" sz="1350" b="1" dirty="0">
                  <a:solidFill>
                    <a:schemeClr val="lt1"/>
                  </a:solidFill>
                  <a:latin typeface="Arial"/>
                  <a:cs typeface="Arial"/>
                </a:rPr>
                <a:t>KNOWLEDGE</a:t>
              </a:r>
              <a:endParaRPr lang="es-ES" sz="1350" b="1" dirty="0">
                <a:solidFill>
                  <a:schemeClr val="lt1"/>
                </a:solidFill>
                <a:latin typeface="Arial"/>
                <a:cs typeface="Arial"/>
              </a:endParaRPr>
            </a:p>
          </p:txBody>
        </p:sp>
        <p:sp>
          <p:nvSpPr>
            <p:cNvPr id="17" name="Forma libre 5"/>
            <p:cNvSpPr>
              <a:spLocks/>
            </p:cNvSpPr>
            <p:nvPr/>
          </p:nvSpPr>
          <p:spPr bwMode="auto">
            <a:xfrm rot="3600000">
              <a:off x="5106988" y="3362325"/>
              <a:ext cx="609600" cy="774700"/>
            </a:xfrm>
            <a:custGeom>
              <a:avLst/>
              <a:gdLst>
                <a:gd name="T0" fmla="*/ 0 w 610337"/>
                <a:gd name="T1" fmla="*/ 154972 h 774538"/>
                <a:gd name="T2" fmla="*/ 304432 w 610337"/>
                <a:gd name="T3" fmla="*/ 154972 h 774538"/>
                <a:gd name="T4" fmla="*/ 304432 w 610337"/>
                <a:gd name="T5" fmla="*/ 0 h 774538"/>
                <a:gd name="T6" fmla="*/ 608864 w 610337"/>
                <a:gd name="T7" fmla="*/ 387431 h 774538"/>
                <a:gd name="T8" fmla="*/ 304432 w 610337"/>
                <a:gd name="T9" fmla="*/ 774862 h 774538"/>
                <a:gd name="T10" fmla="*/ 304432 w 610337"/>
                <a:gd name="T11" fmla="*/ 619890 h 774538"/>
                <a:gd name="T12" fmla="*/ 0 w 610337"/>
                <a:gd name="T13" fmla="*/ 619890 h 774538"/>
                <a:gd name="T14" fmla="*/ 0 w 610337"/>
                <a:gd name="T15" fmla="*/ 154972 h 7745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0337" h="774538">
                  <a:moveTo>
                    <a:pt x="0" y="154908"/>
                  </a:moveTo>
                  <a:lnTo>
                    <a:pt x="305169" y="154908"/>
                  </a:lnTo>
                  <a:lnTo>
                    <a:pt x="305169" y="0"/>
                  </a:lnTo>
                  <a:lnTo>
                    <a:pt x="610337" y="387269"/>
                  </a:lnTo>
                  <a:lnTo>
                    <a:pt x="305169" y="774538"/>
                  </a:lnTo>
                  <a:lnTo>
                    <a:pt x="305169" y="619630"/>
                  </a:lnTo>
                  <a:lnTo>
                    <a:pt x="0" y="619630"/>
                  </a:lnTo>
                  <a:lnTo>
                    <a:pt x="0" y="154908"/>
                  </a:lnTo>
                  <a:close/>
                </a:path>
              </a:pathLst>
            </a:custGeom>
            <a:solidFill>
              <a:srgbClr val="009036">
                <a:alpha val="72000"/>
              </a:srgbClr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-1" tIns="116180" rIns="137326" bIns="116181" anchor="ctr"/>
            <a:lstStyle/>
            <a:p>
              <a:endParaRPr lang="en-US" sz="1350"/>
            </a:p>
          </p:txBody>
        </p:sp>
        <p:sp>
          <p:nvSpPr>
            <p:cNvPr id="18" name="Forma libre 6"/>
            <p:cNvSpPr>
              <a:spLocks/>
            </p:cNvSpPr>
            <p:nvPr/>
          </p:nvSpPr>
          <p:spPr bwMode="auto">
            <a:xfrm>
              <a:off x="5148263" y="4110038"/>
              <a:ext cx="2601912" cy="2293937"/>
            </a:xfrm>
            <a:custGeom>
              <a:avLst/>
              <a:gdLst>
                <a:gd name="T0" fmla="*/ 0 w 2294929"/>
                <a:gd name="T1" fmla="*/ 1146473 h 2294929"/>
                <a:gd name="T2" fmla="*/ 1474981 w 2294929"/>
                <a:gd name="T3" fmla="*/ 0 h 2294929"/>
                <a:gd name="T4" fmla="*/ 2949960 w 2294929"/>
                <a:gd name="T5" fmla="*/ 1146473 h 2294929"/>
                <a:gd name="T6" fmla="*/ 1474981 w 2294929"/>
                <a:gd name="T7" fmla="*/ 2292946 h 2294929"/>
                <a:gd name="T8" fmla="*/ 0 w 2294929"/>
                <a:gd name="T9" fmla="*/ 1146473 h 22949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94929"/>
                <a:gd name="T16" fmla="*/ 0 h 2294929"/>
                <a:gd name="T17" fmla="*/ 2294929 w 2294929"/>
                <a:gd name="T18" fmla="*/ 2294929 h 22949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94929" h="2294929">
                  <a:moveTo>
                    <a:pt x="0" y="1147465"/>
                  </a:moveTo>
                  <a:cubicBezTo>
                    <a:pt x="0" y="513738"/>
                    <a:pt x="513738" y="0"/>
                    <a:pt x="1147465" y="0"/>
                  </a:cubicBezTo>
                  <a:cubicBezTo>
                    <a:pt x="1781192" y="0"/>
                    <a:pt x="2294930" y="513738"/>
                    <a:pt x="2294930" y="1147465"/>
                  </a:cubicBezTo>
                  <a:cubicBezTo>
                    <a:pt x="2294930" y="1781192"/>
                    <a:pt x="1781192" y="2294930"/>
                    <a:pt x="1147465" y="2294930"/>
                  </a:cubicBezTo>
                  <a:cubicBezTo>
                    <a:pt x="513738" y="2294930"/>
                    <a:pt x="0" y="1781192"/>
                    <a:pt x="0" y="1147465"/>
                  </a:cubicBezTo>
                  <a:close/>
                </a:path>
              </a:pathLst>
            </a:custGeom>
            <a:solidFill>
              <a:srgbClr val="009036">
                <a:alpha val="70000"/>
              </a:srgbClr>
            </a:soli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lIns="0" tIns="0" rIns="0" bIns="0" anchor="ctr"/>
            <a:lstStyle/>
            <a:p>
              <a:pPr algn="ctr" defTabSz="60007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_tradnl" sz="1350" b="1" dirty="0">
                  <a:solidFill>
                    <a:schemeClr val="lt1"/>
                  </a:solidFill>
                  <a:latin typeface="Arial"/>
                  <a:cs typeface="Arial"/>
                </a:rPr>
                <a:t>SKILL</a:t>
              </a:r>
            </a:p>
          </p:txBody>
        </p:sp>
        <p:sp>
          <p:nvSpPr>
            <p:cNvPr id="19" name="Forma libre 7"/>
            <p:cNvSpPr>
              <a:spLocks/>
            </p:cNvSpPr>
            <p:nvPr/>
          </p:nvSpPr>
          <p:spPr bwMode="auto">
            <a:xfrm>
              <a:off x="4267200" y="4870450"/>
              <a:ext cx="609600" cy="773113"/>
            </a:xfrm>
            <a:custGeom>
              <a:avLst/>
              <a:gdLst>
                <a:gd name="T0" fmla="*/ 0 w 610337"/>
                <a:gd name="T1" fmla="*/ 154339 h 774538"/>
                <a:gd name="T2" fmla="*/ 304432 w 610337"/>
                <a:gd name="T3" fmla="*/ 154339 h 774538"/>
                <a:gd name="T4" fmla="*/ 304432 w 610337"/>
                <a:gd name="T5" fmla="*/ 0 h 774538"/>
                <a:gd name="T6" fmla="*/ 608864 w 610337"/>
                <a:gd name="T7" fmla="*/ 385846 h 774538"/>
                <a:gd name="T8" fmla="*/ 304432 w 610337"/>
                <a:gd name="T9" fmla="*/ 771691 h 774538"/>
                <a:gd name="T10" fmla="*/ 304432 w 610337"/>
                <a:gd name="T11" fmla="*/ 617352 h 774538"/>
                <a:gd name="T12" fmla="*/ 0 w 610337"/>
                <a:gd name="T13" fmla="*/ 617352 h 774538"/>
                <a:gd name="T14" fmla="*/ 0 w 610337"/>
                <a:gd name="T15" fmla="*/ 154339 h 7745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0337" h="774538">
                  <a:moveTo>
                    <a:pt x="610337" y="619630"/>
                  </a:moveTo>
                  <a:lnTo>
                    <a:pt x="305168" y="619630"/>
                  </a:lnTo>
                  <a:lnTo>
                    <a:pt x="305168" y="774538"/>
                  </a:lnTo>
                  <a:lnTo>
                    <a:pt x="0" y="387269"/>
                  </a:lnTo>
                  <a:lnTo>
                    <a:pt x="305168" y="0"/>
                  </a:lnTo>
                  <a:lnTo>
                    <a:pt x="305168" y="154908"/>
                  </a:lnTo>
                  <a:lnTo>
                    <a:pt x="610337" y="154908"/>
                  </a:lnTo>
                  <a:lnTo>
                    <a:pt x="610337" y="619630"/>
                  </a:lnTo>
                  <a:close/>
                </a:path>
              </a:pathLst>
            </a:custGeom>
            <a:solidFill>
              <a:srgbClr val="009036">
                <a:alpha val="69000"/>
              </a:srgbClr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37326" tIns="116182" rIns="1" bIns="116181" anchor="ctr"/>
            <a:lstStyle/>
            <a:p>
              <a:endParaRPr lang="en-US" sz="1350"/>
            </a:p>
          </p:txBody>
        </p:sp>
        <p:sp>
          <p:nvSpPr>
            <p:cNvPr id="20" name="Forma libre 8"/>
            <p:cNvSpPr>
              <a:spLocks/>
            </p:cNvSpPr>
            <p:nvPr/>
          </p:nvSpPr>
          <p:spPr bwMode="auto">
            <a:xfrm>
              <a:off x="1331913" y="4110038"/>
              <a:ext cx="2681287" cy="2293937"/>
            </a:xfrm>
            <a:custGeom>
              <a:avLst/>
              <a:gdLst>
                <a:gd name="T0" fmla="*/ 0 w 2294929"/>
                <a:gd name="T1" fmla="*/ 1146473 h 2294929"/>
                <a:gd name="T2" fmla="*/ 1566345 w 2294929"/>
                <a:gd name="T3" fmla="*/ 0 h 2294929"/>
                <a:gd name="T4" fmla="*/ 3132691 w 2294929"/>
                <a:gd name="T5" fmla="*/ 1146473 h 2294929"/>
                <a:gd name="T6" fmla="*/ 1566345 w 2294929"/>
                <a:gd name="T7" fmla="*/ 2292946 h 2294929"/>
                <a:gd name="T8" fmla="*/ 0 w 2294929"/>
                <a:gd name="T9" fmla="*/ 1146473 h 22949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94929"/>
                <a:gd name="T16" fmla="*/ 0 h 2294929"/>
                <a:gd name="T17" fmla="*/ 2294929 w 2294929"/>
                <a:gd name="T18" fmla="*/ 2294929 h 22949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94929" h="2294929">
                  <a:moveTo>
                    <a:pt x="0" y="1147465"/>
                  </a:moveTo>
                  <a:cubicBezTo>
                    <a:pt x="0" y="513738"/>
                    <a:pt x="513738" y="0"/>
                    <a:pt x="1147465" y="0"/>
                  </a:cubicBezTo>
                  <a:cubicBezTo>
                    <a:pt x="1781192" y="0"/>
                    <a:pt x="2294930" y="513738"/>
                    <a:pt x="2294930" y="1147465"/>
                  </a:cubicBezTo>
                  <a:cubicBezTo>
                    <a:pt x="2294930" y="1781192"/>
                    <a:pt x="1781192" y="2294930"/>
                    <a:pt x="1147465" y="2294930"/>
                  </a:cubicBezTo>
                  <a:cubicBezTo>
                    <a:pt x="513738" y="2294930"/>
                    <a:pt x="0" y="1781192"/>
                    <a:pt x="0" y="1147465"/>
                  </a:cubicBezTo>
                  <a:close/>
                </a:path>
              </a:pathLst>
            </a:custGeom>
            <a:solidFill>
              <a:srgbClr val="009036">
                <a:alpha val="70000"/>
              </a:srgbClr>
            </a:soli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lIns="269209" tIns="0" rIns="269209" bIns="0" anchor="ctr"/>
            <a:lstStyle/>
            <a:p>
              <a:pPr algn="ctr" defTabSz="60007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_tradnl" sz="1275" b="1" dirty="0">
                  <a:solidFill>
                    <a:schemeClr val="lt1"/>
                  </a:solidFill>
                  <a:latin typeface="Arial"/>
                  <a:cs typeface="Arial"/>
                </a:rPr>
                <a:t>UNDERSTANDING</a:t>
              </a:r>
            </a:p>
          </p:txBody>
        </p:sp>
        <p:sp>
          <p:nvSpPr>
            <p:cNvPr id="21" name="Forma libre 9"/>
            <p:cNvSpPr>
              <a:spLocks/>
            </p:cNvSpPr>
            <p:nvPr/>
          </p:nvSpPr>
          <p:spPr bwMode="auto">
            <a:xfrm rot="18000000">
              <a:off x="3384550" y="3392488"/>
              <a:ext cx="609600" cy="774700"/>
            </a:xfrm>
            <a:custGeom>
              <a:avLst/>
              <a:gdLst>
                <a:gd name="T0" fmla="*/ 0 w 610337"/>
                <a:gd name="T1" fmla="*/ 154972 h 774538"/>
                <a:gd name="T2" fmla="*/ 304432 w 610337"/>
                <a:gd name="T3" fmla="*/ 154972 h 774538"/>
                <a:gd name="T4" fmla="*/ 304432 w 610337"/>
                <a:gd name="T5" fmla="*/ 0 h 774538"/>
                <a:gd name="T6" fmla="*/ 608864 w 610337"/>
                <a:gd name="T7" fmla="*/ 387431 h 774538"/>
                <a:gd name="T8" fmla="*/ 304432 w 610337"/>
                <a:gd name="T9" fmla="*/ 774862 h 774538"/>
                <a:gd name="T10" fmla="*/ 304432 w 610337"/>
                <a:gd name="T11" fmla="*/ 619890 h 774538"/>
                <a:gd name="T12" fmla="*/ 0 w 610337"/>
                <a:gd name="T13" fmla="*/ 619890 h 774538"/>
                <a:gd name="T14" fmla="*/ 0 w 610337"/>
                <a:gd name="T15" fmla="*/ 154972 h 7745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0337" h="774538">
                  <a:moveTo>
                    <a:pt x="0" y="154908"/>
                  </a:moveTo>
                  <a:lnTo>
                    <a:pt x="305169" y="154908"/>
                  </a:lnTo>
                  <a:lnTo>
                    <a:pt x="305169" y="0"/>
                  </a:lnTo>
                  <a:lnTo>
                    <a:pt x="610337" y="387269"/>
                  </a:lnTo>
                  <a:lnTo>
                    <a:pt x="305169" y="774538"/>
                  </a:lnTo>
                  <a:lnTo>
                    <a:pt x="305169" y="619630"/>
                  </a:lnTo>
                  <a:lnTo>
                    <a:pt x="0" y="619630"/>
                  </a:lnTo>
                  <a:lnTo>
                    <a:pt x="0" y="154908"/>
                  </a:lnTo>
                  <a:close/>
                </a:path>
              </a:pathLst>
            </a:custGeom>
            <a:solidFill>
              <a:srgbClr val="009036">
                <a:alpha val="70000"/>
              </a:srgbClr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-1" tIns="116181" rIns="137326" bIns="116180" anchor="ctr"/>
            <a:lstStyle/>
            <a:p>
              <a:endParaRPr lang="en-US" sz="1350"/>
            </a:p>
          </p:txBody>
        </p:sp>
      </p:grpSp>
      <p:pic>
        <p:nvPicPr>
          <p:cNvPr id="13" name="Picture 12" descr="MNM Globe Glow.png">
            <a:extLst>
              <a:ext uri="{FF2B5EF4-FFF2-40B4-BE49-F238E27FC236}">
                <a16:creationId xmlns:a16="http://schemas.microsoft.com/office/drawing/2014/main" id="{B45BD058-4D8E-4841-82EF-D4064C23E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4" name="Rectángulo 16">
            <a:extLst>
              <a:ext uri="{FF2B5EF4-FFF2-40B4-BE49-F238E27FC236}">
                <a16:creationId xmlns:a16="http://schemas.microsoft.com/office/drawing/2014/main" id="{FE9752D1-E8D7-2844-98BA-76F5669BF476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3852794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Relational Do’s and Don’ts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113042"/>
            <a:ext cx="7448550" cy="38018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RESPECT</a:t>
            </a:r>
            <a:r>
              <a:rPr lang="en-US" sz="2250" dirty="0">
                <a:solidFill>
                  <a:srgbClr val="000000"/>
                </a:solidFill>
              </a:rPr>
              <a:t>: Don’t belittle.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VALUE</a:t>
            </a:r>
            <a:r>
              <a:rPr lang="en-US" sz="2250" dirty="0">
                <a:solidFill>
                  <a:srgbClr val="000000"/>
                </a:solidFill>
              </a:rPr>
              <a:t>: Don’t devalue. 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MODEL</a:t>
            </a:r>
            <a:r>
              <a:rPr lang="en-US" sz="2250" dirty="0">
                <a:solidFill>
                  <a:srgbClr val="000000"/>
                </a:solidFill>
              </a:rPr>
              <a:t>: Don’t meddle.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AFFIRM</a:t>
            </a:r>
            <a:r>
              <a:rPr lang="en-US" sz="2250" dirty="0">
                <a:solidFill>
                  <a:srgbClr val="000000"/>
                </a:solidFill>
              </a:rPr>
              <a:t>: Don’t condemn. 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ENCOURAGE</a:t>
            </a:r>
            <a:r>
              <a:rPr lang="en-US" sz="2250" dirty="0">
                <a:solidFill>
                  <a:srgbClr val="000000"/>
                </a:solidFill>
              </a:rPr>
              <a:t>: Don’t discourage. 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INSPIRE</a:t>
            </a:r>
            <a:r>
              <a:rPr lang="en-US" sz="2250" dirty="0">
                <a:solidFill>
                  <a:srgbClr val="000000"/>
                </a:solidFill>
              </a:rPr>
              <a:t>: Don’t deflate.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PRAY</a:t>
            </a:r>
            <a:r>
              <a:rPr lang="en-US" sz="2250" dirty="0">
                <a:solidFill>
                  <a:srgbClr val="000000"/>
                </a:solidFill>
              </a:rPr>
              <a:t>: Don’t patronize.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3</a:t>
            </a:r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56000"/>
          </a:blip>
          <a:stretch>
            <a:fillRect/>
          </a:stretch>
        </p:blipFill>
        <p:spPr>
          <a:xfrm>
            <a:off x="6800850" y="2514600"/>
            <a:ext cx="1001949" cy="981075"/>
          </a:xfrm>
          <a:prstGeom prst="rect">
            <a:avLst/>
          </a:prstGeom>
        </p:spPr>
      </p:pic>
      <p:pic>
        <p:nvPicPr>
          <p:cNvPr id="11" name="Picture 10" descr="MNM Globe Glow.png">
            <a:extLst>
              <a:ext uri="{FF2B5EF4-FFF2-40B4-BE49-F238E27FC236}">
                <a16:creationId xmlns:a16="http://schemas.microsoft.com/office/drawing/2014/main" id="{62D72663-EC42-C046-A9D5-221AC8BD46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2" name="Rectángulo 16">
            <a:extLst>
              <a:ext uri="{FF2B5EF4-FFF2-40B4-BE49-F238E27FC236}">
                <a16:creationId xmlns:a16="http://schemas.microsoft.com/office/drawing/2014/main" id="{11F037FA-49C2-B44D-9CE9-2F5A72FC88E7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69797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Skilled-Related Do’s and Don’ts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113042"/>
            <a:ext cx="7524750" cy="38018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Clr>
                <a:srgbClr val="142D6A"/>
              </a:buClr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LISTEN</a:t>
            </a:r>
            <a:r>
              <a:rPr lang="en-US" sz="2250" dirty="0">
                <a:solidFill>
                  <a:srgbClr val="000000"/>
                </a:solidFill>
              </a:rPr>
              <a:t>: Don’t talk.</a:t>
            </a:r>
          </a:p>
          <a:p>
            <a:pPr marL="457200" indent="-457200">
              <a:buClr>
                <a:srgbClr val="142D6A"/>
              </a:buClr>
              <a:buFont typeface="+mj-lt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Clr>
                <a:srgbClr val="142D6A"/>
              </a:buClr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ASK</a:t>
            </a:r>
            <a:r>
              <a:rPr lang="en-US" sz="2250" dirty="0">
                <a:solidFill>
                  <a:srgbClr val="000000"/>
                </a:solidFill>
              </a:rPr>
              <a:t>: Don’t tell.</a:t>
            </a:r>
          </a:p>
          <a:p>
            <a:pPr marL="457200" indent="-457200">
              <a:buClr>
                <a:srgbClr val="142D6A"/>
              </a:buClr>
              <a:buFont typeface="+mj-lt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Clr>
                <a:srgbClr val="142D6A"/>
              </a:buClr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CLARIFY</a:t>
            </a:r>
            <a:r>
              <a:rPr lang="en-US" sz="2250" dirty="0">
                <a:solidFill>
                  <a:srgbClr val="000000"/>
                </a:solidFill>
              </a:rPr>
              <a:t>: Don’t claim.</a:t>
            </a:r>
          </a:p>
          <a:p>
            <a:pPr marL="457200" indent="-457200">
              <a:buClr>
                <a:srgbClr val="142D6A"/>
              </a:buClr>
              <a:buFont typeface="+mj-lt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Clr>
                <a:srgbClr val="142D6A"/>
              </a:buClr>
              <a:buFont typeface="+mj-lt"/>
              <a:buAutoNum type="arabicPeriod"/>
            </a:pPr>
            <a:r>
              <a:rPr lang="en-US" sz="2250" b="1" u="sng" dirty="0">
                <a:solidFill>
                  <a:srgbClr val="000000"/>
                </a:solidFill>
              </a:rPr>
              <a:t>DRAW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out: Don’t pour in.</a:t>
            </a:r>
          </a:p>
          <a:p>
            <a:pPr marL="385763" indent="-385763">
              <a:buClr>
                <a:srgbClr val="142D6A"/>
              </a:buClr>
              <a:buFont typeface="+mj-lt"/>
              <a:buAutoNum type="arabicPeriod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Clr>
                <a:srgbClr val="142D6A"/>
              </a:buClr>
              <a:buFont typeface="+mj-lt"/>
              <a:buAutoNum type="arabicPeriod"/>
            </a:pPr>
            <a:r>
              <a:rPr lang="en-US" sz="2250" dirty="0">
                <a:solidFill>
                  <a:srgbClr val="000000"/>
                </a:solidFill>
              </a:rPr>
              <a:t>Have an </a:t>
            </a:r>
            <a:r>
              <a:rPr lang="en-US" sz="2250" b="1" u="sng" dirty="0">
                <a:solidFill>
                  <a:srgbClr val="000000"/>
                </a:solidFill>
              </a:rPr>
              <a:t>AGENDA</a:t>
            </a:r>
            <a:r>
              <a:rPr lang="en-US" sz="2250" dirty="0">
                <a:solidFill>
                  <a:srgbClr val="000000"/>
                </a:solidFill>
              </a:rPr>
              <a:t>: Don’t go into a mentoring session without a plan of action.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3</a:t>
            </a:r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56000"/>
          </a:blip>
          <a:stretch>
            <a:fillRect/>
          </a:stretch>
        </p:blipFill>
        <p:spPr>
          <a:xfrm>
            <a:off x="6800850" y="2514600"/>
            <a:ext cx="1001949" cy="981075"/>
          </a:xfrm>
          <a:prstGeom prst="rect">
            <a:avLst/>
          </a:prstGeom>
        </p:spPr>
      </p:pic>
      <p:pic>
        <p:nvPicPr>
          <p:cNvPr id="7" name="Picture 6" descr="MNM Globe Glow.png">
            <a:extLst>
              <a:ext uri="{FF2B5EF4-FFF2-40B4-BE49-F238E27FC236}">
                <a16:creationId xmlns:a16="http://schemas.microsoft.com/office/drawing/2014/main" id="{2C435F82-3FF8-8D40-A742-743FBA5771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764A9CE6-40AB-2240-97FD-B806FB9520C1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353897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Skilled-Related Do’s and Don’ts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113042"/>
            <a:ext cx="7524750" cy="38018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 startAt="6"/>
            </a:pPr>
            <a:r>
              <a:rPr lang="en-US" sz="2250" dirty="0">
                <a:solidFill>
                  <a:srgbClr val="000000"/>
                </a:solidFill>
              </a:rPr>
              <a:t>Give </a:t>
            </a:r>
            <a:r>
              <a:rPr lang="en-US" sz="2250" b="1" u="sng" dirty="0">
                <a:solidFill>
                  <a:srgbClr val="000000"/>
                </a:solidFill>
              </a:rPr>
              <a:t>TIME:</a:t>
            </a:r>
            <a:r>
              <a:rPr lang="en-US" sz="2250" b="1" dirty="0">
                <a:solidFill>
                  <a:srgbClr val="000000"/>
                </a:solidFill>
              </a:rPr>
              <a:t> </a:t>
            </a:r>
            <a:r>
              <a:rPr lang="en-US" sz="2250" dirty="0">
                <a:solidFill>
                  <a:srgbClr val="000000"/>
                </a:solidFill>
              </a:rPr>
              <a:t>Don’t take short-cuts.</a:t>
            </a:r>
          </a:p>
          <a:p>
            <a:pPr marL="385763" indent="-385763">
              <a:buFont typeface="+mj-lt"/>
              <a:buAutoNum type="arabicPeriod" startAt="6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6"/>
            </a:pPr>
            <a:r>
              <a:rPr lang="en-US" sz="2250" b="1" u="sng" dirty="0">
                <a:solidFill>
                  <a:srgbClr val="000000"/>
                </a:solidFill>
              </a:rPr>
              <a:t>GUIDE</a:t>
            </a:r>
            <a:r>
              <a:rPr lang="en-US" sz="2250" dirty="0">
                <a:solidFill>
                  <a:srgbClr val="000000"/>
                </a:solidFill>
              </a:rPr>
              <a:t>: Don’t goad.</a:t>
            </a:r>
          </a:p>
          <a:p>
            <a:pPr marL="385763" indent="-385763">
              <a:buFont typeface="+mj-lt"/>
              <a:buAutoNum type="arabicPeriod" startAt="6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6"/>
            </a:pPr>
            <a:r>
              <a:rPr lang="en-US" sz="2250" b="1" u="sng" dirty="0">
                <a:solidFill>
                  <a:srgbClr val="000000"/>
                </a:solidFill>
              </a:rPr>
              <a:t>REVIEW</a:t>
            </a:r>
            <a:r>
              <a:rPr lang="en-US" sz="2250" dirty="0">
                <a:solidFill>
                  <a:srgbClr val="000000"/>
                </a:solidFill>
              </a:rPr>
              <a:t>: Don’t fail to reinforce.</a:t>
            </a:r>
          </a:p>
          <a:p>
            <a:pPr marL="385763" indent="-385763">
              <a:buFont typeface="+mj-lt"/>
              <a:buAutoNum type="arabicPeriod" startAt="6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6"/>
            </a:pPr>
            <a:r>
              <a:rPr lang="en-US" sz="2250" dirty="0">
                <a:solidFill>
                  <a:srgbClr val="000000"/>
                </a:solidFill>
              </a:rPr>
              <a:t>Be a </a:t>
            </a:r>
            <a:r>
              <a:rPr lang="en-US" sz="2250" b="1" u="sng" dirty="0">
                <a:solidFill>
                  <a:srgbClr val="000000"/>
                </a:solidFill>
              </a:rPr>
              <a:t>RESOURCE</a:t>
            </a:r>
            <a:r>
              <a:rPr lang="en-US" sz="2250" dirty="0">
                <a:solidFill>
                  <a:srgbClr val="000000"/>
                </a:solidFill>
              </a:rPr>
              <a:t>: Don’t research.</a:t>
            </a:r>
          </a:p>
          <a:p>
            <a:pPr marL="385763" indent="-385763">
              <a:buFont typeface="+mj-lt"/>
              <a:buAutoNum type="arabicPeriod" startAt="6"/>
            </a:pPr>
            <a:endParaRPr lang="en-US" sz="225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6"/>
            </a:pPr>
            <a:r>
              <a:rPr lang="en-US" sz="2250" dirty="0">
                <a:solidFill>
                  <a:srgbClr val="000000"/>
                </a:solidFill>
              </a:rPr>
              <a:t>Provide </a:t>
            </a:r>
            <a:r>
              <a:rPr lang="en-US" sz="2250" b="1" u="sng" dirty="0">
                <a:solidFill>
                  <a:srgbClr val="000000"/>
                </a:solidFill>
              </a:rPr>
              <a:t>PERSPECTIVE</a:t>
            </a:r>
            <a:r>
              <a:rPr lang="en-US" sz="2250" dirty="0">
                <a:solidFill>
                  <a:srgbClr val="000000"/>
                </a:solidFill>
              </a:rPr>
              <a:t>: Don’t provide pat answers.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3</a:t>
            </a:r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56000"/>
          </a:blip>
          <a:stretch>
            <a:fillRect/>
          </a:stretch>
        </p:blipFill>
        <p:spPr>
          <a:xfrm>
            <a:off x="6800850" y="2514600"/>
            <a:ext cx="1001949" cy="981075"/>
          </a:xfrm>
          <a:prstGeom prst="rect">
            <a:avLst/>
          </a:prstGeom>
        </p:spPr>
      </p:pic>
      <p:pic>
        <p:nvPicPr>
          <p:cNvPr id="7" name="Picture 6" descr="MNM Globe Glow.png">
            <a:extLst>
              <a:ext uri="{FF2B5EF4-FFF2-40B4-BE49-F238E27FC236}">
                <a16:creationId xmlns:a16="http://schemas.microsoft.com/office/drawing/2014/main" id="{768B3AB7-E0C2-6B42-9095-80FB692F98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0A853321-E1CB-B84F-911E-7C3024A8C711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406704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>
              <a:latin typeface="Calibri"/>
              <a:cs typeface="Calibri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Mentoring Covenant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Calibri"/>
                <a:cs typeface="Calibri"/>
              </a:rPr>
              <a:t>SESSION 3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295648" y="1143001"/>
            <a:ext cx="4552704" cy="3756422"/>
            <a:chOff x="1331913" y="1049338"/>
            <a:chExt cx="6553200" cy="5407025"/>
          </a:xfrm>
        </p:grpSpPr>
        <p:sp>
          <p:nvSpPr>
            <p:cNvPr id="14" name="Elipse 5"/>
            <p:cNvSpPr/>
            <p:nvPr/>
          </p:nvSpPr>
          <p:spPr>
            <a:xfrm>
              <a:off x="2770188" y="10493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>
              <a:solidFill>
                <a:srgbClr val="00903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ES" sz="1350"/>
            </a:p>
          </p:txBody>
        </p:sp>
        <p:sp>
          <p:nvSpPr>
            <p:cNvPr id="22" name="Elipse 11"/>
            <p:cNvSpPr/>
            <p:nvPr/>
          </p:nvSpPr>
          <p:spPr>
            <a:xfrm>
              <a:off x="1331913" y="28527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>
              <a:solidFill>
                <a:srgbClr val="00903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ES" sz="1350"/>
            </a:p>
          </p:txBody>
        </p:sp>
        <p:sp>
          <p:nvSpPr>
            <p:cNvPr id="23" name="Elipse 12"/>
            <p:cNvSpPr/>
            <p:nvPr/>
          </p:nvSpPr>
          <p:spPr>
            <a:xfrm>
              <a:off x="4281488" y="2852738"/>
              <a:ext cx="3603625" cy="3603625"/>
            </a:xfrm>
            <a:prstGeom prst="ellipse">
              <a:avLst/>
            </a:prstGeom>
            <a:solidFill>
              <a:schemeClr val="lt1">
                <a:alpha val="50000"/>
              </a:schemeClr>
            </a:solidFill>
            <a:ln w="76200" cmpd="sng">
              <a:solidFill>
                <a:srgbClr val="00903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ES" sz="1350"/>
            </a:p>
          </p:txBody>
        </p:sp>
      </p:grpSp>
      <p:sp>
        <p:nvSpPr>
          <p:cNvPr id="24" name="Rectángulo 6"/>
          <p:cNvSpPr>
            <a:spLocks noChangeArrowheads="1"/>
          </p:cNvSpPr>
          <p:nvPr/>
        </p:nvSpPr>
        <p:spPr bwMode="auto">
          <a:xfrm>
            <a:off x="4180707" y="1545432"/>
            <a:ext cx="7825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 b="1" u="sng" dirty="0">
                <a:solidFill>
                  <a:srgbClr val="000000"/>
                </a:solidFill>
              </a:rPr>
              <a:t>GOD</a:t>
            </a:r>
            <a:endParaRPr lang="es-ES" sz="2100" dirty="0">
              <a:solidFill>
                <a:srgbClr val="000000"/>
              </a:solidFill>
            </a:endParaRPr>
          </a:p>
        </p:txBody>
      </p:sp>
      <p:sp>
        <p:nvSpPr>
          <p:cNvPr id="25" name="Rectángulo 6"/>
          <p:cNvSpPr>
            <a:spLocks noChangeArrowheads="1"/>
          </p:cNvSpPr>
          <p:nvPr/>
        </p:nvSpPr>
        <p:spPr bwMode="auto">
          <a:xfrm>
            <a:off x="5224646" y="3561918"/>
            <a:ext cx="12602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 b="1" u="sng" dirty="0">
                <a:solidFill>
                  <a:srgbClr val="000000"/>
                </a:solidFill>
              </a:rPr>
              <a:t>MENTEE</a:t>
            </a:r>
            <a:endParaRPr lang="es-ES" sz="2100" dirty="0">
              <a:solidFill>
                <a:srgbClr val="000000"/>
              </a:solidFill>
            </a:endParaRPr>
          </a:p>
        </p:txBody>
      </p:sp>
      <p:sp>
        <p:nvSpPr>
          <p:cNvPr id="26" name="Rectángulo 6"/>
          <p:cNvSpPr>
            <a:spLocks noChangeArrowheads="1"/>
          </p:cNvSpPr>
          <p:nvPr/>
        </p:nvSpPr>
        <p:spPr bwMode="auto">
          <a:xfrm>
            <a:off x="2683626" y="3561918"/>
            <a:ext cx="13321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 b="1" u="sng" dirty="0">
                <a:solidFill>
                  <a:srgbClr val="000000"/>
                </a:solidFill>
              </a:rPr>
              <a:t>MENTOR</a:t>
            </a:r>
            <a:endParaRPr lang="es-ES" sz="2100" dirty="0">
              <a:solidFill>
                <a:srgbClr val="000000"/>
              </a:solidFill>
            </a:endParaRPr>
          </a:p>
        </p:txBody>
      </p:sp>
      <p:pic>
        <p:nvPicPr>
          <p:cNvPr id="15" name="Picture 14" descr="MNM Globe Glow.png">
            <a:extLst>
              <a:ext uri="{FF2B5EF4-FFF2-40B4-BE49-F238E27FC236}">
                <a16:creationId xmlns:a16="http://schemas.microsoft.com/office/drawing/2014/main" id="{C83D9A8D-E9F1-CA46-A2BE-CD0BDA839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6" name="Rectángulo 16">
            <a:extLst>
              <a:ext uri="{FF2B5EF4-FFF2-40B4-BE49-F238E27FC236}">
                <a16:creationId xmlns:a16="http://schemas.microsoft.com/office/drawing/2014/main" id="{D239DBD8-B513-DC4B-B69A-1F698C842A3D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297763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1273463"/>
            <a:ext cx="3829050" cy="2596575"/>
          </a:xfrm>
          <a:prstGeom prst="rect">
            <a:avLst/>
          </a:prstGeom>
        </p:spPr>
      </p:pic>
      <p:sp>
        <p:nvSpPr>
          <p:cNvPr id="3" name="Rectángulo 16"/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5688281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1143000" y="971550"/>
            <a:ext cx="6858000" cy="217170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chemeClr val="bg1"/>
                </a:solidFill>
                <a:latin typeface="Calibri"/>
                <a:cs typeface="Calibri"/>
              </a:rPr>
              <a:t>The Nuts and Bolts of Mentoring</a:t>
            </a:r>
          </a:p>
          <a:p>
            <a:endParaRPr lang="en-US" sz="27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SESSION 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3657600"/>
            <a:ext cx="2286000" cy="635794"/>
          </a:xfrm>
          <a:prstGeom prst="rect">
            <a:avLst/>
          </a:prstGeom>
        </p:spPr>
      </p:pic>
      <p:sp>
        <p:nvSpPr>
          <p:cNvPr id="8" name="Rectángulo 16">
            <a:extLst>
              <a:ext uri="{FF2B5EF4-FFF2-40B4-BE49-F238E27FC236}">
                <a16:creationId xmlns:a16="http://schemas.microsoft.com/office/drawing/2014/main" id="{C147C750-1A2C-D042-A8D2-33D475F42179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5762635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Spiritual Life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198891"/>
            <a:ext cx="8001000" cy="22016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50" dirty="0"/>
              <a:t>What is God saying to you at this time? How do you know this? </a:t>
            </a:r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What has God taught you since our last session? </a:t>
            </a:r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Do you have a daily quiet time with God? Describe it for me. </a:t>
            </a:r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How are you incorporating the disciplines of prayer and fasting into your life as you plant this church?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4</a:t>
            </a:r>
          </a:p>
        </p:txBody>
      </p:sp>
      <p:sp>
        <p:nvSpPr>
          <p:cNvPr id="8" name="Rectángulo 1"/>
          <p:cNvSpPr>
            <a:spLocks noChangeArrowheads="1"/>
          </p:cNvSpPr>
          <p:nvPr/>
        </p:nvSpPr>
        <p:spPr bwMode="auto">
          <a:xfrm>
            <a:off x="304800" y="1227535"/>
            <a:ext cx="62484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100" i="1" dirty="0">
                <a:solidFill>
                  <a:srgbClr val="000000"/>
                </a:solidFill>
              </a:rPr>
              <a:t>Mentees’ ongoing relationship with God is foundational for their success in ministry. </a:t>
            </a:r>
            <a:endParaRPr lang="es-ES_tradnl" dirty="0">
              <a:solidFill>
                <a:srgbClr val="000000"/>
              </a:solidFill>
            </a:endParaRPr>
          </a:p>
        </p:txBody>
      </p:sp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CFFAEA6B-716A-5147-BD21-F316029A8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1" name="Rectángulo 16">
            <a:extLst>
              <a:ext uri="{FF2B5EF4-FFF2-40B4-BE49-F238E27FC236}">
                <a16:creationId xmlns:a16="http://schemas.microsoft.com/office/drawing/2014/main" id="{EEE2CEBA-5179-C449-A5F0-719DCACD1281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37768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Family Life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943101"/>
            <a:ext cx="6477000" cy="15430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50" dirty="0"/>
              <a:t>How much time are you giving to your family, as compared to ministry? </a:t>
            </a:r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How do your children feel about the time you have for them? </a:t>
            </a:r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How do you prevent your home from becoming a public house, with constant visits from those you are ministering to? </a:t>
            </a:r>
          </a:p>
          <a:p>
            <a:pPr marL="342900" indent="-342900">
              <a:buFont typeface="Arial"/>
              <a:buChar char="•"/>
            </a:pPr>
            <a:endParaRPr lang="en-US" sz="2250" dirty="0"/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4</a:t>
            </a:r>
          </a:p>
        </p:txBody>
      </p:sp>
      <p:sp>
        <p:nvSpPr>
          <p:cNvPr id="8" name="Rectángulo 1"/>
          <p:cNvSpPr>
            <a:spLocks noChangeArrowheads="1"/>
          </p:cNvSpPr>
          <p:nvPr/>
        </p:nvSpPr>
        <p:spPr bwMode="auto">
          <a:xfrm>
            <a:off x="304800" y="1227535"/>
            <a:ext cx="73914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100" i="1" dirty="0">
                <a:solidFill>
                  <a:srgbClr val="000000"/>
                </a:solidFill>
              </a:rPr>
              <a:t>Mentors need to ask questions regarding their mentees’ relationships with their spouse and children. </a:t>
            </a:r>
            <a:endParaRPr lang="es-ES_tradnl" i="1" dirty="0">
              <a:solidFill>
                <a:srgbClr val="000000"/>
              </a:solidFill>
            </a:endParaRPr>
          </a:p>
        </p:txBody>
      </p:sp>
      <p:pic>
        <p:nvPicPr>
          <p:cNvPr id="9" name="Imagen 1" descr="MC900441978-1.WMF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2114550"/>
            <a:ext cx="1570304" cy="1591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MNM Globe Glow.png">
            <a:extLst>
              <a:ext uri="{FF2B5EF4-FFF2-40B4-BE49-F238E27FC236}">
                <a16:creationId xmlns:a16="http://schemas.microsoft.com/office/drawing/2014/main" id="{15ADC218-FAE0-2C43-8D1B-2E2229BEB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3" name="Rectángulo 16">
            <a:extLst>
              <a:ext uri="{FF2B5EF4-FFF2-40B4-BE49-F238E27FC236}">
                <a16:creationId xmlns:a16="http://schemas.microsoft.com/office/drawing/2014/main" id="{DE30C4AC-6E00-0D4E-8C26-8EE825EA553C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259457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Defining </a:t>
            </a:r>
            <a:r>
              <a:rPr lang="en-US" sz="2700" i="1" dirty="0">
                <a:solidFill>
                  <a:schemeClr val="bg1"/>
                </a:solidFill>
                <a:latin typeface="Calibri"/>
                <a:cs typeface="Calibri"/>
              </a:rPr>
              <a:t>Mentoring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1341642"/>
            <a:ext cx="5753100" cy="19159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i="1" kern="1300" dirty="0">
                <a:solidFill>
                  <a:srgbClr val="000000"/>
                </a:solidFill>
                <a:latin typeface="Calibri"/>
                <a:cs typeface="Calibri"/>
              </a:rPr>
              <a:t>Mentoring</a:t>
            </a:r>
            <a:r>
              <a:rPr lang="en-US" sz="2400" kern="1300" dirty="0">
                <a:solidFill>
                  <a:srgbClr val="000000"/>
                </a:solidFill>
                <a:latin typeface="Calibri"/>
                <a:cs typeface="Calibri"/>
              </a:rPr>
              <a:t> is an intentional, long-term </a:t>
            </a:r>
            <a:r>
              <a:rPr lang="en-US" sz="2400" b="1" u="sng" kern="1300" dirty="0">
                <a:solidFill>
                  <a:srgbClr val="000000"/>
                </a:solidFill>
                <a:latin typeface="Calibri"/>
                <a:cs typeface="Calibri"/>
              </a:rPr>
              <a:t>RELATIONSHIP</a:t>
            </a:r>
            <a:r>
              <a:rPr lang="en-US" sz="2400" kern="1300" dirty="0">
                <a:solidFill>
                  <a:srgbClr val="000000"/>
                </a:solidFill>
                <a:latin typeface="Calibri"/>
                <a:cs typeface="Calibri"/>
              </a:rPr>
              <a:t> in which one person imparts </a:t>
            </a:r>
            <a:r>
              <a:rPr lang="en-US" sz="2400" b="1" u="sng" kern="1300" dirty="0">
                <a:solidFill>
                  <a:srgbClr val="000000"/>
                </a:solidFill>
                <a:latin typeface="Calibri"/>
                <a:cs typeface="Calibri"/>
              </a:rPr>
              <a:t>EXPERIENCE</a:t>
            </a:r>
            <a:r>
              <a:rPr lang="en-US" sz="2400" kern="1300" dirty="0">
                <a:solidFill>
                  <a:srgbClr val="000000"/>
                </a:solidFill>
                <a:latin typeface="Calibri"/>
                <a:cs typeface="Calibri"/>
              </a:rPr>
              <a:t>, </a:t>
            </a:r>
            <a:r>
              <a:rPr lang="en-US" sz="2400" b="1" u="sng" kern="1300" dirty="0">
                <a:solidFill>
                  <a:srgbClr val="000000"/>
                </a:solidFill>
                <a:latin typeface="Calibri"/>
                <a:cs typeface="Calibri"/>
              </a:rPr>
              <a:t>KNOWLEDGE,</a:t>
            </a:r>
            <a:r>
              <a:rPr lang="en-US" sz="2400" b="1" kern="13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400" kern="1300" dirty="0">
                <a:solidFill>
                  <a:srgbClr val="000000"/>
                </a:solidFill>
                <a:latin typeface="Calibri"/>
                <a:cs typeface="Calibri"/>
              </a:rPr>
              <a:t>and </a:t>
            </a:r>
            <a:r>
              <a:rPr lang="en-US" sz="2400" b="1" u="sng" kern="1300" dirty="0">
                <a:solidFill>
                  <a:srgbClr val="000000"/>
                </a:solidFill>
                <a:latin typeface="Calibri"/>
                <a:cs typeface="Calibri"/>
              </a:rPr>
              <a:t>INSIGHT</a:t>
            </a:r>
            <a:r>
              <a:rPr lang="en-US" sz="2400" kern="1300" dirty="0">
                <a:solidFill>
                  <a:srgbClr val="000000"/>
                </a:solidFill>
                <a:latin typeface="Calibri"/>
                <a:cs typeface="Calibri"/>
              </a:rPr>
              <a:t> in order to develop the capacity and skills of the </a:t>
            </a:r>
            <a:r>
              <a:rPr lang="en-US" sz="2400" b="1" u="sng" kern="1300" dirty="0">
                <a:solidFill>
                  <a:srgbClr val="000000"/>
                </a:solidFill>
                <a:latin typeface="Calibri"/>
                <a:cs typeface="Calibri"/>
              </a:rPr>
              <a:t>OTHER</a:t>
            </a:r>
            <a:r>
              <a:rPr lang="en-US" sz="2400" b="1" kern="13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400" b="1" u="sng" kern="1300" dirty="0">
                <a:solidFill>
                  <a:srgbClr val="000000"/>
                </a:solidFill>
                <a:latin typeface="Calibri"/>
                <a:cs typeface="Calibri"/>
              </a:rPr>
              <a:t>PERSON</a:t>
            </a:r>
            <a:r>
              <a:rPr lang="en-US" sz="2400" kern="1300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pic>
        <p:nvPicPr>
          <p:cNvPr id="9" name="Imagen 1" descr="mentore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2" y="897731"/>
            <a:ext cx="2833688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ángulo 16">
            <a:extLst>
              <a:ext uri="{FF2B5EF4-FFF2-40B4-BE49-F238E27FC236}">
                <a16:creationId xmlns:a16="http://schemas.microsoft.com/office/drawing/2014/main" id="{2A98074E-B5EE-8645-98EC-DB1A32D569F9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414231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Ministry Life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047749"/>
            <a:ext cx="8763000" cy="22860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50" dirty="0"/>
              <a:t>Can you tell me about a recent visit you’ve had with a new contact? How did it go, and why? </a:t>
            </a:r>
          </a:p>
          <a:p>
            <a:pPr marL="342900" indent="-342900">
              <a:buFont typeface="Arial"/>
              <a:buChar char="•"/>
            </a:pPr>
            <a:endParaRPr lang="en-US" sz="2250" dirty="0"/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Is there a struggle you’re having right now in planting the church? Please tell me about this. </a:t>
            </a:r>
          </a:p>
          <a:p>
            <a:pPr marL="342900" indent="-342900">
              <a:buFont typeface="Arial"/>
              <a:buChar char="•"/>
            </a:pPr>
            <a:endParaRPr lang="en-US" sz="2250" dirty="0"/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What new thing have you learned about your target area? </a:t>
            </a:r>
          </a:p>
          <a:p>
            <a:pPr marL="342900" indent="-342900">
              <a:buFont typeface="Arial"/>
              <a:buChar char="•"/>
            </a:pPr>
            <a:endParaRPr lang="en-US" sz="2250" dirty="0"/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How successful have you been in starting a small group? </a:t>
            </a:r>
          </a:p>
          <a:p>
            <a:pPr marL="342900" indent="-342900">
              <a:buFont typeface="Arial"/>
              <a:buChar char="•"/>
            </a:pPr>
            <a:endParaRPr lang="en-US" sz="2250" dirty="0"/>
          </a:p>
          <a:p>
            <a:pPr marL="342900" indent="-342900">
              <a:buFont typeface="Arial"/>
              <a:buChar char="•"/>
            </a:pPr>
            <a:r>
              <a:rPr lang="en-US" sz="2250" dirty="0"/>
              <a:t>Have any conflicts surfaced? If so, how did you handle them?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4</a:t>
            </a:r>
          </a:p>
        </p:txBody>
      </p:sp>
      <p:pic>
        <p:nvPicPr>
          <p:cNvPr id="7" name="Picture 6" descr="MNM Globe Glow.png">
            <a:extLst>
              <a:ext uri="{FF2B5EF4-FFF2-40B4-BE49-F238E27FC236}">
                <a16:creationId xmlns:a16="http://schemas.microsoft.com/office/drawing/2014/main" id="{00F64601-6E09-894C-972B-ED9B0B115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8" name="Rectángulo 16">
            <a:extLst>
              <a:ext uri="{FF2B5EF4-FFF2-40B4-BE49-F238E27FC236}">
                <a16:creationId xmlns:a16="http://schemas.microsoft.com/office/drawing/2014/main" id="{2B781382-68FB-AA4E-A8BC-2A250D486615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85227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Action Points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1771650"/>
            <a:ext cx="4724400" cy="17145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250" dirty="0">
                <a:solidFill>
                  <a:srgbClr val="000000"/>
                </a:solidFill>
              </a:rPr>
              <a:t>Mentees </a:t>
            </a:r>
            <a:r>
              <a:rPr lang="en-US" sz="2250" b="1" dirty="0">
                <a:solidFill>
                  <a:srgbClr val="000000"/>
                </a:solidFill>
              </a:rPr>
              <a:t>need to be challenged </a:t>
            </a:r>
            <a:r>
              <a:rPr lang="en-US" sz="2250" dirty="0">
                <a:solidFill>
                  <a:srgbClr val="000000"/>
                </a:solidFill>
              </a:rPr>
              <a:t>to consider and determine </a:t>
            </a:r>
            <a:r>
              <a:rPr lang="en-US" sz="2250" b="1" dirty="0">
                <a:solidFill>
                  <a:srgbClr val="000000"/>
                </a:solidFill>
              </a:rPr>
              <a:t>what they will do next,</a:t>
            </a:r>
            <a:r>
              <a:rPr lang="en-US" sz="2250" dirty="0">
                <a:solidFill>
                  <a:srgbClr val="000000"/>
                </a:solidFill>
              </a:rPr>
              <a:t> whether this has to do with their spiritual, family, or ministry life. </a:t>
            </a:r>
            <a:endParaRPr lang="es-ES" sz="225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4</a:t>
            </a:r>
          </a:p>
        </p:txBody>
      </p:sp>
      <p:sp>
        <p:nvSpPr>
          <p:cNvPr id="7" name="Rectángulo 1"/>
          <p:cNvSpPr>
            <a:spLocks noChangeArrowheads="1"/>
          </p:cNvSpPr>
          <p:nvPr/>
        </p:nvSpPr>
        <p:spPr bwMode="auto">
          <a:xfrm>
            <a:off x="1362075" y="1227535"/>
            <a:ext cx="42005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100" i="1" dirty="0">
                <a:solidFill>
                  <a:srgbClr val="000000"/>
                </a:solidFill>
              </a:rPr>
              <a:t>“So, what are your next steps?”</a:t>
            </a:r>
            <a:endParaRPr lang="es-ES_tradnl" dirty="0">
              <a:solidFill>
                <a:srgbClr val="000000"/>
              </a:solidFill>
            </a:endParaRPr>
          </a:p>
        </p:txBody>
      </p:sp>
      <p:pic>
        <p:nvPicPr>
          <p:cNvPr id="8" name="Imagen 2" descr="MC900324352.WMF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9210" y="1906094"/>
            <a:ext cx="1866380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419191F3-151B-6145-9538-D28997002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11" name="Rectángulo 16">
            <a:extLst>
              <a:ext uri="{FF2B5EF4-FFF2-40B4-BE49-F238E27FC236}">
                <a16:creationId xmlns:a16="http://schemas.microsoft.com/office/drawing/2014/main" id="{46C348B8-C4E3-5C40-8C3C-484DA1D1C78E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202903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Mentor’s Log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1771650"/>
            <a:ext cx="5105400" cy="17145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sz="2250" dirty="0">
                <a:solidFill>
                  <a:srgbClr val="000000"/>
                </a:solidFill>
              </a:rPr>
              <a:t>The mentor records when they met with the mentee, </a:t>
            </a:r>
            <a:r>
              <a:rPr lang="en-US" sz="2250" b="1" dirty="0">
                <a:solidFill>
                  <a:srgbClr val="000000"/>
                </a:solidFill>
              </a:rPr>
              <a:t>what was discussed</a:t>
            </a:r>
            <a:r>
              <a:rPr lang="en-US" sz="2250" dirty="0">
                <a:solidFill>
                  <a:srgbClr val="000000"/>
                </a:solidFill>
              </a:rPr>
              <a:t>, and </a:t>
            </a:r>
            <a:r>
              <a:rPr lang="en-US" sz="2250" b="1" dirty="0">
                <a:solidFill>
                  <a:srgbClr val="000000"/>
                </a:solidFill>
              </a:rPr>
              <a:t>what action steps were agreed on</a:t>
            </a:r>
            <a:r>
              <a:rPr lang="en-US" sz="2250" dirty="0">
                <a:solidFill>
                  <a:srgbClr val="000000"/>
                </a:solidFill>
              </a:rPr>
              <a:t>. </a:t>
            </a:r>
            <a:endParaRPr lang="es-ES" sz="225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4</a:t>
            </a:r>
          </a:p>
        </p:txBody>
      </p:sp>
      <p:pic>
        <p:nvPicPr>
          <p:cNvPr id="7" name="Picture 6" descr="MNM Globe Glow.png">
            <a:extLst>
              <a:ext uri="{FF2B5EF4-FFF2-40B4-BE49-F238E27FC236}">
                <a16:creationId xmlns:a16="http://schemas.microsoft.com/office/drawing/2014/main" id="{93943EEC-CC97-9C46-95FA-922C55E05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8" name="Rectángulo 16">
            <a:extLst>
              <a:ext uri="{FF2B5EF4-FFF2-40B4-BE49-F238E27FC236}">
                <a16:creationId xmlns:a16="http://schemas.microsoft.com/office/drawing/2014/main" id="{B9AA1B8F-A5A4-D74F-A6D0-69BA389050FE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278448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6"/>
          <p:cNvSpPr/>
          <p:nvPr/>
        </p:nvSpPr>
        <p:spPr>
          <a:xfrm>
            <a:off x="1143000" y="5044440"/>
            <a:ext cx="6858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The Use of Experts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1771650"/>
            <a:ext cx="4400550" cy="17145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en-US" sz="2250" dirty="0">
                <a:solidFill>
                  <a:srgbClr val="000000"/>
                </a:solidFill>
              </a:rPr>
              <a:t>Good mentors recognize when they need to </a:t>
            </a:r>
            <a:r>
              <a:rPr lang="en-US" sz="2250" b="1" dirty="0">
                <a:solidFill>
                  <a:srgbClr val="000000"/>
                </a:solidFill>
              </a:rPr>
              <a:t>suggest others who can help their mentees </a:t>
            </a:r>
            <a:r>
              <a:rPr lang="en-US" sz="2250" dirty="0">
                <a:solidFill>
                  <a:srgbClr val="000000"/>
                </a:solidFill>
              </a:rPr>
              <a:t>in a particular area—</a:t>
            </a:r>
            <a:r>
              <a:rPr lang="en-US" sz="2250" b="1" dirty="0">
                <a:solidFill>
                  <a:srgbClr val="000000"/>
                </a:solidFill>
              </a:rPr>
              <a:t>people who are specialists</a:t>
            </a:r>
            <a:r>
              <a:rPr lang="en-US" sz="2250" dirty="0">
                <a:solidFill>
                  <a:srgbClr val="000000"/>
                </a:solidFill>
              </a:rPr>
              <a:t> in the area of need. </a:t>
            </a:r>
            <a:endParaRPr lang="es-ES" sz="225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4</a:t>
            </a:r>
          </a:p>
        </p:txBody>
      </p:sp>
      <p:pic>
        <p:nvPicPr>
          <p:cNvPr id="7" name="Imagen 1" descr="MC900297133.WMF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3541" y="1719738"/>
            <a:ext cx="2035609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MNM Globe Glow.png">
            <a:extLst>
              <a:ext uri="{FF2B5EF4-FFF2-40B4-BE49-F238E27FC236}">
                <a16:creationId xmlns:a16="http://schemas.microsoft.com/office/drawing/2014/main" id="{9BACD36D-2A38-6848-9FC2-AE992338F2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  <p:sp>
        <p:nvSpPr>
          <p:cNvPr id="9" name="Rectángulo 16">
            <a:extLst>
              <a:ext uri="{FF2B5EF4-FFF2-40B4-BE49-F238E27FC236}">
                <a16:creationId xmlns:a16="http://schemas.microsoft.com/office/drawing/2014/main" id="{C769CFEA-F789-A647-AF09-FD0FEAEEFCA0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177983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1273463"/>
            <a:ext cx="3829050" cy="2596575"/>
          </a:xfrm>
          <a:prstGeom prst="rect">
            <a:avLst/>
          </a:prstGeom>
        </p:spPr>
      </p:pic>
      <p:sp>
        <p:nvSpPr>
          <p:cNvPr id="3" name="Rectángulo 16"/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</p:spTree>
    <p:extLst>
      <p:ext uri="{BB962C8B-B14F-4D97-AF65-F5344CB8AC3E}">
        <p14:creationId xmlns:p14="http://schemas.microsoft.com/office/powerpoint/2010/main" val="517037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The Key Concepts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1341642"/>
            <a:ext cx="7448550" cy="32875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lnSpc>
                <a:spcPct val="150000"/>
              </a:lnSpc>
              <a:buFontTx/>
              <a:buAutoNum type="arabicPeriod"/>
              <a:defRPr/>
            </a:pPr>
            <a:r>
              <a:rPr lang="en-US" sz="2400" dirty="0"/>
              <a:t>Mentoring is a relational process.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dirty="0"/>
              <a:t>The mentor has experiences to share.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dirty="0"/>
              <a:t>Something </a:t>
            </a:r>
            <a:r>
              <a:rPr lang="da-DK" sz="2400" dirty="0"/>
              <a:t>is transferred.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dirty="0"/>
              <a:t>The mentor facilitates development.</a:t>
            </a:r>
          </a:p>
          <a:p>
            <a:pPr marL="385763" indent="-385763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dirty="0"/>
              <a:t>The mentor empowers.</a:t>
            </a:r>
            <a:endParaRPr lang="en-US" sz="2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pic>
        <p:nvPicPr>
          <p:cNvPr id="7" name="Imagen 1" descr="mentoring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alphaModFix am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498" y="2704606"/>
            <a:ext cx="2120504" cy="161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47842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ángulo 16">
            <a:extLst>
              <a:ext uri="{FF2B5EF4-FFF2-40B4-BE49-F238E27FC236}">
                <a16:creationId xmlns:a16="http://schemas.microsoft.com/office/drawing/2014/main" id="{92C7C59B-B743-BB41-8B09-BAA4E1D252FE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101D8E2E-EA75-6641-B2B7-B6F497BF56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26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Defining </a:t>
            </a:r>
            <a:r>
              <a:rPr lang="en-US" sz="2700" i="1" dirty="0">
                <a:solidFill>
                  <a:schemeClr val="bg1"/>
                </a:solidFill>
                <a:latin typeface="Calibri"/>
                <a:cs typeface="Calibri"/>
              </a:rPr>
              <a:t>Mentee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1227342"/>
            <a:ext cx="8001000" cy="32875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The mentee is an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cs typeface="Calibri"/>
              </a:rPr>
              <a:t>ACTIVE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 adult learner who recognizes a need for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cs typeface="Calibri"/>
              </a:rPr>
              <a:t>ADDITIONAL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 insight and counsel in developing ministerial skills and knowledge</a:t>
            </a:r>
          </a:p>
          <a:p>
            <a:pPr marL="385763" indent="-385763"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85763" indent="-385763">
              <a:buFont typeface="+mj-lt"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The mentee is “an adult learner who has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cs typeface="Calibri"/>
              </a:rPr>
              <a:t>CONSCIOUSLY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 undertaken a developmental journey”</a:t>
            </a:r>
            <a:r>
              <a:rPr lang="en-US" altLang="ja-JP" sz="2400" dirty="0">
                <a:solidFill>
                  <a:srgbClr val="000000"/>
                </a:solidFill>
                <a:latin typeface="Calibri"/>
                <a:cs typeface="Calibri"/>
              </a:rPr>
              <a:t>   </a:t>
            </a:r>
          </a:p>
          <a:p>
            <a:pPr marL="385763" indent="-385763">
              <a:buFont typeface="+mj-lt"/>
              <a:buAutoNum type="arabicPeriod"/>
            </a:pPr>
            <a:endParaRPr lang="en-US" altLang="ja-JP" sz="2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sp>
        <p:nvSpPr>
          <p:cNvPr id="7" name="Rectángulo 16">
            <a:extLst>
              <a:ext uri="{FF2B5EF4-FFF2-40B4-BE49-F238E27FC236}">
                <a16:creationId xmlns:a16="http://schemas.microsoft.com/office/drawing/2014/main" id="{2A49DB44-08C5-9244-B409-A5A20B0BA9F5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A891836C-2A77-C64F-A620-6DB7CD9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6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Defining </a:t>
            </a:r>
            <a:r>
              <a:rPr lang="en-US" sz="2700" i="1" dirty="0">
                <a:solidFill>
                  <a:schemeClr val="bg1"/>
                </a:solidFill>
                <a:latin typeface="Calibri"/>
                <a:cs typeface="Calibri"/>
              </a:rPr>
              <a:t>Mentee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1227342"/>
            <a:ext cx="7696200" cy="32875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 startAt="3"/>
              <a:defRPr/>
            </a:pPr>
            <a:r>
              <a:rPr lang="en-US" sz="2400" dirty="0">
                <a:solidFill>
                  <a:srgbClr val="000000"/>
                </a:solidFill>
                <a:cs typeface="Calibri"/>
              </a:rPr>
              <a:t>The mentee is an </a:t>
            </a:r>
            <a:r>
              <a:rPr lang="en-US" sz="2400" b="1" u="sng" dirty="0">
                <a:solidFill>
                  <a:srgbClr val="000000"/>
                </a:solidFill>
                <a:cs typeface="Calibri"/>
              </a:rPr>
              <a:t>ACTIVE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  rather than a passive participant in this process</a:t>
            </a:r>
          </a:p>
          <a:p>
            <a:pPr marL="385763" indent="-385763">
              <a:buFont typeface="+mj-lt"/>
              <a:buAutoNum type="arabicPeriod" startAt="3"/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3"/>
              <a:defRPr/>
            </a:pPr>
            <a:r>
              <a:rPr lang="en-US" sz="2400" dirty="0">
                <a:solidFill>
                  <a:srgbClr val="000000"/>
                </a:solidFill>
              </a:rPr>
              <a:t>The mentee makes the effort to </a:t>
            </a:r>
            <a:r>
              <a:rPr lang="es-ES_tradnl" sz="2400" b="1" u="sng" dirty="0">
                <a:solidFill>
                  <a:srgbClr val="000000"/>
                </a:solidFill>
              </a:rPr>
              <a:t>ASSESS</a:t>
            </a:r>
            <a:r>
              <a:rPr lang="es-ES_tradnl" sz="2400" dirty="0">
                <a:solidFill>
                  <a:srgbClr val="000000"/>
                </a:solidFill>
              </a:rPr>
              <a:t>, </a:t>
            </a:r>
            <a:r>
              <a:rPr lang="es-ES_tradnl" sz="2400" b="1" u="sng" dirty="0">
                <a:solidFill>
                  <a:srgbClr val="000000"/>
                </a:solidFill>
              </a:rPr>
              <a:t>INTERNALIZE</a:t>
            </a:r>
            <a:r>
              <a:rPr lang="es-ES_tradnl" sz="2400" dirty="0">
                <a:solidFill>
                  <a:srgbClr val="000000"/>
                </a:solidFill>
              </a:rPr>
              <a:t>  and </a:t>
            </a:r>
            <a:r>
              <a:rPr lang="es-ES_tradnl" sz="2400" b="1" u="sng" dirty="0">
                <a:solidFill>
                  <a:srgbClr val="000000"/>
                </a:solidFill>
              </a:rPr>
              <a:t>USE</a:t>
            </a:r>
            <a:r>
              <a:rPr lang="es-ES_tradnl" sz="2400" dirty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effectively the knowledge, skills, insights, perspectives, or wisdom offered.</a:t>
            </a:r>
          </a:p>
          <a:p>
            <a:pPr marL="385763" indent="-385763">
              <a:buFont typeface="+mj-lt"/>
              <a:buAutoNum type="arabicPeriod" startAt="3"/>
              <a:defRPr/>
            </a:pPr>
            <a:endParaRPr lang="es-ES_tradnl" sz="24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sp>
        <p:nvSpPr>
          <p:cNvPr id="7" name="Rectángulo 16">
            <a:extLst>
              <a:ext uri="{FF2B5EF4-FFF2-40B4-BE49-F238E27FC236}">
                <a16:creationId xmlns:a16="http://schemas.microsoft.com/office/drawing/2014/main" id="{3E2EAD3D-534B-A642-902D-B1ED7120D4AE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367640BE-6B25-3D46-96C5-ACE88FA4F5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9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Defining </a:t>
            </a:r>
            <a:r>
              <a:rPr lang="en-US" sz="2700" i="1" dirty="0">
                <a:solidFill>
                  <a:schemeClr val="bg1"/>
                </a:solidFill>
                <a:latin typeface="Calibri"/>
                <a:cs typeface="Calibri"/>
              </a:rPr>
              <a:t>Mentee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1227342"/>
            <a:ext cx="7543800" cy="32875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85763" indent="-385763">
              <a:buFont typeface="+mj-lt"/>
              <a:buAutoNum type="arabicPeriod" startAt="5"/>
              <a:defRPr/>
            </a:pPr>
            <a:r>
              <a:rPr lang="en-US" sz="2400" dirty="0">
                <a:solidFill>
                  <a:srgbClr val="000000"/>
                </a:solidFill>
              </a:rPr>
              <a:t>The mentee</a:t>
            </a:r>
            <a:r>
              <a:rPr lang="es-ES_tradnl" sz="2400" dirty="0">
                <a:solidFill>
                  <a:srgbClr val="000000"/>
                </a:solidFill>
              </a:rPr>
              <a:t> </a:t>
            </a:r>
            <a:r>
              <a:rPr lang="es-ES_tradnl" sz="2400" b="1" u="sng" dirty="0">
                <a:solidFill>
                  <a:srgbClr val="000000"/>
                </a:solidFill>
              </a:rPr>
              <a:t>SEEKS</a:t>
            </a:r>
            <a:r>
              <a:rPr lang="es-ES_tradnl" sz="2400" b="1" dirty="0">
                <a:solidFill>
                  <a:srgbClr val="000000"/>
                </a:solidFill>
              </a:rPr>
              <a:t> </a:t>
            </a:r>
            <a:r>
              <a:rPr lang="es-ES_tradnl" sz="2400" b="1" u="sng" dirty="0">
                <a:solidFill>
                  <a:srgbClr val="000000"/>
                </a:solidFill>
              </a:rPr>
              <a:t>OUT</a:t>
            </a:r>
            <a:r>
              <a:rPr lang="es-ES_tradnl" sz="2400" b="1" dirty="0">
                <a:solidFill>
                  <a:srgbClr val="000000"/>
                </a:solidFill>
              </a:rPr>
              <a:t> </a:t>
            </a:r>
            <a:r>
              <a:rPr lang="es-ES_tradnl" sz="2400" b="1" u="sng" dirty="0">
                <a:solidFill>
                  <a:srgbClr val="000000"/>
                </a:solidFill>
              </a:rPr>
              <a:t>HELP</a:t>
            </a:r>
            <a:r>
              <a:rPr lang="es-ES_tradnl" sz="2400" dirty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and uses it appropriately for developmental purposes wherever needed.</a:t>
            </a:r>
          </a:p>
          <a:p>
            <a:pPr marL="385763" indent="-385763">
              <a:buFont typeface="+mj-lt"/>
              <a:buAutoNum type="arabicPeriod" startAt="5"/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5"/>
              <a:defRPr/>
            </a:pPr>
            <a:r>
              <a:rPr lang="en-US" sz="2400" dirty="0">
                <a:solidFill>
                  <a:srgbClr val="000000"/>
                </a:solidFill>
              </a:rPr>
              <a:t>The mentee is an individual who is helped along the way in order to develop his or her own </a:t>
            </a:r>
            <a:r>
              <a:rPr lang="es-ES_tradnl" sz="2400" b="1" u="sng" dirty="0">
                <a:solidFill>
                  <a:srgbClr val="000000"/>
                </a:solidFill>
              </a:rPr>
              <a:t>UNIQUENESS</a:t>
            </a:r>
            <a:r>
              <a:rPr lang="es-ES_tradnl" sz="2400" dirty="0">
                <a:solidFill>
                  <a:srgbClr val="000000"/>
                </a:solidFill>
              </a:rPr>
              <a:t>.</a:t>
            </a:r>
          </a:p>
          <a:p>
            <a:pPr marL="385763" indent="-385763">
              <a:buFont typeface="+mj-lt"/>
              <a:buAutoNum type="arabicPeriod" startAt="5"/>
              <a:defRPr/>
            </a:pPr>
            <a:endParaRPr lang="es-ES_tradnl" sz="2400" dirty="0">
              <a:solidFill>
                <a:srgbClr val="000000"/>
              </a:solidFill>
            </a:endParaRPr>
          </a:p>
          <a:p>
            <a:pPr marL="385763" indent="-385763">
              <a:buFont typeface="+mj-lt"/>
              <a:buAutoNum type="arabicPeriod" startAt="5"/>
              <a:defRPr/>
            </a:pPr>
            <a:r>
              <a:rPr lang="en-US" sz="2400" dirty="0">
                <a:solidFill>
                  <a:srgbClr val="000000"/>
                </a:solidFill>
              </a:rPr>
              <a:t>An effective mentoring relationship is led by the </a:t>
            </a:r>
            <a:r>
              <a:rPr lang="es-ES_tradnl" sz="2400" b="1" u="sng" dirty="0">
                <a:solidFill>
                  <a:srgbClr val="000000"/>
                </a:solidFill>
              </a:rPr>
              <a:t>MENTEE</a:t>
            </a:r>
            <a:r>
              <a:rPr lang="es-ES_tradnl" sz="2400" dirty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rather than the mentor.</a:t>
            </a:r>
            <a:endParaRPr lang="es-ES_tradnl" sz="24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sp>
        <p:nvSpPr>
          <p:cNvPr id="7" name="Rectángulo 16">
            <a:extLst>
              <a:ext uri="{FF2B5EF4-FFF2-40B4-BE49-F238E27FC236}">
                <a16:creationId xmlns:a16="http://schemas.microsoft.com/office/drawing/2014/main" id="{AEFD9B02-0CC5-3E43-B5C2-90BCDAD8EE53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4D16D3EC-D3B7-E042-9578-988D2D414E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0" y="342900"/>
            <a:ext cx="9144000" cy="628650"/>
          </a:xfrm>
          <a:prstGeom prst="rect">
            <a:avLst/>
          </a:prstGeom>
          <a:solidFill>
            <a:srgbClr val="1D398D"/>
          </a:solidFill>
        </p:spPr>
        <p:txBody>
          <a:bodyPr vert="horz" lIns="270000" tIns="0" rIns="68580" bIns="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dirty="0">
                <a:solidFill>
                  <a:schemeClr val="bg1"/>
                </a:solidFill>
                <a:latin typeface="Calibri"/>
                <a:cs typeface="Calibri"/>
              </a:rPr>
              <a:t>Disciple, Mentor, Coach</a:t>
            </a:r>
            <a:endParaRPr lang="en-US" sz="2700" i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265441"/>
            <a:ext cx="7448550" cy="32875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We</a:t>
            </a: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 DISCIPLE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New</a:t>
            </a: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Believers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: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FOUNDATION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. </a:t>
            </a:r>
          </a:p>
          <a:p>
            <a:pPr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i="1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Laying the foundations.</a:t>
            </a:r>
          </a:p>
          <a:p>
            <a:pPr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Calibri"/>
              <a:ea typeface="ＭＳ Ｐゴシック" charset="0"/>
              <a:cs typeface="Calibri"/>
            </a:endParaRPr>
          </a:p>
          <a:p>
            <a:pPr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We</a:t>
            </a: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 MENTOR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Emerging</a:t>
            </a: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Leaders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: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FORMATION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.</a:t>
            </a:r>
          </a:p>
          <a:p>
            <a:pPr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i="1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Providing leadership formation.</a:t>
            </a:r>
          </a:p>
          <a:p>
            <a:pPr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Calibri"/>
              <a:ea typeface="ＭＳ Ｐゴシック" charset="0"/>
              <a:cs typeface="Calibri"/>
            </a:endParaRPr>
          </a:p>
          <a:p>
            <a:pPr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We</a:t>
            </a: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 COACH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Ministry</a:t>
            </a: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Practitioners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: </a:t>
            </a:r>
            <a:r>
              <a:rPr lang="en-US" sz="2400" b="1" u="sng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FACILITATION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.</a:t>
            </a:r>
          </a:p>
          <a:p>
            <a:pPr defTabSz="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i="1" dirty="0">
                <a:solidFill>
                  <a:srgbClr val="000000"/>
                </a:solidFill>
                <a:latin typeface="Calibri"/>
                <a:ea typeface="ＭＳ Ｐゴシック" charset="0"/>
                <a:cs typeface="Calibri"/>
              </a:rPr>
              <a:t>Helping them bear fruit.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6550" y="580251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SESSION 1</a:t>
            </a:r>
          </a:p>
        </p:txBody>
      </p:sp>
      <p:sp>
        <p:nvSpPr>
          <p:cNvPr id="7" name="Rectángulo 16">
            <a:extLst>
              <a:ext uri="{FF2B5EF4-FFF2-40B4-BE49-F238E27FC236}">
                <a16:creationId xmlns:a16="http://schemas.microsoft.com/office/drawing/2014/main" id="{FAAEED28-E73E-D24B-AB95-AA06E0873A20}"/>
              </a:ext>
            </a:extLst>
          </p:cNvPr>
          <p:cNvSpPr/>
          <p:nvPr/>
        </p:nvSpPr>
        <p:spPr>
          <a:xfrm>
            <a:off x="0" y="5044440"/>
            <a:ext cx="9144000" cy="108000"/>
          </a:xfrm>
          <a:prstGeom prst="rect">
            <a:avLst/>
          </a:prstGeom>
          <a:solidFill>
            <a:srgbClr val="1D39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 dirty="0"/>
          </a:p>
        </p:txBody>
      </p:sp>
      <p:pic>
        <p:nvPicPr>
          <p:cNvPr id="9" name="Picture 8" descr="MNM Globe Glow.png">
            <a:extLst>
              <a:ext uri="{FF2B5EF4-FFF2-40B4-BE49-F238E27FC236}">
                <a16:creationId xmlns:a16="http://schemas.microsoft.com/office/drawing/2014/main" id="{A3B8AE48-BB76-1D48-8FE4-B4F5179A6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150" y="4324350"/>
            <a:ext cx="70485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6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2575</TotalTime>
  <Words>1452</Words>
  <Application>Microsoft Macintosh PowerPoint</Application>
  <PresentationFormat>On-screen Show (16:9)</PresentationFormat>
  <Paragraphs>300</Paragraphs>
  <Slides>44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Deer Creek</dc:creator>
  <cp:lastModifiedBy>Carla Lopez</cp:lastModifiedBy>
  <cp:revision>237</cp:revision>
  <dcterms:created xsi:type="dcterms:W3CDTF">2015-07-14T20:05:11Z</dcterms:created>
  <dcterms:modified xsi:type="dcterms:W3CDTF">2020-07-28T14:45:41Z</dcterms:modified>
</cp:coreProperties>
</file>