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88" r:id="rId4"/>
    <p:sldId id="287" r:id="rId5"/>
    <p:sldId id="264" r:id="rId6"/>
    <p:sldId id="257" r:id="rId7"/>
    <p:sldId id="259" r:id="rId8"/>
    <p:sldId id="260" r:id="rId9"/>
    <p:sldId id="261" r:id="rId10"/>
    <p:sldId id="263" r:id="rId11"/>
    <p:sldId id="26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352" y="-104"/>
      </p:cViewPr>
      <p:guideLst>
        <p:guide orient="horz" pos="2160"/>
        <p:guide pos="27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4630A-564C-4BF3-8B5D-6BC08E42B7B1}" type="datetimeFigureOut">
              <a:rPr lang="en-US" smtClean="0"/>
              <a:pPr/>
              <a:t>8/23/18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8C709-B9E5-4C1C-B09C-C0EEF0A92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2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719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184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242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6454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761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597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498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5591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0432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111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716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244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40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865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499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067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17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474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61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753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074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915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06476-95E1-784B-B666-BB034F48A820}" type="datetimeFigureOut">
              <a:rPr lang="es-ES" smtClean="0"/>
              <a:pPr/>
              <a:t>8/23/18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88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06476-95E1-784B-B666-BB034F48A820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8/23/18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8871-C3EF-6E44-920B-25248A7D53E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596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342681" y="6581001"/>
            <a:ext cx="18013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aseline="30000" dirty="0">
                <a:solidFill>
                  <a:schemeClr val="bg1"/>
                </a:solidFill>
              </a:rPr>
              <a:t>Última versión 06/08/15</a:t>
            </a:r>
          </a:p>
        </p:txBody>
      </p:sp>
    </p:spTree>
    <p:extLst>
      <p:ext uri="{BB962C8B-B14F-4D97-AF65-F5344CB8AC3E}">
        <p14:creationId xmlns:p14="http://schemas.microsoft.com/office/powerpoint/2010/main" val="61540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15767" y="69012"/>
            <a:ext cx="8707464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DISCIPULADOR, MENTOR,</a:t>
            </a:r>
            <a:r>
              <a:rPr kumimoji="0" lang="es-ES" sz="3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ENTRENADOR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315766" y="1856935"/>
            <a:ext cx="870746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300" dirty="0" smtClean="0"/>
              <a:t>DISCIPULAMOS  |</a:t>
            </a:r>
            <a:r>
              <a:rPr lang="es-ES" sz="2300" b="1" dirty="0" smtClean="0"/>
              <a:t> </a:t>
            </a:r>
            <a:r>
              <a:rPr lang="es-ES" sz="2300" dirty="0" smtClean="0"/>
              <a:t>Nuevos</a:t>
            </a:r>
            <a:r>
              <a:rPr lang="es-ES" sz="2300" b="1" u="sng" dirty="0" smtClean="0">
                <a:solidFill>
                  <a:srgbClr val="142D6A"/>
                </a:solidFill>
              </a:rPr>
              <a:t> CREYENTES</a:t>
            </a:r>
            <a:r>
              <a:rPr lang="es-ES" sz="2300" dirty="0" smtClean="0"/>
              <a:t> | FUNDAMENTO</a:t>
            </a:r>
            <a:endParaRPr lang="es-ES" sz="2300" dirty="0"/>
          </a:p>
          <a:p>
            <a:pPr algn="ctr"/>
            <a:r>
              <a:rPr lang="es-ES_tradnl" sz="2300" i="1" dirty="0"/>
              <a:t>Construyendo las bases.</a:t>
            </a:r>
          </a:p>
          <a:p>
            <a:endParaRPr lang="es-ES" sz="2300" dirty="0"/>
          </a:p>
          <a:p>
            <a:r>
              <a:rPr lang="es-ES" sz="2300" dirty="0" smtClean="0"/>
              <a:t>MENTOREAMOS | </a:t>
            </a:r>
            <a:r>
              <a:rPr lang="es-ES" sz="2300" dirty="0"/>
              <a:t>Líderes</a:t>
            </a:r>
            <a:r>
              <a:rPr lang="es-ES" sz="2300" b="1" u="sng" dirty="0">
                <a:solidFill>
                  <a:srgbClr val="142D6A"/>
                </a:solidFill>
              </a:rPr>
              <a:t> </a:t>
            </a:r>
            <a:r>
              <a:rPr lang="es-ES" sz="2300" b="1" u="sng" dirty="0" smtClean="0">
                <a:solidFill>
                  <a:srgbClr val="142D6A"/>
                </a:solidFill>
              </a:rPr>
              <a:t>EMERGENTES</a:t>
            </a:r>
            <a:r>
              <a:rPr lang="es-ES" sz="2300" dirty="0" smtClean="0"/>
              <a:t> |FORMACIÓN.</a:t>
            </a:r>
            <a:endParaRPr lang="es-ES" sz="2300" dirty="0"/>
          </a:p>
          <a:p>
            <a:pPr algn="ctr"/>
            <a:r>
              <a:rPr lang="es-ES_tradnl" sz="2300" i="1" dirty="0"/>
              <a:t>Proveyendo formación de liderazgo.</a:t>
            </a:r>
          </a:p>
          <a:p>
            <a:endParaRPr lang="es-ES" sz="2300" dirty="0"/>
          </a:p>
          <a:p>
            <a:r>
              <a:rPr lang="es-ES" sz="2300" dirty="0" smtClean="0"/>
              <a:t>ENTRENAMOS | Ministros</a:t>
            </a:r>
            <a:r>
              <a:rPr lang="es-ES" sz="2300" b="1" u="sng" dirty="0" smtClean="0">
                <a:solidFill>
                  <a:srgbClr val="142D6A"/>
                </a:solidFill>
              </a:rPr>
              <a:t> EXPERIMENTADOS</a:t>
            </a:r>
            <a:r>
              <a:rPr lang="es-ES" sz="2300" dirty="0" smtClean="0"/>
              <a:t> | FACILITACIÓN</a:t>
            </a:r>
            <a:endParaRPr lang="es-ES" sz="2300" dirty="0"/>
          </a:p>
          <a:p>
            <a:pPr algn="ctr"/>
            <a:r>
              <a:rPr lang="es-ES_tradnl" sz="2300" i="1" dirty="0"/>
              <a:t>Ayudándolos a dar frutos</a:t>
            </a:r>
            <a:endParaRPr lang="en-US" sz="23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26804" y="4332141"/>
            <a:ext cx="264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MENTOREO SESIÓN 2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636134" y="968191"/>
            <a:ext cx="7252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b="1" dirty="0" err="1" smtClean="0">
                <a:solidFill>
                  <a:srgbClr val="1D2763"/>
                </a:solidFill>
              </a:rPr>
              <a:t>Mentoreado</a:t>
            </a:r>
            <a:r>
              <a:rPr lang="es-ES" sz="7200" b="1" dirty="0" smtClean="0">
                <a:solidFill>
                  <a:srgbClr val="1D2763"/>
                </a:solidFill>
              </a:rPr>
              <a:t>, </a:t>
            </a:r>
          </a:p>
          <a:p>
            <a:r>
              <a:rPr lang="es-ES" sz="7200" b="1" dirty="0" smtClean="0">
                <a:solidFill>
                  <a:srgbClr val="1D2763"/>
                </a:solidFill>
              </a:rPr>
              <a:t>Un Aprendiz Adulto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342681" y="6581001"/>
            <a:ext cx="18013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aseline="30000" dirty="0">
                <a:solidFill>
                  <a:schemeClr val="bg1"/>
                </a:solidFill>
              </a:rPr>
              <a:t>Última versión 06/08/15</a:t>
            </a:r>
          </a:p>
        </p:txBody>
      </p:sp>
    </p:spTree>
    <p:extLst>
      <p:ext uri="{BB962C8B-B14F-4D97-AF65-F5344CB8AC3E}">
        <p14:creationId xmlns:p14="http://schemas.microsoft.com/office/powerpoint/2010/main" val="308607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999" y="50799"/>
            <a:ext cx="8229600" cy="689429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PEDAGOGÍA Y ANDRAGOGÍA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746689"/>
            <a:ext cx="4557622" cy="13867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sz="3000" baseline="30000" dirty="0" smtClean="0"/>
              <a:t>La ciencia y arte de </a:t>
            </a:r>
            <a:r>
              <a:rPr lang="es-ES_tradnl" sz="3000" b="1" u="sng" dirty="0" smtClean="0">
                <a:solidFill>
                  <a:srgbClr val="142D6A"/>
                </a:solidFill>
              </a:rPr>
              <a:t>ENSEÑAR </a:t>
            </a:r>
          </a:p>
          <a:p>
            <a:pPr>
              <a:buNone/>
            </a:pPr>
            <a:r>
              <a:rPr lang="es-ES_tradnl" sz="3000" b="1" u="sng" dirty="0" smtClean="0">
                <a:solidFill>
                  <a:srgbClr val="142D6A"/>
                </a:solidFill>
              </a:rPr>
              <a:t>A LOS NIÑOS</a:t>
            </a:r>
            <a:endParaRPr lang="es-ES" sz="3000" dirty="0" smtClean="0"/>
          </a:p>
        </p:txBody>
      </p:sp>
      <p:sp>
        <p:nvSpPr>
          <p:cNvPr id="5" name="Rectángulo 2"/>
          <p:cNvSpPr>
            <a:spLocks noChangeArrowheads="1"/>
          </p:cNvSpPr>
          <p:nvPr/>
        </p:nvSpPr>
        <p:spPr bwMode="auto">
          <a:xfrm>
            <a:off x="815798" y="1162489"/>
            <a:ext cx="3168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200" b="1" dirty="0" smtClean="0">
                <a:solidFill>
                  <a:srgbClr val="142D6A"/>
                </a:solidFill>
              </a:rPr>
              <a:t>Pedagogía:</a:t>
            </a:r>
            <a:endParaRPr lang="es-ES" sz="3200" dirty="0"/>
          </a:p>
        </p:txBody>
      </p:sp>
      <p:sp>
        <p:nvSpPr>
          <p:cNvPr id="6" name="Rectángulo 2"/>
          <p:cNvSpPr>
            <a:spLocks noChangeArrowheads="1"/>
          </p:cNvSpPr>
          <p:nvPr/>
        </p:nvSpPr>
        <p:spPr bwMode="auto">
          <a:xfrm>
            <a:off x="914400" y="3524929"/>
            <a:ext cx="3168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200" b="1" dirty="0" err="1" smtClean="0">
                <a:solidFill>
                  <a:srgbClr val="142D6A"/>
                </a:solidFill>
              </a:rPr>
              <a:t>Andragogía</a:t>
            </a:r>
            <a:r>
              <a:rPr lang="es-ES_tradnl" sz="3200" b="1" dirty="0" smtClean="0">
                <a:solidFill>
                  <a:srgbClr val="142D6A"/>
                </a:solidFill>
              </a:rPr>
              <a:t>:</a:t>
            </a:r>
            <a:endParaRPr lang="es-ES" sz="32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07999" y="4261449"/>
            <a:ext cx="5288952" cy="1307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ciencia y arte de </a:t>
            </a:r>
            <a:r>
              <a:rPr kumimoji="0" lang="es-ES_tradnl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AYUDAR AL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S_tradnl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ADULTO A</a:t>
            </a:r>
            <a:r>
              <a:rPr kumimoji="0" lang="es-ES_tradnl" sz="3000" b="1" i="0" u="sng" strike="noStrike" kern="1200" cap="none" spc="0" normalizeH="0" noProof="0" dirty="0" smtClean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_tradnl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APRENDER</a:t>
            </a: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n 1" descr="MC900297133.WMF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438" y="1568023"/>
            <a:ext cx="3092161" cy="39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37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allAtOnce"/>
      <p:bldP spid="6" grpId="0" build="allAtOnce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2381" y="1663028"/>
            <a:ext cx="853923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s-ES_tradnl" sz="2600" dirty="0" smtClean="0"/>
              <a:t>Tendrá </a:t>
            </a:r>
            <a:r>
              <a:rPr lang="es-ES_tradnl" sz="2600" dirty="0"/>
              <a:t>alguien para sobrellevar la carga.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Tendrá una mayor probabilidad de éxito.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Tendrá alguien para rendirle cuentas.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Verá un crecimiento más rápido y grande en la nueva iglesia.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Se desarrollará al relacionarse con una persona más experimentada.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Tendrá fácil acceso a consejos sabios.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Desarrollará una relación espiritual significativa para modelar en el futuro ministerio.</a:t>
            </a:r>
          </a:p>
          <a:p>
            <a:pPr marL="457200" indent="-457200">
              <a:buFont typeface="Arial"/>
              <a:buChar char="•"/>
            </a:pPr>
            <a:r>
              <a:rPr lang="es-ES_tradnl" sz="2600" dirty="0"/>
              <a:t>Tendrá un modelo apropiado para </a:t>
            </a:r>
            <a:r>
              <a:rPr lang="es-ES_tradnl" sz="2600" dirty="0" err="1"/>
              <a:t>mentorear</a:t>
            </a:r>
            <a:r>
              <a:rPr lang="es-ES_tradnl" sz="2600" dirty="0"/>
              <a:t> a otros.</a:t>
            </a:r>
            <a:endParaRPr lang="es-ES" sz="2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76655" y="51759"/>
            <a:ext cx="8016051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Beneficios para el</a:t>
            </a:r>
            <a:r>
              <a:rPr kumimoji="0" lang="es-ES" sz="3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34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mentoreado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362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76655" y="51759"/>
            <a:ext cx="8016051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Características del Aprendiz Adulto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ángulo 1"/>
          <p:cNvSpPr>
            <a:spLocks noChangeArrowheads="1"/>
          </p:cNvSpPr>
          <p:nvPr/>
        </p:nvSpPr>
        <p:spPr bwMode="auto">
          <a:xfrm>
            <a:off x="476655" y="1416424"/>
            <a:ext cx="853440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Son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AUTODIRIGIDOS</a:t>
            </a: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Toman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DECISIONES </a:t>
            </a: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y aceptan su responsabilidad.</a:t>
            </a: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Traen sus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EXPERIENCIAS</a:t>
            </a: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 al proceso de aprendizaje.</a:t>
            </a: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Están enfocados en sus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DESAFÍOS </a:t>
            </a:r>
            <a:r>
              <a:rPr lang="es-ES_tradnl" sz="2600" dirty="0" smtClean="0"/>
              <a:t>que desean resolver.</a:t>
            </a:r>
            <a:endParaRPr lang="es-ES_tradnl" sz="2600" dirty="0"/>
          </a:p>
          <a:p>
            <a:pPr marL="514350" indent="-514350">
              <a:buFont typeface="+mj-lt"/>
              <a:buAutoNum type="arabicPeriod"/>
              <a:defRPr/>
            </a:pPr>
            <a:endParaRPr lang="es-ES_tradnl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>
                <a:latin typeface="Arial" charset="0"/>
                <a:ea typeface="ＭＳ Ｐゴシック" charset="0"/>
                <a:cs typeface="ＭＳ Ｐゴシック" charset="0"/>
              </a:rPr>
              <a:t>Son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AUTOMOTIVADOS</a:t>
            </a:r>
            <a:r>
              <a:rPr lang="es-ES_tradnl" sz="2600" dirty="0" smtClean="0"/>
              <a:t>, están listos a aprender.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26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600" dirty="0" smtClean="0"/>
              <a:t>Exigen </a:t>
            </a:r>
            <a:r>
              <a:rPr lang="es-ES_tradnl" sz="2600" b="1" u="sng" dirty="0" smtClean="0">
                <a:solidFill>
                  <a:srgbClr val="1D2763"/>
                </a:solidFill>
              </a:rPr>
              <a:t>APLICACIÓN</a:t>
            </a:r>
            <a:r>
              <a:rPr lang="es-ES_tradnl" sz="2600" b="1" dirty="0" smtClean="0">
                <a:solidFill>
                  <a:srgbClr val="1D2763"/>
                </a:solidFill>
              </a:rPr>
              <a:t> </a:t>
            </a:r>
            <a:r>
              <a:rPr lang="es-ES_tradnl" sz="2600" b="1" u="sng" dirty="0" smtClean="0">
                <a:solidFill>
                  <a:srgbClr val="1D2763"/>
                </a:solidFill>
              </a:rPr>
              <a:t>INMEDIATA</a:t>
            </a:r>
            <a:r>
              <a:rPr lang="es-ES_tradnl" sz="2600" dirty="0" smtClean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0736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925893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ESTILOS DE APRENDIZAJE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ángulo 2"/>
          <p:cNvSpPr>
            <a:spLocks noChangeArrowheads="1"/>
          </p:cNvSpPr>
          <p:nvPr/>
        </p:nvSpPr>
        <p:spPr bwMode="auto">
          <a:xfrm>
            <a:off x="815798" y="1162488"/>
            <a:ext cx="3168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s-ES_tradnl" sz="3200" b="1" u="sng" dirty="0" smtClean="0">
                <a:solidFill>
                  <a:srgbClr val="142D6A"/>
                </a:solidFill>
              </a:rPr>
              <a:t>AUDITIVO</a:t>
            </a:r>
            <a:endParaRPr lang="es-ES_tradnl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ángulo 2"/>
          <p:cNvSpPr>
            <a:spLocks noChangeArrowheads="1"/>
          </p:cNvSpPr>
          <p:nvPr/>
        </p:nvSpPr>
        <p:spPr bwMode="auto">
          <a:xfrm>
            <a:off x="813518" y="4136452"/>
            <a:ext cx="25707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3200" b="1" dirty="0" smtClean="0">
                <a:solidFill>
                  <a:srgbClr val="142D6A"/>
                </a:solidFill>
              </a:rPr>
              <a:t>2. </a:t>
            </a:r>
            <a:r>
              <a:rPr lang="es-ES_tradnl" sz="3200" b="1" u="sng" dirty="0" smtClean="0">
                <a:solidFill>
                  <a:srgbClr val="142D6A"/>
                </a:solidFill>
              </a:rPr>
              <a:t>VISUAL</a:t>
            </a:r>
            <a:endParaRPr lang="es-ES_tradnl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ángulo 2"/>
          <p:cNvSpPr>
            <a:spLocks noChangeArrowheads="1"/>
          </p:cNvSpPr>
          <p:nvPr/>
        </p:nvSpPr>
        <p:spPr bwMode="auto">
          <a:xfrm>
            <a:off x="5452354" y="1162488"/>
            <a:ext cx="25707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3200" b="1" dirty="0" smtClean="0">
                <a:solidFill>
                  <a:srgbClr val="142D6A"/>
                </a:solidFill>
              </a:rPr>
              <a:t>3. </a:t>
            </a:r>
            <a:r>
              <a:rPr lang="es-ES_tradnl" sz="3200" b="1" u="sng" dirty="0" smtClean="0">
                <a:solidFill>
                  <a:srgbClr val="142D6A"/>
                </a:solidFill>
              </a:rPr>
              <a:t>TÁCTIL</a:t>
            </a:r>
            <a:endParaRPr lang="es-ES_tradnl" sz="3200" u="sng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ángulo 2"/>
          <p:cNvSpPr>
            <a:spLocks noChangeArrowheads="1"/>
          </p:cNvSpPr>
          <p:nvPr/>
        </p:nvSpPr>
        <p:spPr bwMode="auto">
          <a:xfrm>
            <a:off x="4846902" y="4076876"/>
            <a:ext cx="3225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3200" b="1" dirty="0" smtClean="0">
                <a:solidFill>
                  <a:srgbClr val="142D6A"/>
                </a:solidFill>
              </a:rPr>
              <a:t>4. </a:t>
            </a:r>
            <a:r>
              <a:rPr lang="es-ES_tradnl" sz="3200" b="1" u="sng" dirty="0" smtClean="0">
                <a:solidFill>
                  <a:srgbClr val="142D6A"/>
                </a:solidFill>
              </a:rPr>
              <a:t>AMBIENTAL</a:t>
            </a:r>
            <a:endParaRPr lang="es-ES_tradnl" sz="3200" u="sng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52" name="Picture 4" descr="C:\Users\Red Multiplicacion\Downloads\MC900240389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52354" y="4991086"/>
            <a:ext cx="2154356" cy="1455135"/>
          </a:xfrm>
          <a:prstGeom prst="rect">
            <a:avLst/>
          </a:prstGeom>
          <a:noFill/>
        </p:spPr>
      </p:pic>
      <p:pic>
        <p:nvPicPr>
          <p:cNvPr id="2056" name="Picture 8" descr="C:\Users\Red Multiplicacion\Downloads\MC900332496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53881" y="1876425"/>
            <a:ext cx="2424853" cy="1645670"/>
          </a:xfrm>
          <a:prstGeom prst="rect">
            <a:avLst/>
          </a:prstGeom>
          <a:noFill/>
        </p:spPr>
      </p:pic>
      <p:pic>
        <p:nvPicPr>
          <p:cNvPr id="2057" name="Picture 9" descr="C:\Users\Red Multiplicacion\Downloads\MC900324348.WMF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57415" y="1876425"/>
            <a:ext cx="766762" cy="1838325"/>
          </a:xfrm>
          <a:prstGeom prst="rect">
            <a:avLst/>
          </a:prstGeom>
          <a:noFill/>
        </p:spPr>
      </p:pic>
      <p:pic>
        <p:nvPicPr>
          <p:cNvPr id="2058" name="Picture 10" descr="C:\Users\Red Multiplicacion\Downloads\MC900332534.WMF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25780" y="4721227"/>
            <a:ext cx="1800225" cy="1463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4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12515" y="113095"/>
            <a:ext cx="842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Desafíos que enfrentan los sembradores</a:t>
            </a:r>
          </a:p>
        </p:txBody>
      </p:sp>
      <p:sp>
        <p:nvSpPr>
          <p:cNvPr id="4" name="Rectángulo 1"/>
          <p:cNvSpPr>
            <a:spLocks noChangeArrowheads="1"/>
          </p:cNvSpPr>
          <p:nvPr/>
        </p:nvSpPr>
        <p:spPr bwMode="auto">
          <a:xfrm>
            <a:off x="476655" y="1416424"/>
            <a:ext cx="85344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s-ES_tradnl" sz="3000" b="1" u="sng" dirty="0" smtClean="0">
                <a:solidFill>
                  <a:srgbClr val="142D6A"/>
                </a:solidFill>
              </a:rPr>
              <a:t>EQUILIBRAR </a:t>
            </a:r>
            <a:r>
              <a:rPr lang="es-ES_tradnl" sz="3000" dirty="0" smtClean="0">
                <a:latin typeface="Arial" charset="0"/>
                <a:ea typeface="ＭＳ Ｐゴシック" charset="0"/>
              </a:rPr>
              <a:t>las responsabilidades existentes.</a:t>
            </a:r>
            <a:endParaRPr lang="es-ES_tradnl" sz="3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3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3000" dirty="0" smtClean="0">
                <a:latin typeface="Arial" charset="0"/>
                <a:ea typeface="ＭＳ Ｐゴシック" charset="0"/>
                <a:cs typeface="ＭＳ Ｐゴシック" charset="0"/>
              </a:rPr>
              <a:t>Administrar las </a:t>
            </a:r>
            <a:r>
              <a:rPr lang="es-ES_tradnl" sz="3000" b="1" u="sng" dirty="0" smtClean="0">
                <a:solidFill>
                  <a:srgbClr val="142D6A"/>
                </a:solidFill>
              </a:rPr>
              <a:t>FINANZAS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3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3000" dirty="0" smtClean="0">
                <a:latin typeface="Arial" charset="0"/>
                <a:ea typeface="ＭＳ Ｐゴシック" charset="0"/>
                <a:cs typeface="ＭＳ Ｐゴシック" charset="0"/>
              </a:rPr>
              <a:t>Ganar </a:t>
            </a:r>
            <a:r>
              <a:rPr lang="es-ES_tradnl" sz="3000" b="1" u="sng" dirty="0" smtClean="0">
                <a:solidFill>
                  <a:srgbClr val="142D6A"/>
                </a:solidFill>
              </a:rPr>
              <a:t>CONFIANZA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3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3000" dirty="0" smtClean="0">
                <a:latin typeface="Arial" charset="0"/>
                <a:ea typeface="ＭＳ Ｐゴシック" charset="0"/>
                <a:cs typeface="ＭＳ Ｐゴシック" charset="0"/>
              </a:rPr>
              <a:t>Desarrollar un sistema de </a:t>
            </a:r>
            <a:r>
              <a:rPr lang="es-ES_tradnl" sz="3000" b="1" u="sng" dirty="0" smtClean="0">
                <a:solidFill>
                  <a:srgbClr val="142D6A"/>
                </a:solidFill>
              </a:rPr>
              <a:t>APOYO</a:t>
            </a:r>
            <a:endParaRPr lang="es-ES_tradnl" sz="30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3000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 descr="C:\Users\Red Multiplicacion\Downloads\MC90033249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79026" y="2145340"/>
            <a:ext cx="2060313" cy="3307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3749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36134" y="968191"/>
            <a:ext cx="72527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b="1" dirty="0" smtClean="0">
                <a:solidFill>
                  <a:srgbClr val="1D2763"/>
                </a:solidFill>
              </a:rPr>
              <a:t>La Relación de </a:t>
            </a:r>
            <a:r>
              <a:rPr lang="es-ES" sz="7200" b="1" dirty="0" err="1" smtClean="0">
                <a:solidFill>
                  <a:srgbClr val="1D2763"/>
                </a:solidFill>
              </a:rPr>
              <a:t>Mentoreo</a:t>
            </a:r>
            <a:endParaRPr lang="es-ES" sz="7200" b="1" dirty="0" smtClean="0">
              <a:solidFill>
                <a:srgbClr val="1D2763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26804" y="3915124"/>
            <a:ext cx="264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MENTOREO SESIÓN 3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7342681" y="6581001"/>
            <a:ext cx="18013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aseline="30000" dirty="0">
                <a:solidFill>
                  <a:schemeClr val="bg1"/>
                </a:solidFill>
              </a:rPr>
              <a:t>Última versión 06/08/15</a:t>
            </a:r>
          </a:p>
        </p:txBody>
      </p:sp>
    </p:spTree>
    <p:extLst>
      <p:ext uri="{BB962C8B-B14F-4D97-AF65-F5344CB8AC3E}">
        <p14:creationId xmlns:p14="http://schemas.microsoft.com/office/powerpoint/2010/main" val="8293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507999" y="50799"/>
            <a:ext cx="8229600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CUALIDADES DE UN BUEN MENTOR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539750" y="1628775"/>
            <a:ext cx="83534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Es </a:t>
            </a:r>
            <a:r>
              <a:rPr lang="es-ES_tradnl" sz="2400" dirty="0"/>
              <a:t>un buen </a:t>
            </a:r>
            <a:r>
              <a:rPr lang="es-ES_tradnl" sz="2400" b="1" u="sng" dirty="0">
                <a:solidFill>
                  <a:srgbClr val="142D6A"/>
                </a:solidFill>
              </a:rPr>
              <a:t>OYENTE.</a:t>
            </a:r>
            <a:endParaRPr lang="es-ES_tradnl" sz="2400" dirty="0"/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1600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Trata </a:t>
            </a:r>
            <a:r>
              <a:rPr lang="es-ES_tradnl" sz="2400" dirty="0"/>
              <a:t>con los </a:t>
            </a:r>
            <a:r>
              <a:rPr lang="es-ES_tradnl" sz="2400" dirty="0" smtClean="0"/>
              <a:t>momentos de la vida “</a:t>
            </a:r>
            <a:r>
              <a:rPr lang="es-ES_tradnl" sz="2400" b="1" u="sng" dirty="0" smtClean="0">
                <a:solidFill>
                  <a:srgbClr val="142D6A"/>
                </a:solidFill>
              </a:rPr>
              <a:t>JUSTO </a:t>
            </a:r>
            <a:r>
              <a:rPr lang="es-ES_tradnl" sz="2400" b="1" u="sng" dirty="0">
                <a:solidFill>
                  <a:srgbClr val="142D6A"/>
                </a:solidFill>
              </a:rPr>
              <a:t>A </a:t>
            </a:r>
            <a:r>
              <a:rPr lang="es-ES_tradnl" sz="2400" b="1" u="sng" dirty="0" smtClean="0">
                <a:solidFill>
                  <a:srgbClr val="142D6A"/>
                </a:solidFill>
              </a:rPr>
              <a:t>TIEMPO</a:t>
            </a:r>
            <a:r>
              <a:rPr lang="es-ES_tradnl" sz="2400" dirty="0" smtClean="0"/>
              <a:t>”.</a:t>
            </a:r>
            <a:endParaRPr lang="es-ES_tradnl" sz="2400" dirty="0"/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1600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Es como la </a:t>
            </a:r>
            <a:r>
              <a:rPr lang="es-ES_tradnl" sz="2400" b="1" u="sng" dirty="0" smtClean="0">
                <a:solidFill>
                  <a:srgbClr val="142D6A"/>
                </a:solidFill>
              </a:rPr>
              <a:t>PARTERA.</a:t>
            </a:r>
            <a:endParaRPr lang="es-ES_tradnl" sz="2400" dirty="0"/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1600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Ayuda </a:t>
            </a:r>
            <a:r>
              <a:rPr lang="es-ES_tradnl" sz="2400" dirty="0"/>
              <a:t>al </a:t>
            </a:r>
            <a:r>
              <a:rPr lang="es-ES_tradnl" sz="2400" dirty="0" err="1"/>
              <a:t>mentoreado</a:t>
            </a:r>
            <a:r>
              <a:rPr lang="es-ES_tradnl" sz="2400" dirty="0"/>
              <a:t> a </a:t>
            </a:r>
            <a:r>
              <a:rPr lang="es-ES_tradnl" sz="2400" dirty="0" smtClean="0"/>
              <a:t>ver cuáles son las </a:t>
            </a:r>
            <a:r>
              <a:rPr lang="es-ES_tradnl" sz="2400" b="1" u="sng" dirty="0">
                <a:solidFill>
                  <a:srgbClr val="142D6A"/>
                </a:solidFill>
              </a:rPr>
              <a:t>OPCIONES.</a:t>
            </a:r>
            <a:endParaRPr lang="es-ES_tradnl" sz="2400" dirty="0"/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1600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b="1" u="sng" dirty="0" smtClean="0">
                <a:solidFill>
                  <a:srgbClr val="142D6A"/>
                </a:solidFill>
              </a:rPr>
              <a:t>INSPIRA.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400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Es </a:t>
            </a:r>
            <a:r>
              <a:rPr lang="es-ES_tradnl" sz="2400" dirty="0"/>
              <a:t>un pensador </a:t>
            </a:r>
            <a:r>
              <a:rPr lang="es-ES_tradnl" sz="2400" b="1" u="sng" dirty="0" smtClean="0">
                <a:solidFill>
                  <a:srgbClr val="142D6A"/>
                </a:solidFill>
              </a:rPr>
              <a:t>ANALÍTICO.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400" b="1" u="sng" dirty="0" smtClean="0">
              <a:solidFill>
                <a:srgbClr val="142D6A"/>
              </a:solidFill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s-ES_tradnl" sz="2400" dirty="0" smtClean="0"/>
              <a:t>Es un </a:t>
            </a:r>
            <a:r>
              <a:rPr lang="es-ES_tradnl" sz="2400" b="1" u="sng" dirty="0" smtClean="0">
                <a:solidFill>
                  <a:srgbClr val="142D6A"/>
                </a:solidFill>
              </a:rPr>
              <a:t>GUÍA.</a:t>
            </a:r>
            <a:endParaRPr lang="es-ES" sz="2400" dirty="0"/>
          </a:p>
        </p:txBody>
      </p:sp>
      <p:pic>
        <p:nvPicPr>
          <p:cNvPr id="4" name="Imagen 2" descr="MC900324352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452" y="4278701"/>
            <a:ext cx="1727457" cy="211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17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507999" y="50799"/>
            <a:ext cx="8229600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CUALIDADES DE UN MENTOR TÓXICO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ángulo 1"/>
          <p:cNvSpPr>
            <a:spLocks noChangeArrowheads="1"/>
          </p:cNvSpPr>
          <p:nvPr/>
        </p:nvSpPr>
        <p:spPr bwMode="auto">
          <a:xfrm>
            <a:off x="684213" y="1628775"/>
            <a:ext cx="7831137" cy="435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s-ES_tradnl" sz="2800" b="1" u="sng" dirty="0" smtClean="0">
                <a:solidFill>
                  <a:srgbClr val="142D6A"/>
                </a:solidFill>
              </a:rPr>
              <a:t>ACONSEJAR</a:t>
            </a:r>
            <a:r>
              <a:rPr lang="es-ES_tradnl" sz="2800" dirty="0" smtClean="0"/>
              <a:t> libremente</a:t>
            </a:r>
            <a:r>
              <a:rPr lang="es-ES_tradnl" sz="2800" dirty="0"/>
              <a:t>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n-US" sz="2800" b="1" u="sng" dirty="0" smtClean="0">
                <a:solidFill>
                  <a:srgbClr val="142D6A"/>
                </a:solidFill>
              </a:rPr>
              <a:t>CRITICAR.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n-US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sz="2800" b="1" u="sng" dirty="0" smtClean="0">
                <a:solidFill>
                  <a:srgbClr val="142D6A"/>
                </a:solidFill>
              </a:rPr>
              <a:t>RESCATAR. 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it-IT" sz="2800" dirty="0" smtClean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sz="2800" b="1" u="sng" dirty="0" smtClean="0">
                <a:solidFill>
                  <a:srgbClr val="142D6A"/>
                </a:solidFill>
              </a:rPr>
              <a:t>RESPALDAR</a:t>
            </a:r>
            <a:r>
              <a:rPr lang="it-IT" sz="2800" dirty="0" smtClean="0"/>
              <a:t> inapropiadamente.</a:t>
            </a:r>
            <a:endParaRPr lang="it-IT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it-IT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s-ES_tradnl" sz="2800" b="1" u="sng" dirty="0" smtClean="0">
                <a:solidFill>
                  <a:srgbClr val="142D6A"/>
                </a:solidFill>
              </a:rPr>
              <a:t>CONSTRUIR</a:t>
            </a:r>
            <a:r>
              <a:rPr lang="es-ES_tradnl" sz="2800" dirty="0" smtClean="0"/>
              <a:t> barreras.</a:t>
            </a:r>
            <a:endParaRPr lang="es-ES_tradnl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s-ES_tradnl" sz="2800" b="1" u="sng" dirty="0" smtClean="0">
                <a:solidFill>
                  <a:srgbClr val="142D6A"/>
                </a:solidFill>
              </a:rPr>
              <a:t>MENOSPRECIAR</a:t>
            </a:r>
          </a:p>
        </p:txBody>
      </p:sp>
      <p:pic>
        <p:nvPicPr>
          <p:cNvPr id="1029" name="Picture 5" descr="C:\Users\Red Multiplicacion\Downloads\MC900300944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72664" y="2050806"/>
            <a:ext cx="3164935" cy="1934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558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86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26803" y="1572381"/>
            <a:ext cx="7736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 err="1" smtClean="0">
                <a:solidFill>
                  <a:srgbClr val="1D2763"/>
                </a:solidFill>
              </a:rPr>
              <a:t>Mentoreo</a:t>
            </a:r>
            <a:r>
              <a:rPr lang="es-ES" sz="5400" b="1" dirty="0">
                <a:solidFill>
                  <a:srgbClr val="1D2763"/>
                </a:solidFill>
              </a:rPr>
              <a:t> </a:t>
            </a:r>
            <a:r>
              <a:rPr lang="es-ES" sz="5400" b="1" dirty="0" smtClean="0">
                <a:solidFill>
                  <a:srgbClr val="1D2763"/>
                </a:solidFill>
              </a:rPr>
              <a:t>Saludable</a:t>
            </a:r>
            <a:endParaRPr lang="es-ES" sz="5400" b="1" dirty="0" smtClean="0">
              <a:solidFill>
                <a:srgbClr val="1D2763"/>
              </a:solidFill>
            </a:endParaRPr>
          </a:p>
        </p:txBody>
      </p:sp>
      <p:sp>
        <p:nvSpPr>
          <p:cNvPr id="4" name="CuadroTexto 5"/>
          <p:cNvSpPr txBox="1"/>
          <p:nvPr/>
        </p:nvSpPr>
        <p:spPr>
          <a:xfrm>
            <a:off x="726803" y="2457489"/>
            <a:ext cx="77366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000" b="1" dirty="0" smtClean="0">
                <a:solidFill>
                  <a:srgbClr val="1D2763"/>
                </a:solidFill>
              </a:rPr>
              <a:t>Sesi</a:t>
            </a:r>
            <a:r>
              <a:rPr lang="es-ES" sz="2000" b="1" dirty="0" smtClean="0">
                <a:solidFill>
                  <a:srgbClr val="1D2763"/>
                </a:solidFill>
              </a:rPr>
              <a:t>ón 1 - </a:t>
            </a:r>
            <a:r>
              <a:rPr lang="es-ES" sz="2000" b="1" dirty="0">
                <a:solidFill>
                  <a:srgbClr val="1D2763"/>
                </a:solidFill>
              </a:rPr>
              <a:t>¿Qué significa </a:t>
            </a:r>
            <a:r>
              <a:rPr lang="es-ES" sz="2000" b="1" dirty="0" err="1">
                <a:solidFill>
                  <a:srgbClr val="1D2763"/>
                </a:solidFill>
              </a:rPr>
              <a:t>Mentorear</a:t>
            </a:r>
            <a:r>
              <a:rPr lang="es-ES" sz="2000" b="1" dirty="0" smtClean="0">
                <a:solidFill>
                  <a:srgbClr val="1D2763"/>
                </a:solidFill>
              </a:rPr>
              <a:t>?</a:t>
            </a:r>
          </a:p>
          <a:p>
            <a:r>
              <a:rPr lang="es-ES" sz="2000" b="1" dirty="0" smtClean="0">
                <a:solidFill>
                  <a:srgbClr val="1D2763"/>
                </a:solidFill>
              </a:rPr>
              <a:t>Sesión 2 - </a:t>
            </a:r>
            <a:r>
              <a:rPr lang="es-ES" sz="2000" b="1" dirty="0" err="1">
                <a:solidFill>
                  <a:srgbClr val="1D2763"/>
                </a:solidFill>
              </a:rPr>
              <a:t>Mentoreado</a:t>
            </a:r>
            <a:r>
              <a:rPr lang="es-ES" sz="2000" b="1" dirty="0">
                <a:solidFill>
                  <a:srgbClr val="1D2763"/>
                </a:solidFill>
              </a:rPr>
              <a:t>, </a:t>
            </a:r>
            <a:r>
              <a:rPr lang="es-ES" sz="2000" b="1" dirty="0" smtClean="0">
                <a:solidFill>
                  <a:srgbClr val="1D2763"/>
                </a:solidFill>
              </a:rPr>
              <a:t>Un </a:t>
            </a:r>
            <a:r>
              <a:rPr lang="es-ES" sz="2000" b="1" dirty="0">
                <a:solidFill>
                  <a:srgbClr val="1D2763"/>
                </a:solidFill>
              </a:rPr>
              <a:t>Aprendiz </a:t>
            </a:r>
            <a:r>
              <a:rPr lang="es-ES" sz="2000" b="1" dirty="0" smtClean="0">
                <a:solidFill>
                  <a:srgbClr val="1D2763"/>
                </a:solidFill>
              </a:rPr>
              <a:t>Adulto</a:t>
            </a:r>
          </a:p>
          <a:p>
            <a:r>
              <a:rPr lang="es-ES" sz="2000" b="1" dirty="0" smtClean="0">
                <a:solidFill>
                  <a:srgbClr val="1D2763"/>
                </a:solidFill>
              </a:rPr>
              <a:t>Sesión 3 - </a:t>
            </a:r>
            <a:r>
              <a:rPr lang="es-ES" sz="2000" b="1" dirty="0">
                <a:solidFill>
                  <a:srgbClr val="1D2763"/>
                </a:solidFill>
              </a:rPr>
              <a:t>La Relación de </a:t>
            </a:r>
            <a:r>
              <a:rPr lang="es-ES" sz="2000" b="1" dirty="0" err="1">
                <a:solidFill>
                  <a:srgbClr val="1D2763"/>
                </a:solidFill>
              </a:rPr>
              <a:t>Mentoreo</a:t>
            </a:r>
            <a:endParaRPr lang="es-ES" sz="2000" b="1" dirty="0">
              <a:solidFill>
                <a:srgbClr val="1D2763"/>
              </a:solidFill>
            </a:endParaRPr>
          </a:p>
          <a:p>
            <a:r>
              <a:rPr lang="es-ES" sz="2000" b="1" dirty="0" smtClean="0">
                <a:solidFill>
                  <a:srgbClr val="1D2763"/>
                </a:solidFill>
              </a:rPr>
              <a:t>Sesión 4 - </a:t>
            </a:r>
            <a:r>
              <a:rPr lang="es-ES" sz="2000" b="1" dirty="0">
                <a:solidFill>
                  <a:srgbClr val="1D2763"/>
                </a:solidFill>
              </a:rPr>
              <a:t>¿Cómo llevar a cabo la sesión de </a:t>
            </a:r>
            <a:r>
              <a:rPr lang="es-ES" sz="2000" b="1" dirty="0" err="1">
                <a:solidFill>
                  <a:srgbClr val="1D2763"/>
                </a:solidFill>
              </a:rPr>
              <a:t>Mentoreo</a:t>
            </a:r>
            <a:r>
              <a:rPr lang="es-ES" sz="2000" b="1" dirty="0" smtClean="0">
                <a:solidFill>
                  <a:srgbClr val="1D2763"/>
                </a:solidFill>
              </a:rPr>
              <a:t>?</a:t>
            </a:r>
            <a:endParaRPr lang="es-ES" sz="2000" b="1" dirty="0">
              <a:solidFill>
                <a:srgbClr val="1D2763"/>
              </a:solidFill>
            </a:endParaRPr>
          </a:p>
          <a:p>
            <a:r>
              <a:rPr lang="es-ES" sz="2000" b="1" dirty="0" smtClean="0">
                <a:solidFill>
                  <a:srgbClr val="1D2763"/>
                </a:solidFill>
              </a:rPr>
              <a:t> </a:t>
            </a:r>
            <a:endParaRPr lang="es-ES" sz="2000" b="1" dirty="0" smtClean="0">
              <a:solidFill>
                <a:srgbClr val="1D27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80143"/>
      </p:ext>
    </p:extLst>
  </p:cSld>
  <p:clrMapOvr>
    <a:masterClrMapping/>
  </p:clrMapOvr>
  <p:transition xmlns:p14="http://schemas.microsoft.com/office/powerpoint/2010/main" advClick="0" advTm="2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4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288" y="0"/>
            <a:ext cx="874871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CUALIDADES DE UN BUEN MENTOREADO</a:t>
            </a:r>
            <a:endParaRPr kumimoji="0" 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828795" y="1485900"/>
            <a:ext cx="6607175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es-ES_tradnl" sz="2800" dirty="0"/>
              <a:t>Es </a:t>
            </a:r>
            <a:r>
              <a:rPr lang="es-ES_tradnl" sz="2800" b="1" u="sng" dirty="0">
                <a:solidFill>
                  <a:srgbClr val="142D6A"/>
                </a:solidFill>
              </a:rPr>
              <a:t>RESPONSABLE </a:t>
            </a:r>
            <a:r>
              <a:rPr lang="es-ES_tradnl" sz="2800" dirty="0"/>
              <a:t>de su propio aprendizaje</a:t>
            </a:r>
            <a:r>
              <a:rPr lang="es-ES_tradnl" sz="2800" b="1" dirty="0">
                <a:solidFill>
                  <a:srgbClr val="142D6A"/>
                </a:solidFill>
              </a:rPr>
              <a:t>.</a:t>
            </a:r>
          </a:p>
          <a:p>
            <a:pPr marL="514350" indent="-514350">
              <a:lnSpc>
                <a:spcPct val="12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s-ES_tradnl" sz="2800" dirty="0"/>
              <a:t>Es un </a:t>
            </a:r>
            <a:r>
              <a:rPr lang="es-ES_tradnl" sz="2800" b="1" u="sng" dirty="0">
                <a:solidFill>
                  <a:srgbClr val="142D6A"/>
                </a:solidFill>
              </a:rPr>
              <a:t>OYENTE </a:t>
            </a:r>
            <a:r>
              <a:rPr lang="cs-CZ" sz="2800" dirty="0"/>
              <a:t>activo.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dirty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s-ES_tradnl" sz="2800" dirty="0"/>
              <a:t>Es un aprendiz </a:t>
            </a:r>
            <a:r>
              <a:rPr lang="es-ES_tradnl" sz="2800" b="1" u="sng" dirty="0">
                <a:solidFill>
                  <a:srgbClr val="142D6A"/>
                </a:solidFill>
              </a:rPr>
              <a:t>PROACTIVO.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b="1" u="sng" dirty="0">
              <a:solidFill>
                <a:srgbClr val="142D6A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es-ES_tradnl" sz="2800" dirty="0"/>
              <a:t>Es un aprendiz para toda la </a:t>
            </a:r>
            <a:r>
              <a:rPr lang="es-ES_tradnl" sz="2800" b="1" u="sng" dirty="0">
                <a:solidFill>
                  <a:srgbClr val="142D6A"/>
                </a:solidFill>
              </a:rPr>
              <a:t>VIDA.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b="1" u="sng" dirty="0">
              <a:solidFill>
                <a:srgbClr val="142D6A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es-ES_tradnl" sz="2800" dirty="0"/>
              <a:t>Es </a:t>
            </a:r>
            <a:r>
              <a:rPr lang="es-ES_tradnl" sz="2800" b="1" u="sng" dirty="0">
                <a:solidFill>
                  <a:srgbClr val="142D6A"/>
                </a:solidFill>
              </a:rPr>
              <a:t>TRANSPARENTE.</a:t>
            </a:r>
            <a:endParaRPr lang="es-ES_tradnl" sz="2800" dirty="0"/>
          </a:p>
        </p:txBody>
      </p:sp>
      <p:pic>
        <p:nvPicPr>
          <p:cNvPr id="2050" name="Picture 2" descr="C:\Users\Red Multiplicacion\Downloads\MC900318560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4708" y="2163313"/>
            <a:ext cx="2642524" cy="2115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19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CUALIDADES DE UN MAL MENTOREADO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395288" y="1700213"/>
            <a:ext cx="8569325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es-ES_tradnl" sz="2600" dirty="0" smtClean="0"/>
              <a:t>Es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DEPENDIENTE</a:t>
            </a:r>
            <a:r>
              <a:rPr lang="es-ES_tradnl" sz="2600" b="1" dirty="0" smtClean="0">
                <a:solidFill>
                  <a:srgbClr val="142D6A"/>
                </a:solidFill>
              </a:rPr>
              <a:t> </a:t>
            </a:r>
            <a:r>
              <a:rPr lang="es-ES_tradnl" sz="2600" dirty="0"/>
              <a:t>de su mentor para obtener respuestas</a:t>
            </a:r>
            <a:r>
              <a:rPr lang="es-ES_tradnl" sz="2600" dirty="0">
                <a:solidFill>
                  <a:srgbClr val="142D6A"/>
                </a:solidFill>
              </a:rPr>
              <a:t>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pt-BR" sz="2600" dirty="0"/>
              <a:t>No toma la</a:t>
            </a:r>
            <a:r>
              <a:rPr lang="es-ES_tradnl" sz="2600" dirty="0"/>
              <a:t>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INICIATIVA</a:t>
            </a:r>
            <a:r>
              <a:rPr lang="es-ES_tradnl" sz="2600" b="1" dirty="0" smtClean="0">
                <a:solidFill>
                  <a:srgbClr val="142D6A"/>
                </a:solidFill>
              </a:rPr>
              <a:t> </a:t>
            </a:r>
            <a:r>
              <a:rPr lang="es-ES_tradnl" sz="2600" dirty="0"/>
              <a:t>para identificar nuevas áreas que </a:t>
            </a:r>
            <a:r>
              <a:rPr lang="es-ES_tradnl" sz="2600" dirty="0" smtClean="0"/>
              <a:t>atender. </a:t>
            </a: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es-ES" sz="2600" dirty="0" smtClean="0"/>
              <a:t>Resta 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VALOR</a:t>
            </a:r>
            <a:r>
              <a:rPr lang="es-ES_tradnl" sz="2600" b="1" dirty="0" smtClean="0">
                <a:solidFill>
                  <a:srgbClr val="142D6A"/>
                </a:solidFill>
              </a:rPr>
              <a:t> </a:t>
            </a:r>
            <a:r>
              <a:rPr lang="es-ES_tradnl" sz="2600" dirty="0"/>
              <a:t>a lo que sugieren sus mentores</a:t>
            </a:r>
            <a:r>
              <a:rPr lang="es-ES" sz="2600" dirty="0"/>
              <a:t>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es-ES_tradnl" sz="2600" dirty="0"/>
              <a:t>No </a:t>
            </a:r>
            <a:r>
              <a:rPr lang="es-ES_tradnl" sz="2600" smtClean="0"/>
              <a:t>es capaz </a:t>
            </a:r>
            <a:r>
              <a:rPr lang="es-ES_tradnl" sz="2600" dirty="0"/>
              <a:t>de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ANALIZAR</a:t>
            </a:r>
            <a:r>
              <a:rPr lang="es-ES_tradnl" sz="2600" dirty="0" smtClean="0">
                <a:solidFill>
                  <a:srgbClr val="142D6A"/>
                </a:solidFill>
              </a:rPr>
              <a:t> </a:t>
            </a:r>
            <a:r>
              <a:rPr lang="es-ES_tradnl" sz="2600" dirty="0"/>
              <a:t>la realidad.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51544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ADVERTENCIAS DEL MENTOREO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Rectángulo 3"/>
          <p:cNvSpPr>
            <a:spLocks noChangeArrowheads="1"/>
          </p:cNvSpPr>
          <p:nvPr/>
        </p:nvSpPr>
        <p:spPr bwMode="auto">
          <a:xfrm>
            <a:off x="858388" y="1700213"/>
            <a:ext cx="5315399" cy="432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</a:pPr>
            <a:r>
              <a:rPr lang="es-ES_tradnl" sz="2800" dirty="0" smtClean="0"/>
              <a:t>1. </a:t>
            </a:r>
            <a:r>
              <a:rPr lang="es-ES_tradnl" sz="2800" b="1" u="sng" dirty="0" smtClean="0">
                <a:solidFill>
                  <a:srgbClr val="142D6A"/>
                </a:solidFill>
              </a:rPr>
              <a:t>VALORE: </a:t>
            </a:r>
            <a:r>
              <a:rPr lang="es-ES_tradnl" sz="2800" dirty="0" smtClean="0"/>
              <a:t>No devalúe.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 marL="514350" indent="-514350">
              <a:lnSpc>
                <a:spcPct val="110000"/>
              </a:lnSpc>
            </a:pPr>
            <a:r>
              <a:rPr lang="es-EC" sz="2800" dirty="0" smtClean="0"/>
              <a:t>2. Modele: No intervenga.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C" sz="2800" dirty="0" smtClean="0"/>
          </a:p>
          <a:p>
            <a:pPr marL="514350" indent="-514350">
              <a:lnSpc>
                <a:spcPct val="110000"/>
              </a:lnSpc>
            </a:pPr>
            <a:r>
              <a:rPr lang="es-EC" sz="2800" dirty="0" smtClean="0"/>
              <a:t>3. Anime: No desanime. </a:t>
            </a:r>
          </a:p>
          <a:p>
            <a:pPr marL="514350" indent="-514350">
              <a:lnSpc>
                <a:spcPct val="110000"/>
              </a:lnSpc>
            </a:pPr>
            <a:endParaRPr lang="es-EC" sz="2800" dirty="0" smtClean="0"/>
          </a:p>
          <a:p>
            <a:pPr marL="514350" indent="-514350">
              <a:lnSpc>
                <a:spcPct val="110000"/>
              </a:lnSpc>
            </a:pPr>
            <a:r>
              <a:rPr lang="es-EC" sz="2800" dirty="0" smtClean="0"/>
              <a:t>4. Sea </a:t>
            </a:r>
            <a:r>
              <a:rPr lang="es-EC" sz="2800" b="1" u="sng" dirty="0" smtClean="0">
                <a:solidFill>
                  <a:srgbClr val="142D6A"/>
                </a:solidFill>
              </a:rPr>
              <a:t>HUMILDE</a:t>
            </a:r>
            <a:r>
              <a:rPr lang="es-EC" sz="2800" dirty="0" smtClean="0"/>
              <a:t>: No sea altivo. </a:t>
            </a:r>
          </a:p>
          <a:p>
            <a:pPr marL="514350" indent="-514350">
              <a:lnSpc>
                <a:spcPct val="110000"/>
              </a:lnSpc>
            </a:pPr>
            <a:endParaRPr lang="es-ES" sz="2800" dirty="0" smtClean="0"/>
          </a:p>
          <a:p>
            <a:pPr marL="514350" indent="-514350">
              <a:lnSpc>
                <a:spcPct val="110000"/>
              </a:lnSpc>
            </a:pPr>
            <a:r>
              <a:rPr lang="es-ES" sz="2800" dirty="0" smtClean="0"/>
              <a:t>5. </a:t>
            </a:r>
            <a:r>
              <a:rPr lang="es-EC" sz="2800" dirty="0" smtClean="0"/>
              <a:t>Escuche: </a:t>
            </a:r>
            <a:r>
              <a:rPr lang="es-ES_tradnl" sz="2800" dirty="0" smtClean="0"/>
              <a:t>No hable.</a:t>
            </a:r>
            <a:endParaRPr lang="es-ES" sz="2800" dirty="0"/>
          </a:p>
        </p:txBody>
      </p:sp>
      <p:pic>
        <p:nvPicPr>
          <p:cNvPr id="3076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46281" y="1700213"/>
            <a:ext cx="1831846" cy="2718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1011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ADVERTENCIAS DEL MENTOREO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395288" y="1700213"/>
            <a:ext cx="8569325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110000"/>
              </a:lnSpc>
            </a:pPr>
            <a:r>
              <a:rPr lang="es-ES_tradnl" sz="2600" dirty="0" smtClean="0"/>
              <a:t>6. Aclare: No reclame.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 smtClean="0"/>
              <a:t>7. Dé </a:t>
            </a:r>
            <a:r>
              <a:rPr lang="es-EC" sz="2600" b="1" u="sng" dirty="0" smtClean="0">
                <a:solidFill>
                  <a:srgbClr val="142D6A"/>
                </a:solidFill>
              </a:rPr>
              <a:t>TIEMPO</a:t>
            </a:r>
            <a:r>
              <a:rPr lang="es-EC" sz="2600" dirty="0" smtClean="0"/>
              <a:t>: No tome atajos.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C" sz="2600" dirty="0" smtClean="0"/>
          </a:p>
          <a:p>
            <a:pPr marL="514350" indent="-514350">
              <a:lnSpc>
                <a:spcPct val="110000"/>
              </a:lnSpc>
            </a:pPr>
            <a:r>
              <a:rPr lang="es-EC" sz="2600" dirty="0" smtClean="0"/>
              <a:t>8.  </a:t>
            </a:r>
            <a:r>
              <a:rPr lang="es-EC" sz="2600" b="1" u="sng" dirty="0" smtClean="0">
                <a:solidFill>
                  <a:srgbClr val="142D6A"/>
                </a:solidFill>
              </a:rPr>
              <a:t>REVISE</a:t>
            </a:r>
            <a:r>
              <a:rPr lang="es-EC" sz="2600" dirty="0" smtClean="0"/>
              <a:t>: No falle al reforzar. 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  <a:buAutoNum type="arabicPeriod" startAt="9"/>
            </a:pPr>
            <a:r>
              <a:rPr lang="es-ES" sz="2600" dirty="0" smtClean="0"/>
              <a:t>Dé recursos: No investigue por ellos.</a:t>
            </a:r>
          </a:p>
          <a:p>
            <a:pPr marL="514350" indent="-514350">
              <a:lnSpc>
                <a:spcPct val="110000"/>
              </a:lnSpc>
              <a:buAutoNum type="arabicPeriod" startAt="9"/>
            </a:pPr>
            <a:endParaRPr lang="es-ES" sz="2600" dirty="0" smtClean="0"/>
          </a:p>
          <a:p>
            <a:pPr marL="514350" indent="-514350">
              <a:lnSpc>
                <a:spcPct val="110000"/>
              </a:lnSpc>
              <a:buAutoNum type="arabicPeriod" startAt="9"/>
            </a:pPr>
            <a:r>
              <a:rPr lang="es-ES" sz="2600" dirty="0" smtClean="0"/>
              <a:t> Provea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PERSPECTIVA</a:t>
            </a:r>
            <a:r>
              <a:rPr lang="es-ES_tradnl" sz="2600" b="1" dirty="0" smtClean="0">
                <a:solidFill>
                  <a:srgbClr val="142D6A"/>
                </a:solidFill>
              </a:rPr>
              <a:t>:</a:t>
            </a:r>
            <a:r>
              <a:rPr lang="es-ES_tradnl" sz="2600" dirty="0" smtClean="0"/>
              <a:t> No dé respuestas fáciles.</a:t>
            </a:r>
            <a:endParaRPr lang="es-ES" sz="2600" dirty="0"/>
          </a:p>
        </p:txBody>
      </p:sp>
      <p:pic>
        <p:nvPicPr>
          <p:cNvPr id="8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46281" y="1441421"/>
            <a:ext cx="1831846" cy="2718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861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CONFIANZA Y CONFIDENCIALIDAD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1561891"/>
            <a:ext cx="62611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49869" y="347083"/>
            <a:ext cx="7252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b="1" dirty="0" smtClean="0">
                <a:solidFill>
                  <a:srgbClr val="1D2763"/>
                </a:solidFill>
              </a:rPr>
              <a:t>¿Cómo llevar a cabo la sesión de </a:t>
            </a:r>
            <a:r>
              <a:rPr lang="es-ES" sz="7200" b="1" dirty="0" err="1" smtClean="0">
                <a:solidFill>
                  <a:srgbClr val="1D2763"/>
                </a:solidFill>
              </a:rPr>
              <a:t>Mentoreo</a:t>
            </a:r>
            <a:r>
              <a:rPr lang="es-ES" sz="7200" b="1" dirty="0" smtClean="0">
                <a:solidFill>
                  <a:srgbClr val="1D2763"/>
                </a:solidFill>
              </a:rPr>
              <a:t>?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26804" y="3915124"/>
            <a:ext cx="264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MENTOREO SESIÓN 4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7342681" y="6581001"/>
            <a:ext cx="18013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aseline="30000" dirty="0">
                <a:solidFill>
                  <a:schemeClr val="bg1"/>
                </a:solidFill>
              </a:rPr>
              <a:t>Última versión 06/08/15</a:t>
            </a:r>
          </a:p>
        </p:txBody>
      </p:sp>
    </p:spTree>
    <p:extLst>
      <p:ext uri="{BB962C8B-B14F-4D97-AF65-F5344CB8AC3E}">
        <p14:creationId xmlns:p14="http://schemas.microsoft.com/office/powerpoint/2010/main" val="190019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820738" y="50799"/>
            <a:ext cx="8229600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ACUERDO DE MENTOREO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770188" y="1049338"/>
            <a:ext cx="3603625" cy="3603625"/>
            <a:chOff x="2770188" y="1049338"/>
            <a:chExt cx="3603625" cy="3603625"/>
          </a:xfrm>
        </p:grpSpPr>
        <p:sp>
          <p:nvSpPr>
            <p:cNvPr id="14" name="Elipse 5"/>
            <p:cNvSpPr/>
            <p:nvPr/>
          </p:nvSpPr>
          <p:spPr>
            <a:xfrm>
              <a:off x="2770188" y="10493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Rectángulo 6"/>
            <p:cNvSpPr>
              <a:spLocks noChangeArrowheads="1"/>
            </p:cNvSpPr>
            <p:nvPr/>
          </p:nvSpPr>
          <p:spPr bwMode="auto">
            <a:xfrm>
              <a:off x="4040188" y="2060575"/>
              <a:ext cx="1063625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800" b="1" u="sng">
                  <a:solidFill>
                    <a:srgbClr val="142D6A"/>
                  </a:solidFill>
                </a:rPr>
                <a:t>DIOS</a:t>
              </a:r>
              <a:endParaRPr lang="es-ES" sz="280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31913" y="2852738"/>
            <a:ext cx="3603625" cy="3603625"/>
            <a:chOff x="1331913" y="2852738"/>
            <a:chExt cx="3603625" cy="3603625"/>
          </a:xfrm>
        </p:grpSpPr>
        <p:sp>
          <p:nvSpPr>
            <p:cNvPr id="15" name="Elipse 11"/>
            <p:cNvSpPr/>
            <p:nvPr/>
          </p:nvSpPr>
          <p:spPr>
            <a:xfrm>
              <a:off x="1331913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Rectángulo 6"/>
            <p:cNvSpPr>
              <a:spLocks noChangeArrowheads="1"/>
            </p:cNvSpPr>
            <p:nvPr/>
          </p:nvSpPr>
          <p:spPr bwMode="auto">
            <a:xfrm>
              <a:off x="1900238" y="4322763"/>
              <a:ext cx="1735137" cy="95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800" b="1" u="sng" dirty="0">
                  <a:solidFill>
                    <a:srgbClr val="142D6A"/>
                  </a:solidFill>
                </a:rPr>
                <a:t>EL</a:t>
              </a:r>
            </a:p>
            <a:p>
              <a:pPr algn="ctr"/>
              <a:r>
                <a:rPr lang="es-ES_tradnl" sz="2800" b="1" u="sng" dirty="0">
                  <a:solidFill>
                    <a:srgbClr val="142D6A"/>
                  </a:solidFill>
                </a:rPr>
                <a:t>MENTOR</a:t>
              </a:r>
              <a:endParaRPr lang="es-ES" sz="28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81488" y="2852738"/>
            <a:ext cx="3603625" cy="3603625"/>
            <a:chOff x="4281488" y="2852738"/>
            <a:chExt cx="3603625" cy="3603625"/>
          </a:xfrm>
        </p:grpSpPr>
        <p:sp>
          <p:nvSpPr>
            <p:cNvPr id="16" name="Elipse 12"/>
            <p:cNvSpPr/>
            <p:nvPr/>
          </p:nvSpPr>
          <p:spPr>
            <a:xfrm>
              <a:off x="4281488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Rectángulo 6"/>
            <p:cNvSpPr>
              <a:spLocks noChangeArrowheads="1"/>
            </p:cNvSpPr>
            <p:nvPr/>
          </p:nvSpPr>
          <p:spPr bwMode="auto">
            <a:xfrm>
              <a:off x="5018088" y="4322763"/>
              <a:ext cx="2771775" cy="95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800" b="1" u="sng" dirty="0">
                  <a:solidFill>
                    <a:srgbClr val="142D6A"/>
                  </a:solidFill>
                </a:rPr>
                <a:t>EL</a:t>
              </a:r>
            </a:p>
            <a:p>
              <a:pPr algn="ctr"/>
              <a:r>
                <a:rPr lang="es-ES_tradnl" sz="2800" b="1" u="sng" dirty="0">
                  <a:solidFill>
                    <a:srgbClr val="142D6A"/>
                  </a:solidFill>
                </a:rPr>
                <a:t>MENTOREADO</a:t>
              </a:r>
              <a:endParaRPr lang="es-E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0609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20738" y="50799"/>
            <a:ext cx="8229600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COMPONENTES DEL ACUERDO DE MENTOREO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820738" y="1270001"/>
            <a:ext cx="8000609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  <a:cs typeface="ＭＳ Ｐゴシック" charset="0"/>
              </a:rPr>
              <a:t>¿Cuándo  y dónde debemos reunirnos? </a:t>
            </a:r>
            <a:endParaRPr lang="es-ES_tradnl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  <a:cs typeface="ＭＳ Ｐゴシック" charset="0"/>
              </a:rPr>
              <a:t>¿Cuánto tiempo debe durar una reunión?</a:t>
            </a:r>
            <a:endParaRPr lang="es-ES_tradnl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  <a:cs typeface="ＭＳ Ｐゴシック" charset="0"/>
              </a:rPr>
              <a:t>¿Qué tan frecuente debemos reunirnos?</a:t>
            </a:r>
            <a:endParaRPr lang="es-ES_tradnl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</a:rPr>
              <a:t>¿Cuáles serán los temas para nuestras reuniones?</a:t>
            </a:r>
            <a:endParaRPr lang="es-ES_tradnl" sz="2400" dirty="0">
              <a:latin typeface="Arial" charset="0"/>
              <a:ea typeface="ＭＳ Ｐゴシック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</a:rPr>
              <a:t>¿Qué temas, si hay alguno, podría ser tabú?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</a:rPr>
              <a:t>¿Cuáles son las reglas para confidencialidad?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_tradnl" sz="2400" dirty="0" smtClean="0">
                <a:latin typeface="Arial" charset="0"/>
                <a:ea typeface="ＭＳ Ｐゴシック" charset="0"/>
              </a:rPr>
              <a:t>¿Cómo sabremos cuando hemos logrado lo que nos dispusimos realizar?</a:t>
            </a:r>
            <a:endParaRPr lang="es-ES_tradnl" sz="24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518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288" y="0"/>
            <a:ext cx="874871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Tres clases de Preguntas</a:t>
            </a:r>
            <a:r>
              <a:rPr kumimoji="0" lang="es-ES_tradnl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 usadas en </a:t>
            </a:r>
            <a:r>
              <a:rPr kumimoji="0" lang="es-ES_tradnl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Mentoreo</a:t>
            </a:r>
            <a:endParaRPr kumimoji="0" 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6" name="Triángulo isósceles 5"/>
          <p:cNvSpPr>
            <a:spLocks noChangeArrowheads="1"/>
          </p:cNvSpPr>
          <p:nvPr/>
        </p:nvSpPr>
        <p:spPr bwMode="auto">
          <a:xfrm>
            <a:off x="2493301" y="1640422"/>
            <a:ext cx="4425082" cy="3688783"/>
          </a:xfrm>
          <a:prstGeom prst="triangle">
            <a:avLst>
              <a:gd name="adj" fmla="val 50000"/>
            </a:avLst>
          </a:prstGeom>
          <a:noFill/>
          <a:ln w="76200">
            <a:solidFill>
              <a:srgbClr val="17375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 b="1" dirty="0" smtClean="0">
                <a:solidFill>
                  <a:srgbClr val="142D6A"/>
                </a:solidFill>
              </a:rPr>
              <a:t>LA </a:t>
            </a:r>
          </a:p>
          <a:p>
            <a:pPr algn="ctr">
              <a:defRPr/>
            </a:pPr>
            <a:r>
              <a:rPr lang="es-ES_tradnl" sz="2200" b="1" dirty="0" smtClean="0">
                <a:solidFill>
                  <a:srgbClr val="142D6A"/>
                </a:solidFill>
              </a:rPr>
              <a:t>VIDA DEL MENTOREADO</a:t>
            </a:r>
          </a:p>
          <a:p>
            <a:pPr algn="ctr">
              <a:defRPr/>
            </a:pPr>
            <a:endParaRPr lang="es-ES_tradnl" sz="2200" b="1" dirty="0" smtClean="0">
              <a:solidFill>
                <a:srgbClr val="142D6A"/>
              </a:solidFill>
              <a:latin typeface="+mn-lt"/>
              <a:ea typeface="+mn-ea"/>
            </a:endParaRPr>
          </a:p>
          <a:p>
            <a:pPr algn="ctr">
              <a:defRPr/>
            </a:pPr>
            <a:endParaRPr lang="es-ES_tradnl" sz="2200" b="1" dirty="0" smtClean="0">
              <a:solidFill>
                <a:srgbClr val="142D6A"/>
              </a:solidFill>
            </a:endParaRPr>
          </a:p>
          <a:p>
            <a:pPr algn="ctr">
              <a:defRPr/>
            </a:pPr>
            <a:endParaRPr lang="es-ES" sz="2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Rectángulo 6"/>
          <p:cNvSpPr>
            <a:spLocks noChangeArrowheads="1"/>
          </p:cNvSpPr>
          <p:nvPr/>
        </p:nvSpPr>
        <p:spPr bwMode="auto">
          <a:xfrm>
            <a:off x="3006506" y="1006475"/>
            <a:ext cx="33069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 smtClean="0">
                <a:solidFill>
                  <a:srgbClr val="142D6A"/>
                </a:solidFill>
              </a:rPr>
              <a:t>LA VIDA </a:t>
            </a:r>
            <a:r>
              <a:rPr lang="es-ES_tradnl" sz="2400" b="1" u="sng" dirty="0">
                <a:solidFill>
                  <a:srgbClr val="142D6A"/>
                </a:solidFill>
              </a:rPr>
              <a:t>ESPIRITUAL</a:t>
            </a:r>
            <a:endParaRPr lang="es-ES" sz="2400" dirty="0"/>
          </a:p>
        </p:txBody>
      </p:sp>
      <p:sp>
        <p:nvSpPr>
          <p:cNvPr id="18" name="Rectángulo 7"/>
          <p:cNvSpPr>
            <a:spLocks noChangeArrowheads="1"/>
          </p:cNvSpPr>
          <p:nvPr/>
        </p:nvSpPr>
        <p:spPr bwMode="auto">
          <a:xfrm>
            <a:off x="625191" y="5536896"/>
            <a:ext cx="2930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 smtClean="0">
                <a:solidFill>
                  <a:srgbClr val="142D6A"/>
                </a:solidFill>
              </a:rPr>
              <a:t>LA VIDA </a:t>
            </a:r>
            <a:r>
              <a:rPr lang="es-ES_tradnl" sz="2400" b="1" u="sng" dirty="0">
                <a:solidFill>
                  <a:srgbClr val="142D6A"/>
                </a:solidFill>
              </a:rPr>
              <a:t>FAMILIAR</a:t>
            </a:r>
            <a:endParaRPr lang="es-ES" sz="2400" dirty="0"/>
          </a:p>
        </p:txBody>
      </p:sp>
      <p:sp>
        <p:nvSpPr>
          <p:cNvPr id="19" name="Rectángulo 8"/>
          <p:cNvSpPr>
            <a:spLocks noChangeArrowheads="1"/>
          </p:cNvSpPr>
          <p:nvPr/>
        </p:nvSpPr>
        <p:spPr bwMode="auto">
          <a:xfrm>
            <a:off x="5605373" y="5554825"/>
            <a:ext cx="34431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 smtClean="0">
                <a:solidFill>
                  <a:srgbClr val="142D6A"/>
                </a:solidFill>
              </a:rPr>
              <a:t>LA VIDA MINISTERIAL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1859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 animBg="1"/>
      <p:bldP spid="17" grpId="0" build="p"/>
      <p:bldP spid="18" grpId="0" build="p"/>
      <p:bldP spid="1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PUNTOS DE ACCIÓN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8" name="Imagen 7" descr="act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81"/>
          <a:stretch/>
        </p:blipFill>
        <p:spPr>
          <a:xfrm>
            <a:off x="0" y="2080380"/>
            <a:ext cx="7467600" cy="394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7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26804" y="1572381"/>
            <a:ext cx="69854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b="1" dirty="0" smtClean="0">
                <a:solidFill>
                  <a:srgbClr val="1D2763"/>
                </a:solidFill>
              </a:rPr>
              <a:t>¿Qué significa </a:t>
            </a:r>
            <a:r>
              <a:rPr lang="es-ES" sz="7200" b="1" dirty="0" err="1">
                <a:solidFill>
                  <a:srgbClr val="1D2763"/>
                </a:solidFill>
              </a:rPr>
              <a:t>M</a:t>
            </a:r>
            <a:r>
              <a:rPr lang="es-ES" sz="7200" b="1" dirty="0" err="1" smtClean="0">
                <a:solidFill>
                  <a:srgbClr val="1D2763"/>
                </a:solidFill>
              </a:rPr>
              <a:t>entorear</a:t>
            </a:r>
            <a:r>
              <a:rPr lang="es-ES" sz="7200" b="1" dirty="0" smtClean="0">
                <a:solidFill>
                  <a:srgbClr val="1D2763"/>
                </a:solidFill>
              </a:rPr>
              <a:t>?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26804" y="3915124"/>
            <a:ext cx="264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MENTOREO SESIÓN 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1604750"/>
      </p:ext>
    </p:extLst>
  </p:cSld>
  <p:clrMapOvr>
    <a:masterClrMapping/>
  </p:clrMapOvr>
  <p:transition xmlns:p14="http://schemas.microsoft.com/office/powerpoint/2010/main" advClick="0" advTm="2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0"/>
            <a:ext cx="8748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cs typeface="Arial" pitchFamily="34" charset="0"/>
              </a:rPr>
              <a:t>EL USO DE EXPERTOS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636829" y="1700213"/>
            <a:ext cx="5401662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es-ES_tradnl" sz="2600" dirty="0" smtClean="0"/>
              <a:t>Los mentores necesitan reconocer sus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LIMITACIONES.</a:t>
            </a:r>
            <a:endParaRPr lang="es-ES_tradnl" sz="2600" dirty="0">
              <a:solidFill>
                <a:srgbClr val="142D6A"/>
              </a:solidFill>
            </a:endParaRP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es-EC" sz="2600" dirty="0" smtClean="0"/>
              <a:t>Traer </a:t>
            </a:r>
            <a:r>
              <a:rPr lang="es-ES_tradnl" sz="2600" b="1" u="sng" dirty="0" smtClean="0">
                <a:solidFill>
                  <a:srgbClr val="142D6A"/>
                </a:solidFill>
              </a:rPr>
              <a:t>ESPECIALISTAS</a:t>
            </a:r>
            <a:r>
              <a:rPr lang="es-ES_tradnl" sz="2600" b="1" dirty="0" smtClean="0">
                <a:solidFill>
                  <a:srgbClr val="142D6A"/>
                </a:solidFill>
              </a:rPr>
              <a:t> </a:t>
            </a:r>
            <a:r>
              <a:rPr lang="es-ES_tradnl" sz="2600" dirty="0" smtClean="0"/>
              <a:t>en áreas en las que los mentores se sienten incómodos o inadecuados permite a los mentores expandir su red de apoyo.</a:t>
            </a:r>
            <a:endParaRPr lang="es-ES" sz="2600" dirty="0"/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31059" y="2450522"/>
            <a:ext cx="2610149" cy="330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44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95288" y="1364566"/>
            <a:ext cx="8326681" cy="18428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6000" b="1" u="sng" dirty="0" smtClean="0">
                <a:solidFill>
                  <a:srgbClr val="142D6A"/>
                </a:solidFill>
              </a:rPr>
              <a:t>AHORA A PONER EN PRÁCTICA</a:t>
            </a:r>
          </a:p>
        </p:txBody>
      </p:sp>
      <p:pic>
        <p:nvPicPr>
          <p:cNvPr id="1026" name="Picture 2" descr="C:\Users\Red Multiplicacion\Downloads\MC900297171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94145" y="3692659"/>
            <a:ext cx="3630942" cy="239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6865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7066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999" y="50799"/>
            <a:ext cx="8229600" cy="689429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EJEMPLOS BÍBLICOS DE MENTOREO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7999" y="1181498"/>
            <a:ext cx="3736197" cy="681808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None/>
            </a:pPr>
            <a:r>
              <a:rPr lang="es-ES" sz="2000" b="1" dirty="0" smtClean="0">
                <a:solidFill>
                  <a:srgbClr val="1D2763"/>
                </a:solidFill>
              </a:rPr>
              <a:t>EL MENTOREO DE MOISÉS: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21735" y="2658365"/>
            <a:ext cx="3736197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" sz="2000" b="1" dirty="0" smtClean="0">
                <a:solidFill>
                  <a:srgbClr val="1D2763"/>
                </a:solidFill>
              </a:rPr>
              <a:t>BERNABÉ COMO MENTOR: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07999" y="4736832"/>
            <a:ext cx="3235865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" sz="2000" b="1" dirty="0" smtClean="0">
                <a:solidFill>
                  <a:srgbClr val="1D2763"/>
                </a:solidFill>
              </a:rPr>
              <a:t>CON JUAN MARCO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90747" y="1764830"/>
            <a:ext cx="8229600" cy="810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“Y se levantó Moisés con Josué su servidor, y Moisés subió al monte de Dios”.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C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Éxodo 24:13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735" y="3308540"/>
            <a:ext cx="8635999" cy="12666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C" sz="2000" b="1" dirty="0" smtClean="0">
                <a:solidFill>
                  <a:srgbClr val="1D2763"/>
                </a:solidFill>
              </a:rPr>
              <a:t>CON SAULO DE TARSO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“Entonces Bernabé, tomándole,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lo trajo a los apóstoles, y les contó cómo 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s-EC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aulo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había visto en el camino al Señor, el cual le había hablado, y cómo en Damasco había hablado valerosamente en el nombre de Jesús”.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EC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Hechos 9:27 </a:t>
            </a:r>
            <a:r>
              <a:rPr lang="es-EC" sz="1400" dirty="0" smtClean="0">
                <a:cs typeface="Times New Roman" pitchFamily="18" charset="0"/>
              </a:rPr>
              <a:t>(</a:t>
            </a:r>
            <a:r>
              <a:rPr kumimoji="0" lang="es-EC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RVR60</a:t>
            </a: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56241" y="5061920"/>
            <a:ext cx="8176883" cy="1092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“Y Bernabé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quería que llevasen consigo a Juan, el que tenía por sobrenombre Marcos”. </a:t>
            </a:r>
            <a:r>
              <a:rPr kumimoji="0" lang="es-EC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Hechos 15: 37 (</a:t>
            </a:r>
            <a:r>
              <a:rPr lang="es-EC" sz="1400" dirty="0" smtClean="0">
                <a:cs typeface="Times New Roman" pitchFamily="18" charset="0"/>
              </a:rPr>
              <a:t>RVR60)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9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7" grpId="0" build="allAtOnce"/>
      <p:bldP spid="8" grpId="0" build="p"/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999" y="50799"/>
            <a:ext cx="8229600" cy="689429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EJEMPLOS BÍBLICOS DE MENTOREO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81324" y="1448972"/>
            <a:ext cx="3235865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" sz="2000" b="1" dirty="0" smtClean="0">
                <a:solidFill>
                  <a:srgbClr val="1D2763"/>
                </a:solidFill>
              </a:rPr>
              <a:t>PABLO COMO MENTOR: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81324" y="2099147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s-EC" sz="2000" b="1" dirty="0" smtClean="0">
                <a:solidFill>
                  <a:srgbClr val="1D2763"/>
                </a:solidFill>
              </a:rPr>
              <a:t>CON TIMOTEO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“Por esto mismo os he enviado a Timoteo, que es mi hijo amado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y fiel en el Señor, el cual os recordará mi proceder en Cristo, de la manera que enseño en todas partes y en todas las iglesias”. </a:t>
            </a:r>
            <a:r>
              <a:rPr lang="es-EC" sz="1400" baseline="0" dirty="0" smtClean="0"/>
              <a:t>1</a:t>
            </a:r>
            <a:r>
              <a:rPr lang="es-EC" sz="1400" dirty="0" smtClean="0"/>
              <a:t> Corintios 4:17 (RVR60)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81324" y="3516923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s-EC" sz="2000" b="1" dirty="0" smtClean="0">
                <a:solidFill>
                  <a:srgbClr val="1D2763"/>
                </a:solidFill>
              </a:rPr>
              <a:t>CON TITO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“Después, pasados catorce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años, subí otra vez a </a:t>
            </a:r>
            <a:r>
              <a:rPr kumimoji="0" lang="es-EC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Jerusal</a:t>
            </a:r>
            <a:r>
              <a:rPr lang="es-EC" dirty="0" err="1" smtClean="0">
                <a:latin typeface="Times New Roman" pitchFamily="18" charset="0"/>
                <a:cs typeface="Times New Roman" pitchFamily="18" charset="0"/>
              </a:rPr>
              <a:t>én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 con Bernabé, llevando también conmigo a Tito”</a:t>
            </a:r>
            <a:r>
              <a:rPr kumimoji="0" lang="es-EC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C" sz="1400" baseline="0" dirty="0" smtClean="0"/>
              <a:t>Gálatas</a:t>
            </a:r>
            <a:r>
              <a:rPr lang="es-EC" sz="1400" dirty="0" smtClean="0"/>
              <a:t> 2:1 (RVR60)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81324" y="4923692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s-EC" sz="2000" b="1" dirty="0" smtClean="0">
                <a:solidFill>
                  <a:srgbClr val="1D2763"/>
                </a:solidFill>
              </a:rPr>
              <a:t>CON MUCHOS OTROS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“Procura venir pronto a verme, porque </a:t>
            </a:r>
            <a:r>
              <a:rPr lang="es-EC" dirty="0" err="1" smtClean="0">
                <a:latin typeface="Times New Roman" pitchFamily="18" charset="0"/>
                <a:cs typeface="Times New Roman" pitchFamily="18" charset="0"/>
              </a:rPr>
              <a:t>Demas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 me ha desamparado, amando este mundo, y se ha ido a Tesalónica. </a:t>
            </a:r>
            <a:r>
              <a:rPr lang="es-EC" dirty="0" err="1" smtClean="0">
                <a:latin typeface="Times New Roman" pitchFamily="18" charset="0"/>
                <a:cs typeface="Times New Roman" pitchFamily="18" charset="0"/>
              </a:rPr>
              <a:t>Crescente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 fue a </a:t>
            </a:r>
            <a:r>
              <a:rPr lang="es-EC" dirty="0" err="1" smtClean="0">
                <a:latin typeface="Times New Roman" pitchFamily="18" charset="0"/>
                <a:cs typeface="Times New Roman" pitchFamily="18" charset="0"/>
              </a:rPr>
              <a:t>Galacia</a:t>
            </a:r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, y Tito a Dalmacia”.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Timoteo 4:9-10</a:t>
            </a:r>
            <a:r>
              <a:rPr lang="es-EC" sz="1400" dirty="0" smtClean="0"/>
              <a:t> (RVR60)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69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0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891388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MENTOREO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4233" y="1403787"/>
            <a:ext cx="6318488" cy="453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355600" y="1524001"/>
            <a:ext cx="8534400" cy="483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El mentoreo es </a:t>
            </a: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una actividad</a:t>
            </a:r>
            <a:r>
              <a:rPr lang="es-ES_tradnl" sz="2800" dirty="0" smtClean="0"/>
              <a:t> </a:t>
            </a:r>
            <a:r>
              <a:rPr lang="es-ES_tradnl" sz="2800" b="1" u="sng" dirty="0" smtClean="0">
                <a:solidFill>
                  <a:srgbClr val="142D6A"/>
                </a:solidFill>
              </a:rPr>
              <a:t>RELACIONAL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Es </a:t>
            </a:r>
            <a:r>
              <a:rPr lang="es-ES_tradnl" sz="2800" b="1" u="sng" dirty="0" smtClean="0">
                <a:solidFill>
                  <a:srgbClr val="1D2763"/>
                </a:solidFill>
                <a:latin typeface="Arial" charset="0"/>
                <a:ea typeface="ＭＳ Ｐゴシック" charset="0"/>
                <a:cs typeface="ＭＳ Ｐゴシック" charset="0"/>
              </a:rPr>
              <a:t>INTENCIONAL</a:t>
            </a:r>
            <a:endParaRPr lang="es-ES_tradnl" sz="2800" b="1" u="sng" dirty="0">
              <a:solidFill>
                <a:srgbClr val="1D2763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El mentor tiene </a:t>
            </a:r>
            <a:r>
              <a:rPr lang="es-ES_tradnl" sz="2800" b="1" u="sng" dirty="0" smtClean="0">
                <a:solidFill>
                  <a:srgbClr val="1D2763"/>
                </a:solidFill>
                <a:latin typeface="Arial" charset="0"/>
                <a:ea typeface="ＭＳ Ｐゴシック" charset="0"/>
                <a:cs typeface="ＭＳ Ｐゴシック" charset="0"/>
              </a:rPr>
              <a:t>EXPERIENCIA</a:t>
            </a: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que </a:t>
            </a: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compartir.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Algo es </a:t>
            </a:r>
            <a:r>
              <a:rPr lang="es-ES_tradnl" sz="2800" b="1" u="sng" dirty="0" smtClean="0">
                <a:solidFill>
                  <a:srgbClr val="1D2763"/>
                </a:solidFill>
                <a:latin typeface="Arial" charset="0"/>
                <a:ea typeface="ＭＳ Ｐゴシック" charset="0"/>
                <a:cs typeface="ＭＳ Ｐゴシック" charset="0"/>
              </a:rPr>
              <a:t>TRANSFERIDO</a:t>
            </a: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 (recursos, información).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El mentor </a:t>
            </a:r>
            <a:r>
              <a:rPr lang="es-ES_tradnl" sz="2800" b="1" u="sng" dirty="0" smtClean="0">
                <a:solidFill>
                  <a:srgbClr val="1D2763"/>
                </a:solidFill>
                <a:latin typeface="Arial" charset="0"/>
                <a:ea typeface="ＭＳ Ｐゴシック" charset="0"/>
                <a:cs typeface="ＭＳ Ｐゴシック" charset="0"/>
              </a:rPr>
              <a:t>FACILITA</a:t>
            </a:r>
            <a:r>
              <a:rPr lang="es-ES_tradnl" sz="2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el </a:t>
            </a:r>
            <a:r>
              <a:rPr lang="es-ES_tradnl" sz="2800" b="1" u="sng" dirty="0" smtClean="0">
                <a:solidFill>
                  <a:srgbClr val="142D6A"/>
                </a:solidFill>
              </a:rPr>
              <a:t>DESARROLLO</a:t>
            </a:r>
            <a:endParaRPr lang="es-ES_tradnl" sz="2800" b="1" u="sng" dirty="0">
              <a:solidFill>
                <a:srgbClr val="142D6A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s-ES_tradnl" sz="2800" dirty="0">
                <a:latin typeface="Arial" charset="0"/>
                <a:ea typeface="ＭＳ Ｐゴシック" charset="0"/>
                <a:cs typeface="ＭＳ Ｐゴシック" charset="0"/>
              </a:rPr>
              <a:t>El mentor </a:t>
            </a:r>
            <a:r>
              <a:rPr lang="es-ES_tradnl" sz="2800" b="1" u="sng" dirty="0" smtClean="0">
                <a:solidFill>
                  <a:srgbClr val="142D6A"/>
                </a:solidFill>
              </a:rPr>
              <a:t>EMPODERA</a:t>
            </a:r>
            <a:endParaRPr lang="en-US" sz="2800" b="1" u="sng" dirty="0">
              <a:solidFill>
                <a:srgbClr val="142D6A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839630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MENTOREO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d Multiplicacion\Desktop\mento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04472" y="1198202"/>
            <a:ext cx="4302746" cy="5171570"/>
          </a:xfrm>
          <a:prstGeom prst="rect">
            <a:avLst/>
          </a:prstGeom>
          <a:noFill/>
        </p:spPr>
      </p:pic>
      <p:sp>
        <p:nvSpPr>
          <p:cNvPr id="6" name="CuadroTexto 5"/>
          <p:cNvSpPr txBox="1"/>
          <p:nvPr/>
        </p:nvSpPr>
        <p:spPr>
          <a:xfrm>
            <a:off x="2989696" y="59308"/>
            <a:ext cx="391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</a:rPr>
              <a:t>El MENTOR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5"/>
          <p:cNvSpPr txBox="1"/>
          <p:nvPr/>
        </p:nvSpPr>
        <p:spPr>
          <a:xfrm>
            <a:off x="3235566" y="119122"/>
            <a:ext cx="387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EL MENTOREADO</a:t>
            </a: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597121" y="1294228"/>
            <a:ext cx="534647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800" dirty="0" smtClean="0"/>
              <a:t>- El mentoreado es un </a:t>
            </a:r>
            <a:r>
              <a:rPr lang="es-ES" sz="2800" b="1" dirty="0" smtClean="0"/>
              <a:t> </a:t>
            </a:r>
            <a:r>
              <a:rPr lang="es-ES" sz="2800" b="1" u="sng" dirty="0" smtClean="0">
                <a:solidFill>
                  <a:srgbClr val="142D6A"/>
                </a:solidFill>
              </a:rPr>
              <a:t>APRENDIZ</a:t>
            </a:r>
            <a:r>
              <a:rPr lang="es-ES_tradnl" sz="2800" i="1" dirty="0" smtClean="0"/>
              <a:t> </a:t>
            </a:r>
            <a:r>
              <a:rPr lang="es-ES_tradnl" sz="2800" dirty="0" smtClean="0"/>
              <a:t>adulto quien </a:t>
            </a:r>
            <a:r>
              <a:rPr lang="es-EC" sz="2800" dirty="0" smtClean="0"/>
              <a:t>conscientemente ha realizado un viaje de desarrollo. </a:t>
            </a:r>
          </a:p>
          <a:p>
            <a:endParaRPr lang="es-ES" sz="2800" dirty="0"/>
          </a:p>
          <a:p>
            <a:r>
              <a:rPr lang="es-ES" sz="2800" dirty="0" smtClean="0"/>
              <a:t>- El mentoreado hace un esfuerzo por </a:t>
            </a:r>
            <a:r>
              <a:rPr lang="es-ES" sz="2800" b="1" u="sng" dirty="0" smtClean="0">
                <a:solidFill>
                  <a:srgbClr val="142D6A"/>
                </a:solidFill>
              </a:rPr>
              <a:t>EVALUAR</a:t>
            </a:r>
            <a:r>
              <a:rPr lang="es-ES" sz="2800" dirty="0" smtClean="0"/>
              <a:t>, </a:t>
            </a:r>
            <a:r>
              <a:rPr lang="es-ES" sz="2800" b="1" u="sng" dirty="0" smtClean="0">
                <a:solidFill>
                  <a:srgbClr val="142D6A"/>
                </a:solidFill>
              </a:rPr>
              <a:t>INTERIORIZAR</a:t>
            </a:r>
            <a:r>
              <a:rPr lang="es-ES" sz="2800" dirty="0" smtClean="0">
                <a:solidFill>
                  <a:srgbClr val="000000"/>
                </a:solidFill>
              </a:rPr>
              <a:t> y </a:t>
            </a:r>
            <a:r>
              <a:rPr lang="es-ES" sz="2800" b="1" u="sng" dirty="0" smtClean="0">
                <a:solidFill>
                  <a:srgbClr val="142D6A"/>
                </a:solidFill>
              </a:rPr>
              <a:t>USAR</a:t>
            </a:r>
            <a:r>
              <a:rPr lang="es-ES" sz="2800" dirty="0" smtClean="0"/>
              <a:t> efectivamente </a:t>
            </a:r>
            <a:r>
              <a:rPr lang="es-EC" sz="2800" dirty="0" smtClean="0"/>
              <a:t>su conocimiento, habilidades, ideas, perspectivas, o sabiduría ofrecida. </a:t>
            </a:r>
            <a:endParaRPr lang="es-ES" sz="2800" dirty="0" smtClean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09780" y="2301078"/>
            <a:ext cx="2996771" cy="2347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1064</Words>
  <Application>Microsoft Macintosh PowerPoint</Application>
  <PresentationFormat>On-screen Show (4:3)</PresentationFormat>
  <Paragraphs>227</Paragraphs>
  <Slides>32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Tema de Office</vt:lpstr>
      <vt:lpstr>1_Tema de Office</vt:lpstr>
      <vt:lpstr>PowerPoint Presentation</vt:lpstr>
      <vt:lpstr>PowerPoint Presentation</vt:lpstr>
      <vt:lpstr>PowerPoint Presentation</vt:lpstr>
      <vt:lpstr>EJEMPLOS BÍBLICOS DE MENTOREO</vt:lpstr>
      <vt:lpstr>EJEMPLOS BÍBLICOS DE MENTOREO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PEDAGOGÍA Y ANDRAGOGÍA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Rommel Salazar López</dc:creator>
  <cp:lastModifiedBy>Carla L</cp:lastModifiedBy>
  <cp:revision>55</cp:revision>
  <dcterms:created xsi:type="dcterms:W3CDTF">2014-08-20T14:16:01Z</dcterms:created>
  <dcterms:modified xsi:type="dcterms:W3CDTF">2018-08-23T19:24:40Z</dcterms:modified>
</cp:coreProperties>
</file>