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1"/>
  </p:notesMasterIdLst>
  <p:sldIdLst>
    <p:sldId id="367" r:id="rId2"/>
    <p:sldId id="370" r:id="rId3"/>
    <p:sldId id="355" r:id="rId4"/>
    <p:sldId id="356" r:id="rId5"/>
    <p:sldId id="357" r:id="rId6"/>
    <p:sldId id="306" r:id="rId7"/>
    <p:sldId id="366" r:id="rId8"/>
    <p:sldId id="257" r:id="rId9"/>
    <p:sldId id="265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9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58" r:id="rId57"/>
    <p:sldId id="359" r:id="rId58"/>
    <p:sldId id="360" r:id="rId59"/>
    <p:sldId id="368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  <p:sldId id="318" r:id="rId71"/>
    <p:sldId id="319" r:id="rId72"/>
    <p:sldId id="320" r:id="rId73"/>
    <p:sldId id="321" r:id="rId74"/>
    <p:sldId id="322" r:id="rId75"/>
    <p:sldId id="323" r:id="rId76"/>
    <p:sldId id="324" r:id="rId77"/>
    <p:sldId id="325" r:id="rId78"/>
    <p:sldId id="326" r:id="rId79"/>
    <p:sldId id="327" r:id="rId80"/>
    <p:sldId id="328" r:id="rId81"/>
    <p:sldId id="329" r:id="rId82"/>
    <p:sldId id="330" r:id="rId83"/>
    <p:sldId id="331" r:id="rId84"/>
    <p:sldId id="332" r:id="rId85"/>
    <p:sldId id="333" r:id="rId86"/>
    <p:sldId id="334" r:id="rId87"/>
    <p:sldId id="335" r:id="rId88"/>
    <p:sldId id="336" r:id="rId89"/>
    <p:sldId id="337" r:id="rId90"/>
    <p:sldId id="338" r:id="rId91"/>
    <p:sldId id="339" r:id="rId92"/>
    <p:sldId id="340" r:id="rId93"/>
    <p:sldId id="341" r:id="rId94"/>
    <p:sldId id="342" r:id="rId95"/>
    <p:sldId id="343" r:id="rId96"/>
    <p:sldId id="344" r:id="rId97"/>
    <p:sldId id="345" r:id="rId98"/>
    <p:sldId id="346" r:id="rId99"/>
    <p:sldId id="347" r:id="rId100"/>
    <p:sldId id="348" r:id="rId101"/>
    <p:sldId id="349" r:id="rId102"/>
    <p:sldId id="350" r:id="rId103"/>
    <p:sldId id="351" r:id="rId104"/>
    <p:sldId id="352" r:id="rId105"/>
    <p:sldId id="353" r:id="rId106"/>
    <p:sldId id="361" r:id="rId107"/>
    <p:sldId id="362" r:id="rId108"/>
    <p:sldId id="363" r:id="rId109"/>
    <p:sldId id="369" r:id="rId110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5" autoAdjust="0"/>
    <p:restoredTop sz="94660"/>
  </p:normalViewPr>
  <p:slideViewPr>
    <p:cSldViewPr>
      <p:cViewPr>
        <p:scale>
          <a:sx n="90" d="100"/>
          <a:sy n="90" d="100"/>
        </p:scale>
        <p:origin x="-235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10" Type="http://schemas.openxmlformats.org/officeDocument/2006/relationships/slide" Target="slides/slide109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11" Type="http://schemas.openxmlformats.org/officeDocument/2006/relationships/notesMaster" Target="notesMasters/notesMaster1.xml"/><Relationship Id="rId112" Type="http://schemas.openxmlformats.org/officeDocument/2006/relationships/printerSettings" Target="printerSettings/printerSettings1.bin"/><Relationship Id="rId113" Type="http://schemas.openxmlformats.org/officeDocument/2006/relationships/presProps" Target="presProps.xml"/><Relationship Id="rId114" Type="http://schemas.openxmlformats.org/officeDocument/2006/relationships/viewProps" Target="viewProps.xml"/><Relationship Id="rId115" Type="http://schemas.openxmlformats.org/officeDocument/2006/relationships/theme" Target="theme/theme1.xml"/><Relationship Id="rId11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53C7BBF-BC53-4EB9-A4D0-FE41443AA33B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26D3D48-B179-45B1-A63C-53E1D809E142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660413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1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w="9525">
            <a:noFill/>
          </a:ln>
        </p:spPr>
      </p:sp>
      <p:sp>
        <p:nvSpPr>
          <p:cNvPr id="113667" name="Rectangle 2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>
              <a:latin typeface="Arial" charset="0"/>
              <a:cs typeface="Arial" charset="0"/>
            </a:endParaRPr>
          </a:p>
        </p:txBody>
      </p:sp>
      <p:sp>
        <p:nvSpPr>
          <p:cNvPr id="113668" name="Rectangle 16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1D42A081-64A3-4FD2-AF22-BAAB8418F3C5}" type="datetime1">
              <a:rPr lang="es-EC" smtClean="0">
                <a:cs typeface="Arial" charset="0"/>
              </a:rPr>
              <a:pPr/>
              <a:t>6/21/19</a:t>
            </a:fld>
            <a:endParaRPr lang="es-EC" smtClean="0">
              <a:cs typeface="Arial" charset="0"/>
            </a:endParaRPr>
          </a:p>
        </p:txBody>
      </p:sp>
      <p:sp>
        <p:nvSpPr>
          <p:cNvPr id="113669" name="Rectangle 9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pt-BR" smtClean="0">
              <a:cs typeface="Arial" charset="0"/>
            </a:endParaRPr>
          </a:p>
        </p:txBody>
      </p:sp>
      <p:sp>
        <p:nvSpPr>
          <p:cNvPr id="11367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F1CA61-FFC0-43E8-84EB-72DDFBBA39AF}" type="slidenum">
              <a:rPr lang="es-EC" smtClean="0">
                <a:cs typeface="Arial" charset="0"/>
              </a:rPr>
              <a:pPr/>
              <a:t>1</a:t>
            </a:fld>
            <a:endParaRPr lang="es-EC" smtClean="0">
              <a:cs typeface="Arial" charset="0"/>
            </a:endParaRPr>
          </a:p>
        </p:txBody>
      </p:sp>
      <p:sp>
        <p:nvSpPr>
          <p:cNvPr id="113671" name="Rectangle 26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1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w="9525">
            <a:noFill/>
          </a:ln>
        </p:spPr>
      </p:sp>
      <p:sp>
        <p:nvSpPr>
          <p:cNvPr id="113667" name="Rectangle 2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>
              <a:latin typeface="Arial" charset="0"/>
              <a:cs typeface="Arial" charset="0"/>
            </a:endParaRPr>
          </a:p>
        </p:txBody>
      </p:sp>
      <p:sp>
        <p:nvSpPr>
          <p:cNvPr id="113668" name="Rectangle 16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1D42A081-64A3-4FD2-AF22-BAAB8418F3C5}" type="datetime1">
              <a:rPr lang="es-EC" smtClean="0">
                <a:cs typeface="Arial" charset="0"/>
              </a:rPr>
              <a:pPr/>
              <a:t>6/21/19</a:t>
            </a:fld>
            <a:endParaRPr lang="es-EC" smtClean="0">
              <a:cs typeface="Arial" charset="0"/>
            </a:endParaRPr>
          </a:p>
        </p:txBody>
      </p:sp>
      <p:sp>
        <p:nvSpPr>
          <p:cNvPr id="113669" name="Rectangle 9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pt-BR" smtClean="0">
              <a:cs typeface="Arial" charset="0"/>
            </a:endParaRPr>
          </a:p>
        </p:txBody>
      </p:sp>
      <p:sp>
        <p:nvSpPr>
          <p:cNvPr id="11367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F1CA61-FFC0-43E8-84EB-72DDFBBA39AF}" type="slidenum">
              <a:rPr lang="es-EC" smtClean="0">
                <a:cs typeface="Arial" charset="0"/>
              </a:rPr>
              <a:pPr/>
              <a:t>2</a:t>
            </a:fld>
            <a:endParaRPr lang="es-EC" smtClean="0">
              <a:cs typeface="Arial" charset="0"/>
            </a:endParaRPr>
          </a:p>
        </p:txBody>
      </p:sp>
      <p:sp>
        <p:nvSpPr>
          <p:cNvPr id="113671" name="Rectangle 26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1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w="9525">
            <a:noFill/>
          </a:ln>
        </p:spPr>
      </p:sp>
      <p:sp>
        <p:nvSpPr>
          <p:cNvPr id="114691" name="Rectangle 2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>
              <a:latin typeface="Arial" charset="0"/>
              <a:cs typeface="Arial" charset="0"/>
            </a:endParaRPr>
          </a:p>
        </p:txBody>
      </p:sp>
      <p:sp>
        <p:nvSpPr>
          <p:cNvPr id="114692" name="Rectangle 16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1E757659-B958-4E34-B3EF-19C4E35C13E2}" type="datetime1">
              <a:rPr lang="es-EC" smtClean="0">
                <a:cs typeface="Arial" charset="0"/>
              </a:rPr>
              <a:pPr/>
              <a:t>6/21/19</a:t>
            </a:fld>
            <a:endParaRPr lang="es-EC" smtClean="0">
              <a:cs typeface="Arial" charset="0"/>
            </a:endParaRPr>
          </a:p>
        </p:txBody>
      </p:sp>
      <p:sp>
        <p:nvSpPr>
          <p:cNvPr id="114693" name="Rectangle 9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pt-BR" smtClean="0">
              <a:cs typeface="Arial" charset="0"/>
            </a:endParaRPr>
          </a:p>
        </p:txBody>
      </p:sp>
      <p:sp>
        <p:nvSpPr>
          <p:cNvPr id="11469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26C0D8-7C5E-4ECC-BC1D-C70BF48D1A60}" type="slidenum">
              <a:rPr lang="es-EC" smtClean="0">
                <a:cs typeface="Arial" charset="0"/>
              </a:rPr>
              <a:pPr/>
              <a:t>59</a:t>
            </a:fld>
            <a:endParaRPr lang="es-EC" smtClean="0">
              <a:cs typeface="Arial" charset="0"/>
            </a:endParaRPr>
          </a:p>
        </p:txBody>
      </p:sp>
      <p:sp>
        <p:nvSpPr>
          <p:cNvPr id="114695" name="Rectangle 26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1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w="9525">
            <a:noFill/>
          </a:ln>
        </p:spPr>
      </p:sp>
      <p:sp>
        <p:nvSpPr>
          <p:cNvPr id="115715" name="Rectangle 2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>
              <a:latin typeface="Arial" charset="0"/>
              <a:cs typeface="Arial" charset="0"/>
            </a:endParaRPr>
          </a:p>
        </p:txBody>
      </p:sp>
      <p:sp>
        <p:nvSpPr>
          <p:cNvPr id="115716" name="Rectangle 16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D18A4F29-F47C-4CEE-83C6-FCC272FE4610}" type="datetime1">
              <a:rPr lang="es-EC" smtClean="0">
                <a:cs typeface="Arial" charset="0"/>
              </a:rPr>
              <a:pPr/>
              <a:t>6/21/19</a:t>
            </a:fld>
            <a:endParaRPr lang="es-EC" smtClean="0">
              <a:cs typeface="Arial" charset="0"/>
            </a:endParaRPr>
          </a:p>
        </p:txBody>
      </p:sp>
      <p:sp>
        <p:nvSpPr>
          <p:cNvPr id="115717" name="Rectangle 9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pt-BR" smtClean="0">
              <a:cs typeface="Arial" charset="0"/>
            </a:endParaRPr>
          </a:p>
        </p:txBody>
      </p:sp>
      <p:sp>
        <p:nvSpPr>
          <p:cNvPr id="11571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C1E4FC-3F71-4C2F-BD39-41A5150F475E}" type="slidenum">
              <a:rPr lang="es-EC" smtClean="0">
                <a:cs typeface="Arial" charset="0"/>
              </a:rPr>
              <a:pPr/>
              <a:t>109</a:t>
            </a:fld>
            <a:endParaRPr lang="es-EC" smtClean="0">
              <a:cs typeface="Arial" charset="0"/>
            </a:endParaRPr>
          </a:p>
        </p:txBody>
      </p:sp>
      <p:sp>
        <p:nvSpPr>
          <p:cNvPr id="115719" name="Rectangle 26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B4A31-9AD6-4F4E-AE63-2969958B2FCC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9E8D8-5327-4405-80D9-2CF5F6A807E5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5A1BB-F4F4-4E30-B738-E89F1E8ADF62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72F08-5D96-48A0-8EB1-877A61EC0F3B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FCE0-C709-4CF9-BB79-06848B98DEFE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5E394-206B-4985-BA2E-D16BD994BEED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DEC-33D5-4BB4-8B4E-8D021D1004B5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95D53-105A-4B10-B6FE-3831377B2F85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66FBB-2EF9-42B7-AF80-92293557444F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82297-C347-4F61-9503-FE0A30A32639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E7B59-1DCE-41D8-ACC8-0068D29416DA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F27A8-BDE4-4D8C-828C-0E1F264298B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D5C95-47A3-417E-8188-B703C676A9E4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37B02-CBDE-4D3A-8FF8-DF25D2FA11C8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2E878-5FAA-4095-9B11-CB3FD2598EFB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5CDA4-C6AB-4CA7-98B9-81961D92AA49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38985-DA0D-4095-BCF6-86E24CFFD59E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294E8-515C-4AB2-A9B6-E5CE8E717AF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1653A-4A11-4F95-B8D5-7E132C51E408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D9E63-98BD-4178-B18C-26B9D98722F1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6E8C-BB9E-4F36-8DA9-B6BD4C61C260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6E3F3-388F-4737-B3CF-139B88820B61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C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B5233B-5759-4C1B-B96E-F2CD3A97D139}" type="datetimeFigureOut">
              <a:rPr lang="es-EC"/>
              <a:pPr>
                <a:defRPr/>
              </a:pPr>
              <a:t>6/21/19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244E24-C03B-43CB-A6F5-A8BE2FD788CE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3 Imagen" descr="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es-EC" b="1" dirty="0" err="1" smtClean="0">
                <a:latin typeface="Arial" charset="0"/>
                <a:cs typeface="Arial" charset="0"/>
              </a:rPr>
              <a:t>Nossa</a:t>
            </a:r>
            <a:r>
              <a:rPr lang="es-EC" b="1" dirty="0" smtClean="0">
                <a:latin typeface="Arial" charset="0"/>
                <a:cs typeface="Arial" charset="0"/>
              </a:rPr>
              <a:t> </a:t>
            </a:r>
            <a:r>
              <a:rPr lang="es-EC" b="1" dirty="0" err="1" smtClean="0">
                <a:latin typeface="Arial" charset="0"/>
                <a:cs typeface="Arial" charset="0"/>
              </a:rPr>
              <a:t>igreja</a:t>
            </a:r>
            <a:r>
              <a:rPr lang="es-EC" b="1" dirty="0" smtClean="0">
                <a:latin typeface="Arial" charset="0"/>
                <a:cs typeface="Arial" charset="0"/>
              </a:rPr>
              <a:t> </a:t>
            </a:r>
            <a:r>
              <a:rPr lang="es-EC" b="1" dirty="0" err="1" smtClean="0">
                <a:latin typeface="Arial" charset="0"/>
                <a:cs typeface="Arial" charset="0"/>
              </a:rPr>
              <a:t>tem</a:t>
            </a:r>
            <a:r>
              <a:rPr lang="es-EC" b="1" dirty="0" smtClean="0">
                <a:latin typeface="Arial" charset="0"/>
                <a:cs typeface="Arial" charset="0"/>
              </a:rPr>
              <a:t> </a:t>
            </a:r>
            <a:r>
              <a:rPr lang="es-EC" b="1" dirty="0" err="1" smtClean="0">
                <a:latin typeface="Arial" charset="0"/>
                <a:cs typeface="Arial" charset="0"/>
              </a:rPr>
              <a:t>uma</a:t>
            </a:r>
            <a:r>
              <a:rPr lang="es-EC" b="1" dirty="0" smtClean="0">
                <a:latin typeface="Arial" charset="0"/>
                <a:cs typeface="Arial" charset="0"/>
              </a:rPr>
              <a:t> </a:t>
            </a:r>
            <a:r>
              <a:rPr lang="es-EC" b="1" dirty="0" err="1" smtClean="0">
                <a:latin typeface="Arial" charset="0"/>
                <a:cs typeface="Arial" charset="0"/>
              </a:rPr>
              <a:t>visão</a:t>
            </a:r>
            <a:r>
              <a:rPr lang="es-EC" b="1" dirty="0" smtClean="0">
                <a:latin typeface="Arial" charset="0"/>
                <a:cs typeface="Arial" charset="0"/>
              </a:rPr>
              <a:t> clara e definida para </a:t>
            </a:r>
            <a:r>
              <a:rPr lang="es-EC" b="1" dirty="0" err="1" smtClean="0">
                <a:latin typeface="Arial" charset="0"/>
                <a:cs typeface="Arial" charset="0"/>
              </a:rPr>
              <a:t>alcançar</a:t>
            </a:r>
            <a:r>
              <a:rPr lang="es-EC" b="1" dirty="0" smtClean="0">
                <a:latin typeface="Arial" charset="0"/>
                <a:cs typeface="Arial" charset="0"/>
              </a:rPr>
              <a:t> a </a:t>
            </a:r>
            <a:r>
              <a:rPr lang="es-EC" b="1" dirty="0" err="1" smtClean="0">
                <a:latin typeface="Arial" charset="0"/>
                <a:cs typeface="Arial" charset="0"/>
              </a:rPr>
              <a:t>comunidade</a:t>
            </a:r>
            <a:r>
              <a:rPr lang="es-EC" b="1" dirty="0" smtClean="0">
                <a:latin typeface="Arial" charset="0"/>
                <a:cs typeface="Arial" charset="0"/>
              </a:rPr>
              <a:t> para Cristo.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VISÃO CLARA E INSPIRADORA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024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As mensagens que se pregam são edificantes e apreciadas pela congregação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ADORAÇÃO BÍBLICA RELEVANTE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0240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Nossos cultos de adoração têm em conta as pessoas visitantes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ADORAÇÃO BÍBLICA RELEVANTE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0342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2214563"/>
            <a:ext cx="8643937" cy="3500437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Nossos cultos de adoração atraem aos jovens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ADORAÇÃO BÍBLICA RELEVANTE</a:t>
            </a:r>
          </a:p>
        </p:txBody>
      </p:sp>
      <p:sp>
        <p:nvSpPr>
          <p:cNvPr id="104452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5-8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Sinto-me cômodo convidando a um amigo ou parente ao culto de nossa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ADORAÇÃO BÍBLICA RELEVANTE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0547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Olhando o culto de adoração em geral, me sinto muito satisfeito com ele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ADORAÇÃO BÍBLICA RELEVANTE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0650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8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Em nosso culto se reconhece a presença do Deus trino: Pai, Filho e Espírito Santo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ADORAÇÃO BÍBLICA RELEVANTE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0752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8-8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ÁLISE </a:t>
            </a: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MINISTÉRIO </a:t>
            </a: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PESCA</a:t>
            </a:r>
          </a:p>
        </p:txBody>
      </p:sp>
      <p:pic>
        <p:nvPicPr>
          <p:cNvPr id="1085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113" y="1316038"/>
            <a:ext cx="8359775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428625" y="1643063"/>
            <a:ext cx="1428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/>
              <a:t>Mimos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/>
              <a:t>Culturas</a:t>
            </a:r>
            <a:r>
              <a:rPr lang="en-US" b="1" dirty="0"/>
              <a:t> </a:t>
            </a:r>
            <a:r>
              <a:rPr lang="en-US" b="1" dirty="0" err="1"/>
              <a:t>Urbanas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 smtClean="0"/>
              <a:t>Missões</a:t>
            </a:r>
            <a:endParaRPr lang="es-EC" b="1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2092325" y="1643063"/>
            <a:ext cx="14795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Discipulado</a:t>
            </a:r>
          </a:p>
          <a:p>
            <a:endParaRPr lang="en-US" b="1"/>
          </a:p>
          <a:p>
            <a:r>
              <a:rPr lang="en-US" b="1"/>
              <a:t>FLET</a:t>
            </a:r>
            <a:br>
              <a:rPr lang="en-US" b="1"/>
            </a:br>
            <a:endParaRPr lang="en-US" b="1"/>
          </a:p>
          <a:p>
            <a:r>
              <a:rPr lang="en-US" b="1"/>
              <a:t>Global University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3808412" y="1643063"/>
            <a:ext cx="154940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/>
              <a:t>Refeitório</a:t>
            </a:r>
            <a:r>
              <a:rPr lang="en-US" b="1" dirty="0" smtClean="0"/>
              <a:t> </a:t>
            </a:r>
            <a:r>
              <a:rPr lang="en-US" b="1" dirty="0"/>
              <a:t>Social</a:t>
            </a:r>
          </a:p>
          <a:p>
            <a:endParaRPr lang="en-US" b="1" dirty="0"/>
          </a:p>
          <a:p>
            <a:r>
              <a:rPr lang="es-UY" b="1" dirty="0" err="1" smtClean="0"/>
              <a:t>Ajudantes</a:t>
            </a:r>
            <a:endParaRPr lang="es-UY" b="1" dirty="0" smtClean="0"/>
          </a:p>
          <a:p>
            <a:endParaRPr lang="en-US" b="1" dirty="0"/>
          </a:p>
          <a:p>
            <a:r>
              <a:rPr lang="en-US" b="1" dirty="0" err="1" smtClean="0"/>
              <a:t>Professores</a:t>
            </a:r>
            <a:endParaRPr lang="en-US" b="1" dirty="0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5527675" y="1643063"/>
            <a:ext cx="154465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/>
              <a:t>Homens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 smtClean="0"/>
              <a:t>Mulheres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 smtClean="0"/>
              <a:t>Jovens</a:t>
            </a:r>
            <a:endParaRPr lang="en-US" b="1" dirty="0"/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7215188" y="1643063"/>
            <a:ext cx="15716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 smtClean="0"/>
              <a:t>Louvor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 smtClean="0"/>
              <a:t>Oração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 smtClean="0"/>
              <a:t>Ministração</a:t>
            </a:r>
            <a:endParaRPr lang="en-US" b="1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28596" y="1357298"/>
            <a:ext cx="1404000" cy="180000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PROCLAMAÇÃO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143108" y="1357298"/>
            <a:ext cx="1404000" cy="180000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ENSINO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857620" y="1357298"/>
            <a:ext cx="1404000" cy="180000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SERVIÇO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643570" y="1357298"/>
            <a:ext cx="1404000" cy="180000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COMUNHÃO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7215206" y="1357298"/>
            <a:ext cx="1404000" cy="180000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ADORAÇÃO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Subtítulo"/>
          <p:cNvSpPr txBox="1">
            <a:spLocks/>
          </p:cNvSpPr>
          <p:nvPr/>
        </p:nvSpPr>
        <p:spPr bwMode="auto">
          <a:xfrm>
            <a:off x="357188" y="285750"/>
            <a:ext cx="75580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ESTILO </a:t>
            </a:r>
            <a:r>
              <a:rPr 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CULTO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95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838" y="1647825"/>
            <a:ext cx="8442325" cy="48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57620" y="1643050"/>
            <a:ext cx="1404000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PLANEJAMENTO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57224" y="1643050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Espontânea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857620" y="2357430"/>
            <a:ext cx="1404000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EMOÇÃO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929058" y="3071810"/>
            <a:ext cx="1404000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VARIEDADE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857620" y="3786190"/>
            <a:ext cx="1404000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PARTICIPAÇÃO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857620" y="4429132"/>
            <a:ext cx="1404000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TECNOLOGIA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286644" y="1643050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Detalhada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857224" y="3071810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Pouca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7358082" y="3071810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Muita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857224" y="3786190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Baixa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857224" y="4429132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Baixa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85786" y="5143512"/>
            <a:ext cx="1071570" cy="285752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Não crentes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286644" y="5143512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Crentes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7143768" y="5857892"/>
            <a:ext cx="1357322" cy="214314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Contemporânea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643063"/>
            <a:ext cx="845026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ESTILO DE CULTO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57620" y="1643050"/>
            <a:ext cx="1404000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PREGAÇÃO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57620" y="2357430"/>
            <a:ext cx="1404000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MINISTRAÇÃO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857620" y="3071810"/>
            <a:ext cx="1404000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RESPOSTA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29058" y="4429132"/>
            <a:ext cx="1404000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LIDERANÇA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57224" y="2357430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Pouca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358082" y="2357430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Muita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85786" y="3786190"/>
            <a:ext cx="1000132" cy="216000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Aberta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358082" y="3786190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Fechada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7429520" y="4429132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Equipe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857224" y="5857892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Celebração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7429520" y="5857892"/>
            <a:ext cx="1000132" cy="25143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500" b="1" dirty="0" smtClean="0">
                <a:latin typeface="Calibri" pitchFamily="34" charset="0"/>
                <a:cs typeface="Arial" pitchFamily="34" charset="0"/>
              </a:rPr>
              <a:t>Sombrio</a:t>
            </a:r>
            <a:endParaRPr kumimoji="0" lang="pt-BR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3 Imagen" descr="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-428660" y="5786453"/>
            <a:ext cx="9715568" cy="100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lIns="36000" tIns="0" rIns="36000" bIns="0"/>
          <a:lstStyle/>
          <a:p>
            <a:pPr marL="342900" algn="ctr">
              <a:spcBef>
                <a:spcPts val="0"/>
              </a:spcBef>
              <a:defRPr/>
            </a:pPr>
            <a:r>
              <a:rPr lang="en-US" sz="4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Muito</a:t>
            </a:r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Obrigado 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sua</a:t>
            </a:r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participação</a:t>
            </a:r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!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Os líderes da igreja sabem onde querem levar a igreja dentro de dois anos.</a:t>
            </a:r>
            <a:endParaRPr lang="es-EC" b="1" dirty="0" smtClean="0">
              <a:latin typeface="Arial" charset="0"/>
              <a:cs typeface="Arial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VISÃO CLARA E INSPIRADORA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126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 pastor e os líderes comunicam claramente a direção da igreja à congregação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VISÃO CLARA E INSPIRADORA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229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As pessoas na congregação se sentem inspiradas pela visão da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VISÃO CLARA E INSPIRADORA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331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Sinto-me inspirado pela visão da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VISÃO CLARA E INSPIRADORA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434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Conheço o plano e a visão da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VISÃO CLARA E INSPIRADORA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536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8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Há um sentimento de emoção e de urgência entre os membros sobre o futuro da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VISÃO CLARA E INSPIRADORA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638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8-8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2163" y="3143250"/>
            <a:ext cx="7708927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Os líderes da igreja procuram criar espaços para novos líderes conforme seja necessário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843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Há pessoas sendo treinadas e preparadas para assumir funções de liderança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6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8816" y="2132856"/>
            <a:ext cx="7286370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dirty="0" err="1" smtClean="0"/>
              <a:t>Verifique</a:t>
            </a:r>
            <a:r>
              <a:rPr lang="en-US" sz="6600" b="1" dirty="0" smtClean="0"/>
              <a:t> </a:t>
            </a:r>
            <a:r>
              <a:rPr lang="en-US" sz="6600" b="1" dirty="0"/>
              <a:t>o </a:t>
            </a:r>
            <a:r>
              <a:rPr lang="en-US" sz="6600" b="1" dirty="0" err="1"/>
              <a:t>Pulso</a:t>
            </a:r>
            <a:r>
              <a:rPr lang="en-US" sz="6600" b="1" dirty="0"/>
              <a:t> </a:t>
            </a:r>
            <a:endParaRPr lang="en-US" sz="6600" b="1" dirty="0" smtClean="0"/>
          </a:p>
          <a:p>
            <a:pPr algn="ctr"/>
            <a:r>
              <a:rPr lang="en-US" sz="6600" b="1" dirty="0" smtClean="0"/>
              <a:t>de </a:t>
            </a:r>
            <a:r>
              <a:rPr lang="en-US" sz="6600" b="1" dirty="0" err="1"/>
              <a:t>sua</a:t>
            </a:r>
            <a:r>
              <a:rPr lang="en-US" sz="6600" b="1" dirty="0"/>
              <a:t> </a:t>
            </a:r>
            <a:r>
              <a:rPr lang="en-US" sz="6600" b="1" dirty="0" err="1"/>
              <a:t>Igreja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4247974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congregação sente que o círculo de líderes é aberto e multiplicador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7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Sinto que a liderança da congregação procura multiplicar-se e crescer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2150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Podemos identificar pelo menos dois líderes novos que se foram formados neste ano.</a:t>
            </a:r>
            <a:endParaRPr lang="es-EC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2253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Se alguém quiser ajudar com o ministério, a igreja (ou o pastor) nos guia e nos ajuda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2355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 pastor da igreja logra que toda a congregação una esforços e critérios para alcançar um mesmo fim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2458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8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qualidade de nossos líderes na igreja é boa e sempre está melhorando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2560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8-9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9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 pastor, diante da tarefa, é decidido no que quer ou aonde quer chegar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LIDERANÇA MULTIPLICADORA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2662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9-9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3143250"/>
            <a:ext cx="9144000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 MOBILIZADO CONFORME SEUS DONS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Os membros são incentivados a descobrir seus dons para o ministério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2867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Seu pastor ou outros estão treinando aos membros para que utilizem seus dons nos ministérios de sua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2970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Onde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 encontramos?</a:t>
            </a:r>
          </a:p>
        </p:txBody>
      </p:sp>
      <p:sp>
        <p:nvSpPr>
          <p:cNvPr id="11" name="10 Flecha derecha"/>
          <p:cNvSpPr/>
          <p:nvPr/>
        </p:nvSpPr>
        <p:spPr>
          <a:xfrm>
            <a:off x="142844" y="3095613"/>
            <a:ext cx="2500330" cy="114300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2" name="11 Flecha izquierda y derecha"/>
          <p:cNvSpPr/>
          <p:nvPr/>
        </p:nvSpPr>
        <p:spPr>
          <a:xfrm>
            <a:off x="5000628" y="3095613"/>
            <a:ext cx="4000528" cy="114300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4" name="13 CuadroTexto"/>
          <p:cNvSpPr txBox="1"/>
          <p:nvPr/>
        </p:nvSpPr>
        <p:spPr>
          <a:xfrm>
            <a:off x="142875" y="3381375"/>
            <a:ext cx="2390775" cy="5715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24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Linh</a:t>
            </a:r>
            <a:r>
              <a:rPr lang="es-EC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</a:t>
            </a:r>
            <a:r>
              <a:rPr lang="es-EC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Histórica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5000625" y="3381375"/>
            <a:ext cx="4000500" cy="5715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s-EC" sz="24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Planejamento</a:t>
            </a:r>
            <a:r>
              <a:rPr lang="es-EC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estratégico</a:t>
            </a:r>
            <a:endParaRPr lang="es-EC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42875" y="2214563"/>
            <a:ext cx="1928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 dirty="0" smtClean="0"/>
              <a:t>PASSADO</a:t>
            </a:r>
            <a:endParaRPr lang="es-EC" b="1" dirty="0"/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5419725" y="2214563"/>
            <a:ext cx="3162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FUTURO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6163" y="3071813"/>
            <a:ext cx="4286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19 CuadroTexto"/>
          <p:cNvSpPr txBox="1"/>
          <p:nvPr/>
        </p:nvSpPr>
        <p:spPr>
          <a:xfrm>
            <a:off x="2000232" y="4559866"/>
            <a:ext cx="3600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Diagnóstico </a:t>
            </a:r>
            <a:r>
              <a:rPr lang="es-EC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</a:t>
            </a:r>
            <a:r>
              <a:rPr lang="es-EC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Igreja</a:t>
            </a:r>
            <a:endParaRPr lang="es-EC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000232" y="5000612"/>
            <a:ext cx="3600000" cy="150022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numCol="2" anchor="ctr"/>
          <a:lstStyle/>
          <a:p>
            <a:pPr algn="ctr">
              <a:defRPr/>
            </a:pPr>
            <a:r>
              <a:rPr lang="es-EC" b="1" dirty="0">
                <a:latin typeface="Arial" pitchFamily="34" charset="0"/>
                <a:cs typeface="Arial" pitchFamily="34" charset="0"/>
              </a:rPr>
              <a:t>5 Elementos</a:t>
            </a:r>
          </a:p>
          <a:p>
            <a:pPr algn="ctr">
              <a:defRPr/>
            </a:pP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Visão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Liderança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Corpo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Ministrante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 err="1">
                <a:latin typeface="Arial" pitchFamily="34" charset="0"/>
                <a:cs typeface="Arial" pitchFamily="34" charset="0"/>
              </a:rPr>
              <a:t>Recursos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 err="1">
                <a:latin typeface="Arial" pitchFamily="34" charset="0"/>
                <a:cs typeface="Arial" pitchFamily="34" charset="0"/>
              </a:rPr>
              <a:t>Nexo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Texto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Contexto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5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Funções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Proclamação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Ensino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Serviço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Comunhão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Adoração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2835275" y="2214563"/>
            <a:ext cx="1928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PRESENTE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5740892" y="4357694"/>
            <a:ext cx="2520000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numCol="3" anchor="ctr"/>
          <a:lstStyle/>
          <a:p>
            <a:pPr algn="ctr">
              <a:defRPr/>
            </a:pPr>
            <a:r>
              <a:rPr lang="es-EC" dirty="0">
                <a:latin typeface="Arial" pitchFamily="34" charset="0"/>
                <a:cs typeface="Arial" pitchFamily="34" charset="0"/>
              </a:rPr>
              <a:t>1 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ano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EC" dirty="0">
                <a:latin typeface="Arial" pitchFamily="34" charset="0"/>
                <a:cs typeface="Arial" pitchFamily="34" charset="0"/>
              </a:rPr>
              <a:t>2 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anos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EC" dirty="0">
                <a:latin typeface="Arial" pitchFamily="34" charset="0"/>
                <a:cs typeface="Arial" pitchFamily="34" charset="0"/>
              </a:rPr>
              <a:t>3 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anos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/>
      <p:bldP spid="15" grpId="0"/>
      <p:bldP spid="17" grpId="0"/>
      <p:bldP spid="18" grpId="0"/>
      <p:bldP spid="20" grpId="0" animBg="1"/>
      <p:bldP spid="21" grpId="0" build="p" animBg="1"/>
      <p:bldP spid="22" grpId="0"/>
      <p:bldP spid="2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Seu pastor mobiliza com eficácia a congregação para a evangelização em sua comunidade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3072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Sua igreja provê informação clara aos membros para poder servir em suas áreas de próprio interesse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3174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Os membros são treinados para desenvolver funções de liderança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3277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Fui capacitado para alcançar uma posição de liderança ou serviço na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3379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Há amplas oportunidades de serviço e ministério para os que desejam colaborar na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3482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8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As decisões importantes que a igreja enfrenta são discutidas abertamente por líderes e membros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3584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8-9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9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estrutura de nossa igreja é funcional para mobilizar a congregação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MINISTRANTE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3686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9-9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2163" y="3143250"/>
            <a:ext cx="7559675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  DE RECURSOS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localização da igreja é adequada para levar a cabo nossos ministérios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38917" name="5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 local e as instalações são adequados para levar a cabo nossos ministérios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3994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PANORAMA 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FERRAMENTA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1143000"/>
            <a:ext cx="91535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429000" y="1357313"/>
            <a:ext cx="107156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000" b="1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4510088" y="1357313"/>
            <a:ext cx="1071562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000" b="1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5653088" y="1357313"/>
            <a:ext cx="1071562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000" b="1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6775450" y="1357313"/>
            <a:ext cx="107156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000" b="1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7918450" y="1357313"/>
            <a:ext cx="107156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000" b="1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142875" y="1857375"/>
            <a:ext cx="285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000" b="1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142875" y="2857500"/>
            <a:ext cx="285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000" b="1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142875" y="3843338"/>
            <a:ext cx="28575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000" b="1">
                <a:solidFill>
                  <a:srgbClr val="0070C0"/>
                </a:solidFill>
              </a:rPr>
              <a:t>3</a:t>
            </a:r>
            <a:endParaRPr lang="es-EC" sz="2000" b="1">
              <a:solidFill>
                <a:srgbClr val="0070C0"/>
              </a:solidFill>
            </a:endParaRPr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142875" y="4857750"/>
            <a:ext cx="285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000" b="1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16" name="15 CuadroTexto"/>
          <p:cNvSpPr txBox="1">
            <a:spLocks noChangeArrowheads="1"/>
          </p:cNvSpPr>
          <p:nvPr/>
        </p:nvSpPr>
        <p:spPr bwMode="auto">
          <a:xfrm>
            <a:off x="142875" y="5786438"/>
            <a:ext cx="285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000" b="1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500063" y="1857375"/>
            <a:ext cx="2857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b="1" dirty="0" err="1" smtClean="0">
                <a:solidFill>
                  <a:srgbClr val="0070C0"/>
                </a:solidFill>
              </a:rPr>
              <a:t>Passos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para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a </a:t>
            </a:r>
            <a:r>
              <a:rPr lang="en-US" b="1" dirty="0" err="1" smtClean="0">
                <a:solidFill>
                  <a:srgbClr val="0070C0"/>
                </a:solidFill>
              </a:rPr>
              <a:t>aplicação</a:t>
            </a:r>
            <a:r>
              <a:rPr lang="es-EC" b="1" dirty="0" smtClean="0">
                <a:solidFill>
                  <a:srgbClr val="0070C0"/>
                </a:solidFill>
              </a:rPr>
              <a:t> da </a:t>
            </a:r>
            <a:r>
              <a:rPr lang="es-EC" b="1" dirty="0" err="1" smtClean="0">
                <a:solidFill>
                  <a:srgbClr val="0070C0"/>
                </a:solidFill>
              </a:rPr>
              <a:t>Ferramenta</a:t>
            </a:r>
            <a:endParaRPr lang="es-EC" b="1" dirty="0">
              <a:solidFill>
                <a:srgbClr val="0070C0"/>
              </a:solidFill>
            </a:endParaRPr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3429000" y="1892300"/>
            <a:ext cx="107156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dirty="0" err="1" smtClean="0"/>
              <a:t>Oração</a:t>
            </a:r>
            <a:endParaRPr lang="es-EC" dirty="0"/>
          </a:p>
        </p:txBody>
      </p:sp>
      <p:sp>
        <p:nvSpPr>
          <p:cNvPr id="19" name="18 CuadroTexto"/>
          <p:cNvSpPr txBox="1">
            <a:spLocks noChangeArrowheads="1"/>
          </p:cNvSpPr>
          <p:nvPr/>
        </p:nvSpPr>
        <p:spPr bwMode="auto">
          <a:xfrm>
            <a:off x="4500563" y="1857375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dirty="0" err="1" smtClean="0"/>
              <a:t>Linha</a:t>
            </a:r>
            <a:r>
              <a:rPr lang="es-EC" dirty="0" smtClean="0"/>
              <a:t> </a:t>
            </a:r>
            <a:r>
              <a:rPr lang="es-EC" dirty="0"/>
              <a:t>Histórica</a:t>
            </a:r>
          </a:p>
        </p:txBody>
      </p: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5621338" y="1857375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200" dirty="0" err="1" smtClean="0"/>
              <a:t>Avaliação</a:t>
            </a:r>
            <a:endParaRPr lang="es-EC" sz="1200" dirty="0"/>
          </a:p>
          <a:p>
            <a:pPr algn="ctr"/>
            <a:r>
              <a:rPr lang="es-EC" sz="1200" dirty="0"/>
              <a:t>5 Elementos</a:t>
            </a:r>
          </a:p>
          <a:p>
            <a:pPr algn="ctr"/>
            <a:r>
              <a:rPr lang="es-EC" sz="1200" dirty="0"/>
              <a:t>5 </a:t>
            </a:r>
            <a:r>
              <a:rPr lang="es-EC" sz="1200" dirty="0" err="1" smtClean="0"/>
              <a:t>Funções</a:t>
            </a:r>
            <a:endParaRPr lang="es-EC" sz="1200" dirty="0"/>
          </a:p>
        </p:txBody>
      </p:sp>
      <p:sp>
        <p:nvSpPr>
          <p:cNvPr id="21" name="20 CuadroTexto"/>
          <p:cNvSpPr txBox="1">
            <a:spLocks noChangeArrowheads="1"/>
          </p:cNvSpPr>
          <p:nvPr/>
        </p:nvSpPr>
        <p:spPr bwMode="auto">
          <a:xfrm>
            <a:off x="6753225" y="1857375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200" dirty="0" err="1" smtClean="0"/>
              <a:t>Planejamento</a:t>
            </a:r>
            <a:r>
              <a:rPr lang="es-EC" sz="1200" dirty="0" smtClean="0"/>
              <a:t> </a:t>
            </a:r>
            <a:r>
              <a:rPr lang="es-EC" sz="1400" dirty="0" smtClean="0"/>
              <a:t>estratégico</a:t>
            </a:r>
            <a:endParaRPr lang="es-EC" sz="1200" dirty="0"/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7886700" y="1857375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200" dirty="0" err="1" smtClean="0"/>
              <a:t>Apresentação</a:t>
            </a:r>
            <a:endParaRPr lang="es-EC" sz="1200" dirty="0" smtClean="0"/>
          </a:p>
          <a:p>
            <a:pPr algn="ctr"/>
            <a:r>
              <a:rPr lang="es-EC" sz="1200" dirty="0" smtClean="0"/>
              <a:t>Novo Plano </a:t>
            </a:r>
            <a:r>
              <a:rPr lang="es-EC" sz="1400" dirty="0" smtClean="0"/>
              <a:t>estratégico</a:t>
            </a:r>
            <a:endParaRPr lang="es-EC" sz="1200" dirty="0"/>
          </a:p>
        </p:txBody>
      </p:sp>
      <p:sp>
        <p:nvSpPr>
          <p:cNvPr id="23" name="22 CuadroTexto"/>
          <p:cNvSpPr txBox="1">
            <a:spLocks noChangeArrowheads="1"/>
          </p:cNvSpPr>
          <p:nvPr/>
        </p:nvSpPr>
        <p:spPr bwMode="auto">
          <a:xfrm>
            <a:off x="495300" y="2870200"/>
            <a:ext cx="2857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b="1" dirty="0" err="1" smtClean="0">
                <a:solidFill>
                  <a:srgbClr val="0070C0"/>
                </a:solidFill>
              </a:rPr>
              <a:t>Avaliação</a:t>
            </a:r>
            <a:r>
              <a:rPr lang="es-EC" b="1" dirty="0" smtClean="0">
                <a:solidFill>
                  <a:srgbClr val="0070C0"/>
                </a:solidFill>
              </a:rPr>
              <a:t> dos </a:t>
            </a:r>
            <a:r>
              <a:rPr lang="es-EC" b="1" dirty="0">
                <a:solidFill>
                  <a:srgbClr val="0070C0"/>
                </a:solidFill>
              </a:rPr>
              <a:t>5 Elementos </a:t>
            </a:r>
            <a:r>
              <a:rPr lang="es-EC" b="1" dirty="0" err="1" smtClean="0">
                <a:solidFill>
                  <a:srgbClr val="0070C0"/>
                </a:solidFill>
              </a:rPr>
              <a:t>Vitais</a:t>
            </a:r>
            <a:endParaRPr lang="es-EC" b="1" dirty="0">
              <a:solidFill>
                <a:srgbClr val="0070C0"/>
              </a:solidFill>
            </a:endParaRPr>
          </a:p>
        </p:txBody>
      </p:sp>
      <p:sp>
        <p:nvSpPr>
          <p:cNvPr id="24" name="23 CuadroTexto"/>
          <p:cNvSpPr txBox="1">
            <a:spLocks noChangeArrowheads="1"/>
          </p:cNvSpPr>
          <p:nvPr/>
        </p:nvSpPr>
        <p:spPr bwMode="auto">
          <a:xfrm>
            <a:off x="3429000" y="2905125"/>
            <a:ext cx="107156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dirty="0" err="1" smtClean="0"/>
              <a:t>Visão</a:t>
            </a:r>
            <a:endParaRPr lang="es-EC" dirty="0"/>
          </a:p>
        </p:txBody>
      </p:sp>
      <p:sp>
        <p:nvSpPr>
          <p:cNvPr id="25" name="24 CuadroTexto"/>
          <p:cNvSpPr txBox="1">
            <a:spLocks noChangeArrowheads="1"/>
          </p:cNvSpPr>
          <p:nvPr/>
        </p:nvSpPr>
        <p:spPr bwMode="auto">
          <a:xfrm>
            <a:off x="4500563" y="287020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600" dirty="0" err="1" smtClean="0"/>
              <a:t>Liderança</a:t>
            </a:r>
            <a:endParaRPr lang="es-EC" sz="1600" dirty="0"/>
          </a:p>
        </p:txBody>
      </p:sp>
      <p:sp>
        <p:nvSpPr>
          <p:cNvPr id="26" name="25 CuadroTexto"/>
          <p:cNvSpPr txBox="1">
            <a:spLocks noChangeArrowheads="1"/>
          </p:cNvSpPr>
          <p:nvPr/>
        </p:nvSpPr>
        <p:spPr bwMode="auto">
          <a:xfrm>
            <a:off x="5621338" y="287020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400" dirty="0" err="1" smtClean="0"/>
              <a:t>Corpo</a:t>
            </a:r>
            <a:r>
              <a:rPr lang="es-EC" sz="1400" dirty="0" smtClean="0"/>
              <a:t> </a:t>
            </a:r>
            <a:r>
              <a:rPr lang="es-EC" sz="1400" dirty="0"/>
              <a:t>Ministrante</a:t>
            </a:r>
          </a:p>
        </p:txBody>
      </p:sp>
      <p:sp>
        <p:nvSpPr>
          <p:cNvPr id="27" name="26 CuadroTexto"/>
          <p:cNvSpPr txBox="1">
            <a:spLocks noChangeArrowheads="1"/>
          </p:cNvSpPr>
          <p:nvPr/>
        </p:nvSpPr>
        <p:spPr bwMode="auto">
          <a:xfrm>
            <a:off x="6753225" y="287020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600"/>
              <a:t>Recursos</a:t>
            </a:r>
          </a:p>
        </p:txBody>
      </p:sp>
      <p:sp>
        <p:nvSpPr>
          <p:cNvPr id="28" name="27 CuadroTexto"/>
          <p:cNvSpPr txBox="1">
            <a:spLocks noChangeArrowheads="1"/>
          </p:cNvSpPr>
          <p:nvPr/>
        </p:nvSpPr>
        <p:spPr bwMode="auto">
          <a:xfrm>
            <a:off x="7886700" y="287020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600"/>
              <a:t>Nexo Texto Contexto</a:t>
            </a:r>
          </a:p>
        </p:txBody>
      </p:sp>
      <p:sp>
        <p:nvSpPr>
          <p:cNvPr id="29" name="28 CuadroTexto"/>
          <p:cNvSpPr txBox="1">
            <a:spLocks noChangeArrowheads="1"/>
          </p:cNvSpPr>
          <p:nvPr/>
        </p:nvSpPr>
        <p:spPr bwMode="auto">
          <a:xfrm>
            <a:off x="500063" y="3849688"/>
            <a:ext cx="2857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b="1" dirty="0" err="1" smtClean="0">
                <a:solidFill>
                  <a:srgbClr val="0070C0"/>
                </a:solidFill>
              </a:rPr>
              <a:t>Avaliação</a:t>
            </a:r>
            <a:r>
              <a:rPr lang="es-EC" b="1" dirty="0" smtClean="0">
                <a:solidFill>
                  <a:srgbClr val="0070C0"/>
                </a:solidFill>
              </a:rPr>
              <a:t> das </a:t>
            </a:r>
            <a:r>
              <a:rPr lang="es-EC" b="1" dirty="0">
                <a:solidFill>
                  <a:srgbClr val="0070C0"/>
                </a:solidFill>
              </a:rPr>
              <a:t>5 Funciones Vitales</a:t>
            </a:r>
          </a:p>
        </p:txBody>
      </p:sp>
      <p:sp>
        <p:nvSpPr>
          <p:cNvPr id="30" name="29 CuadroTexto"/>
          <p:cNvSpPr txBox="1">
            <a:spLocks noChangeArrowheads="1"/>
          </p:cNvSpPr>
          <p:nvPr/>
        </p:nvSpPr>
        <p:spPr bwMode="auto">
          <a:xfrm>
            <a:off x="3429000" y="3852863"/>
            <a:ext cx="10715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800" b="1" dirty="0"/>
              <a:t>P</a:t>
            </a:r>
          </a:p>
          <a:p>
            <a:pPr algn="ctr"/>
            <a:r>
              <a:rPr lang="es-EC" sz="1100" dirty="0" err="1" smtClean="0"/>
              <a:t>Proclamação</a:t>
            </a:r>
            <a:endParaRPr lang="es-EC" sz="1100" dirty="0"/>
          </a:p>
        </p:txBody>
      </p:sp>
      <p:sp>
        <p:nvSpPr>
          <p:cNvPr id="31" name="30 CuadroTexto"/>
          <p:cNvSpPr txBox="1">
            <a:spLocks noChangeArrowheads="1"/>
          </p:cNvSpPr>
          <p:nvPr/>
        </p:nvSpPr>
        <p:spPr bwMode="auto">
          <a:xfrm>
            <a:off x="4500563" y="3852863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800" b="1" dirty="0"/>
              <a:t>E</a:t>
            </a:r>
          </a:p>
          <a:p>
            <a:pPr algn="ctr"/>
            <a:r>
              <a:rPr lang="es-EC" sz="1100" dirty="0" err="1" smtClean="0"/>
              <a:t>Ensino</a:t>
            </a:r>
            <a:endParaRPr lang="es-EC" sz="1100" dirty="0"/>
          </a:p>
        </p:txBody>
      </p:sp>
      <p:sp>
        <p:nvSpPr>
          <p:cNvPr id="32" name="31 CuadroTexto"/>
          <p:cNvSpPr txBox="1">
            <a:spLocks noChangeArrowheads="1"/>
          </p:cNvSpPr>
          <p:nvPr/>
        </p:nvSpPr>
        <p:spPr bwMode="auto">
          <a:xfrm>
            <a:off x="5621338" y="3852863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800" b="1" dirty="0"/>
              <a:t>S</a:t>
            </a:r>
          </a:p>
          <a:p>
            <a:pPr algn="ctr"/>
            <a:r>
              <a:rPr lang="es-EC" sz="1100" dirty="0" err="1" smtClean="0"/>
              <a:t>Serviço</a:t>
            </a:r>
            <a:endParaRPr lang="es-EC" sz="1100" dirty="0"/>
          </a:p>
        </p:txBody>
      </p:sp>
      <p:sp>
        <p:nvSpPr>
          <p:cNvPr id="33" name="32 CuadroTexto"/>
          <p:cNvSpPr txBox="1">
            <a:spLocks noChangeArrowheads="1"/>
          </p:cNvSpPr>
          <p:nvPr/>
        </p:nvSpPr>
        <p:spPr bwMode="auto">
          <a:xfrm>
            <a:off x="6753225" y="3852863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800" b="1" dirty="0"/>
              <a:t>C</a:t>
            </a:r>
          </a:p>
          <a:p>
            <a:pPr algn="ctr"/>
            <a:r>
              <a:rPr lang="es-EC" sz="1100" dirty="0" err="1" smtClean="0"/>
              <a:t>Comunhão</a:t>
            </a:r>
            <a:endParaRPr lang="es-EC" sz="1100" dirty="0"/>
          </a:p>
        </p:txBody>
      </p:sp>
      <p:sp>
        <p:nvSpPr>
          <p:cNvPr id="34" name="33 CuadroTexto"/>
          <p:cNvSpPr txBox="1">
            <a:spLocks noChangeArrowheads="1"/>
          </p:cNvSpPr>
          <p:nvPr/>
        </p:nvSpPr>
        <p:spPr bwMode="auto">
          <a:xfrm>
            <a:off x="7886700" y="3852863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2800" b="1" dirty="0"/>
              <a:t>A</a:t>
            </a:r>
          </a:p>
          <a:p>
            <a:pPr algn="ctr"/>
            <a:r>
              <a:rPr lang="es-EC" sz="1100" dirty="0" err="1" smtClean="0"/>
              <a:t>Adoração</a:t>
            </a:r>
            <a:endParaRPr lang="es-EC" sz="1100" dirty="0"/>
          </a:p>
        </p:txBody>
      </p:sp>
      <p:sp>
        <p:nvSpPr>
          <p:cNvPr id="35" name="34 CuadroTexto"/>
          <p:cNvSpPr txBox="1">
            <a:spLocks noChangeArrowheads="1"/>
          </p:cNvSpPr>
          <p:nvPr/>
        </p:nvSpPr>
        <p:spPr bwMode="auto">
          <a:xfrm>
            <a:off x="495300" y="4857750"/>
            <a:ext cx="2857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sz="1600" b="1" dirty="0" err="1" smtClean="0">
                <a:solidFill>
                  <a:srgbClr val="0070C0"/>
                </a:solidFill>
              </a:rPr>
              <a:t>Planejamento</a:t>
            </a:r>
            <a:r>
              <a:rPr lang="es-EC" sz="1600" b="1" dirty="0" smtClean="0">
                <a:solidFill>
                  <a:srgbClr val="0070C0"/>
                </a:solidFill>
              </a:rPr>
              <a:t> Estratégico </a:t>
            </a:r>
            <a:r>
              <a:rPr lang="es-EC" sz="1600" b="1" dirty="0">
                <a:solidFill>
                  <a:srgbClr val="0070C0"/>
                </a:solidFill>
              </a:rPr>
              <a:t>Parte </a:t>
            </a:r>
            <a:r>
              <a:rPr lang="es-EC" b="1" dirty="0">
                <a:solidFill>
                  <a:srgbClr val="0070C0"/>
                </a:solidFill>
              </a:rPr>
              <a:t>Narrativa</a:t>
            </a:r>
          </a:p>
        </p:txBody>
      </p:sp>
      <p:sp>
        <p:nvSpPr>
          <p:cNvPr id="36" name="35 CuadroTexto"/>
          <p:cNvSpPr txBox="1">
            <a:spLocks noChangeArrowheads="1"/>
          </p:cNvSpPr>
          <p:nvPr/>
        </p:nvSpPr>
        <p:spPr bwMode="auto">
          <a:xfrm>
            <a:off x="3429000" y="4857750"/>
            <a:ext cx="107156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dirty="0" err="1" smtClean="0"/>
              <a:t>Visão</a:t>
            </a:r>
            <a:endParaRPr lang="es-EC" dirty="0"/>
          </a:p>
        </p:txBody>
      </p:sp>
      <p:sp>
        <p:nvSpPr>
          <p:cNvPr id="37" name="36 CuadroTexto"/>
          <p:cNvSpPr txBox="1">
            <a:spLocks noChangeArrowheads="1"/>
          </p:cNvSpPr>
          <p:nvPr/>
        </p:nvSpPr>
        <p:spPr bwMode="auto">
          <a:xfrm>
            <a:off x="4500563" y="4857750"/>
            <a:ext cx="1143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dirty="0" err="1" smtClean="0"/>
              <a:t>Missão</a:t>
            </a:r>
            <a:endParaRPr lang="es-EC" dirty="0"/>
          </a:p>
        </p:txBody>
      </p:sp>
      <p:sp>
        <p:nvSpPr>
          <p:cNvPr id="38" name="37 CuadroTexto"/>
          <p:cNvSpPr txBox="1">
            <a:spLocks noChangeArrowheads="1"/>
          </p:cNvSpPr>
          <p:nvPr/>
        </p:nvSpPr>
        <p:spPr bwMode="auto">
          <a:xfrm>
            <a:off x="5621338" y="4857750"/>
            <a:ext cx="1143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400" dirty="0" err="1" smtClean="0"/>
              <a:t>Declaração</a:t>
            </a:r>
            <a:r>
              <a:rPr lang="es-EC" sz="1400" dirty="0" smtClean="0"/>
              <a:t> </a:t>
            </a:r>
            <a:r>
              <a:rPr lang="es-EC" sz="1400" dirty="0"/>
              <a:t>de </a:t>
            </a:r>
            <a:r>
              <a:rPr lang="es-EC" sz="1400" dirty="0" err="1" smtClean="0"/>
              <a:t>Fé</a:t>
            </a:r>
            <a:endParaRPr lang="es-EC" sz="1400" dirty="0"/>
          </a:p>
        </p:txBody>
      </p:sp>
      <p:sp>
        <p:nvSpPr>
          <p:cNvPr id="39" name="38 CuadroTexto"/>
          <p:cNvSpPr txBox="1">
            <a:spLocks noChangeArrowheads="1"/>
          </p:cNvSpPr>
          <p:nvPr/>
        </p:nvSpPr>
        <p:spPr bwMode="auto">
          <a:xfrm>
            <a:off x="6753225" y="4857750"/>
            <a:ext cx="1143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600" dirty="0"/>
              <a:t>Valores </a:t>
            </a:r>
            <a:r>
              <a:rPr lang="es-EC" sz="1600" dirty="0" err="1" smtClean="0"/>
              <a:t>Centrais</a:t>
            </a:r>
            <a:endParaRPr lang="es-EC" sz="1600" dirty="0"/>
          </a:p>
        </p:txBody>
      </p:sp>
      <p:sp>
        <p:nvSpPr>
          <p:cNvPr id="40" name="39 CuadroTexto"/>
          <p:cNvSpPr txBox="1">
            <a:spLocks noChangeArrowheads="1"/>
          </p:cNvSpPr>
          <p:nvPr/>
        </p:nvSpPr>
        <p:spPr bwMode="auto">
          <a:xfrm>
            <a:off x="7886700" y="4857750"/>
            <a:ext cx="1143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400" dirty="0"/>
              <a:t>Resultados</a:t>
            </a:r>
            <a:r>
              <a:rPr lang="es-EC" sz="1200" dirty="0"/>
              <a:t> </a:t>
            </a:r>
            <a:r>
              <a:rPr lang="es-EC" sz="1200" dirty="0" err="1" smtClean="0"/>
              <a:t>Desejados</a:t>
            </a:r>
            <a:endParaRPr lang="es-EC" sz="1200" dirty="0"/>
          </a:p>
        </p:txBody>
      </p:sp>
      <p:sp>
        <p:nvSpPr>
          <p:cNvPr id="41" name="40 CuadroTexto"/>
          <p:cNvSpPr txBox="1">
            <a:spLocks noChangeArrowheads="1"/>
          </p:cNvSpPr>
          <p:nvPr/>
        </p:nvSpPr>
        <p:spPr bwMode="auto">
          <a:xfrm>
            <a:off x="495300" y="5857875"/>
            <a:ext cx="2857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sz="1600" b="1" dirty="0" err="1" smtClean="0">
                <a:solidFill>
                  <a:srgbClr val="0070C0"/>
                </a:solidFill>
              </a:rPr>
              <a:t>Planejamento</a:t>
            </a:r>
            <a:r>
              <a:rPr lang="es-EC" sz="1600" b="1" dirty="0" smtClean="0">
                <a:solidFill>
                  <a:srgbClr val="0070C0"/>
                </a:solidFill>
              </a:rPr>
              <a:t> Estratégico </a:t>
            </a:r>
            <a:r>
              <a:rPr lang="es-EC" sz="1600" b="1" dirty="0">
                <a:solidFill>
                  <a:srgbClr val="0070C0"/>
                </a:solidFill>
              </a:rPr>
              <a:t>Indicadores </a:t>
            </a:r>
            <a:r>
              <a:rPr lang="es-EC" b="1" dirty="0" err="1" smtClean="0">
                <a:solidFill>
                  <a:srgbClr val="0070C0"/>
                </a:solidFill>
              </a:rPr>
              <a:t>Quantitativos</a:t>
            </a:r>
            <a:endParaRPr lang="es-EC" b="1" dirty="0">
              <a:solidFill>
                <a:srgbClr val="0070C0"/>
              </a:solidFill>
            </a:endParaRPr>
          </a:p>
        </p:txBody>
      </p:sp>
      <p:sp>
        <p:nvSpPr>
          <p:cNvPr id="42" name="41 CuadroTexto"/>
          <p:cNvSpPr txBox="1">
            <a:spLocks noChangeArrowheads="1"/>
          </p:cNvSpPr>
          <p:nvPr/>
        </p:nvSpPr>
        <p:spPr bwMode="auto">
          <a:xfrm>
            <a:off x="3429000" y="5857875"/>
            <a:ext cx="107156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200"/>
              <a:t>Indicadores de resultados</a:t>
            </a:r>
          </a:p>
        </p:txBody>
      </p:sp>
      <p:sp>
        <p:nvSpPr>
          <p:cNvPr id="43" name="42 CuadroTexto"/>
          <p:cNvSpPr txBox="1">
            <a:spLocks noChangeArrowheads="1"/>
          </p:cNvSpPr>
          <p:nvPr/>
        </p:nvSpPr>
        <p:spPr bwMode="auto">
          <a:xfrm>
            <a:off x="4500563" y="5857875"/>
            <a:ext cx="1143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600"/>
              <a:t>Agenda</a:t>
            </a:r>
          </a:p>
        </p:txBody>
      </p:sp>
      <p:sp>
        <p:nvSpPr>
          <p:cNvPr id="44" name="43 CuadroTexto"/>
          <p:cNvSpPr txBox="1">
            <a:spLocks noChangeArrowheads="1"/>
          </p:cNvSpPr>
          <p:nvPr/>
        </p:nvSpPr>
        <p:spPr bwMode="auto">
          <a:xfrm>
            <a:off x="5621338" y="5857875"/>
            <a:ext cx="1143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200" dirty="0" err="1" smtClean="0"/>
              <a:t>Orçamento</a:t>
            </a:r>
            <a:endParaRPr lang="es-EC" sz="1200" dirty="0"/>
          </a:p>
        </p:txBody>
      </p:sp>
      <p:sp>
        <p:nvSpPr>
          <p:cNvPr id="45" name="44 CuadroTexto"/>
          <p:cNvSpPr txBox="1">
            <a:spLocks noChangeArrowheads="1"/>
          </p:cNvSpPr>
          <p:nvPr/>
        </p:nvSpPr>
        <p:spPr bwMode="auto">
          <a:xfrm>
            <a:off x="6753225" y="5857875"/>
            <a:ext cx="1143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600" dirty="0" smtClean="0"/>
              <a:t>Informes </a:t>
            </a:r>
            <a:r>
              <a:rPr lang="es-EC" sz="1100" dirty="0" err="1" smtClean="0"/>
              <a:t>Responsáveis</a:t>
            </a:r>
            <a:endParaRPr lang="es-EC" sz="1600" dirty="0"/>
          </a:p>
        </p:txBody>
      </p:sp>
      <p:sp>
        <p:nvSpPr>
          <p:cNvPr id="46" name="45 CuadroTexto"/>
          <p:cNvSpPr txBox="1">
            <a:spLocks noChangeArrowheads="1"/>
          </p:cNvSpPr>
          <p:nvPr/>
        </p:nvSpPr>
        <p:spPr bwMode="auto">
          <a:xfrm>
            <a:off x="7886700" y="5857875"/>
            <a:ext cx="1143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1400" dirty="0" err="1" smtClean="0"/>
              <a:t>Avaliação</a:t>
            </a:r>
            <a:endParaRPr lang="es-EC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pratica boa mordomia administrando bem seu orçamento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4096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Muitas pessoas em nossa igreja dão de seu TEMPO para o trabalho nela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4198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Muitas pessoas em nossa igreja dão de seu TALENTO para o trabalho de nela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4301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enfatiza e ensina sobre mordomia e dízimos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4403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Sinto-me motivado a dar de meus recursos ao ministério da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4506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8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Os líderes mantêm a congregação informada sobre o uso dos recursos financeiros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4608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8-9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9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congregação se responsabiliza de cuidar a seus pastores e líderes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BOA MORDOMIA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4710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9-9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2163" y="3143250"/>
            <a:ext cx="7559675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NEXO DO TEXTO E CONTEXTO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Bíblia é lida, estudada e aplicada ao contexto particular da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NEXO TEXTO CONTEXTO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4915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Palavra de Deus é a guia principal para nossa liderança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NEXO TEXTO CONTEXTO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5018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LINHA </a:t>
            </a: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HISTÓRICA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613" y="1835150"/>
            <a:ext cx="8648700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788" y="3549650"/>
            <a:ext cx="8643937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285720" y="4214818"/>
            <a:ext cx="1357322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FUNDÃÇÃ</a:t>
            </a:r>
            <a:r>
              <a:rPr lang="pt-BR" sz="1100" b="1" dirty="0" smtClean="0">
                <a:solidFill>
                  <a:schemeClr val="tx1"/>
                </a:solidFill>
              </a:rPr>
              <a:t>O DA IGREJA PELO REV. SÁNCHEZ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85720" y="4786322"/>
            <a:ext cx="1428760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ZONA URBANA DE MUITO CRESCIMENTO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000232" y="4214818"/>
            <a:ext cx="1357322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CONSTRUÇÃO E CRESCIMENTO ACELERADO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000232" y="4786322"/>
            <a:ext cx="1357322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ULTRAPASSAM 200 PESSOAS EM ASSISTENCIA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3714744" y="4214818"/>
            <a:ext cx="1357322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CONFLITO SOBRE ESTILOS DE MÚSICA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714744" y="4643446"/>
            <a:ext cx="1571636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SAÍDA DE 11 FAMÍLIAS COM O CO-PASTOR REV. LANDA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3714744" y="5214950"/>
            <a:ext cx="1571636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FECHAM ALGUMAS FÁBRICAS IMPORTANTES ECONOMIA DIFÍCIL PARA A IGREJA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5500694" y="4214818"/>
            <a:ext cx="1357322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ESTABILIDADE E RECONCILIAÇÃO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5500694" y="4643446"/>
            <a:ext cx="1357322" cy="347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POUCO CRESCIMENTO PARA A IGREJA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5500694" y="5072074"/>
            <a:ext cx="1357322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AVALIAÇÃO MINISTERIAL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7143768" y="4214818"/>
            <a:ext cx="1357322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FALECE O REV. SÁNCHEZ</a:t>
            </a:r>
            <a:endParaRPr lang="pt-BR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Nota-se o uso da Palavra de Deus nas reuniões e nos cultos de nossa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NEXO TEXTO CONTEXTO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5120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Palavra de Deus é chave no crescimento espiritual de nossa congregação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NEXO TEXTO CONTEXTO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5222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Palavra de Deus nos guia ao tratar de resolver os problemas de nossa comunidade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NEXO TEXTO CONTEXTO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5325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conhece as necessidades de nosso contexto social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NEXO TEXTO CONTEXTO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5427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leva a sério modelar os valores do Reino de Deus diante da sociedade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NEXO TEXTO CONTEXTO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5530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8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As pessoas vêem nossa igreja como um agente de mudança positivo em nossa comunidade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NEXO TEXTO CONTEXTO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5632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8-8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INVENTÁRIO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TEMPO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363" y="2414588"/>
            <a:ext cx="8677275" cy="315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214438" y="5929313"/>
            <a:ext cx="5429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X </a:t>
            </a:r>
            <a:r>
              <a:rPr lang="en-US" b="1" dirty="0" err="1"/>
              <a:t>Cultos</a:t>
            </a:r>
            <a:r>
              <a:rPr lang="en-US" b="1" dirty="0"/>
              <a:t> </a:t>
            </a:r>
            <a:r>
              <a:rPr lang="en-US" b="1" dirty="0" err="1" smtClean="0"/>
              <a:t>dominicais</a:t>
            </a:r>
            <a:r>
              <a:rPr lang="en-US" b="1" dirty="0" smtClean="0"/>
              <a:t> </a:t>
            </a:r>
            <a:r>
              <a:rPr lang="en-US" b="1" dirty="0"/>
              <a:t>/ </a:t>
            </a:r>
            <a:r>
              <a:rPr lang="en-US" b="1" dirty="0" err="1" smtClean="0"/>
              <a:t>Serviços</a:t>
            </a:r>
            <a:r>
              <a:rPr lang="en-US" b="1" dirty="0" smtClean="0"/>
              <a:t> </a:t>
            </a:r>
            <a:r>
              <a:rPr lang="en-US" b="1" dirty="0" err="1" smtClean="0"/>
              <a:t>da</a:t>
            </a:r>
            <a:r>
              <a:rPr lang="en-US" b="1" dirty="0" smtClean="0"/>
              <a:t> </a:t>
            </a:r>
            <a:r>
              <a:rPr lang="en-US" b="1" dirty="0" err="1" smtClean="0"/>
              <a:t>Igreja</a:t>
            </a:r>
            <a:endParaRPr lang="en-US" b="1" dirty="0"/>
          </a:p>
          <a:p>
            <a:r>
              <a:rPr lang="en-US" b="1" dirty="0">
                <a:solidFill>
                  <a:srgbClr val="0070C0"/>
                </a:solidFill>
              </a:rPr>
              <a:t>S</a:t>
            </a:r>
            <a:r>
              <a:rPr lang="en-US" b="1" dirty="0"/>
              <a:t> </a:t>
            </a:r>
            <a:r>
              <a:rPr lang="en-US" b="1" dirty="0" smtClean="0"/>
              <a:t>Tempo </a:t>
            </a:r>
            <a:r>
              <a:rPr lang="en-US" b="1" dirty="0"/>
              <a:t>de </a:t>
            </a:r>
            <a:r>
              <a:rPr lang="en-US" b="1" dirty="0" err="1" smtClean="0"/>
              <a:t>compromisso</a:t>
            </a:r>
            <a:r>
              <a:rPr lang="en-US" b="1" dirty="0" smtClean="0"/>
              <a:t> </a:t>
            </a:r>
            <a:r>
              <a:rPr lang="en-US" b="1" dirty="0" err="1"/>
              <a:t>para</a:t>
            </a:r>
            <a:r>
              <a:rPr lang="en-US" b="1" dirty="0"/>
              <a:t> </a:t>
            </a:r>
            <a:r>
              <a:rPr lang="en-US" b="1" dirty="0" err="1"/>
              <a:t>servir</a:t>
            </a:r>
            <a:endParaRPr lang="es-EC" b="1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462338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X</a:t>
            </a:r>
            <a:endParaRPr lang="es-EC" b="1"/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3779838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X</a:t>
            </a:r>
            <a:endParaRPr lang="es-EC" b="1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098925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X</a:t>
            </a:r>
            <a:endParaRPr lang="es-EC" b="1"/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4418013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X</a:t>
            </a:r>
            <a:endParaRPr lang="es-EC" b="1"/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4735513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X</a:t>
            </a:r>
            <a:endParaRPr lang="es-EC" b="1"/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5054600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X</a:t>
            </a:r>
            <a:endParaRPr lang="es-EC" b="1"/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6351588" y="3643313"/>
            <a:ext cx="263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0070C0"/>
                </a:solidFill>
              </a:rPr>
              <a:t>S</a:t>
            </a:r>
            <a:endParaRPr lang="es-EC" b="1">
              <a:solidFill>
                <a:srgbClr val="0070C0"/>
              </a:solidFill>
            </a:endParaRPr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7000875" y="4429125"/>
            <a:ext cx="263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0070C0"/>
                </a:solidFill>
              </a:rPr>
              <a:t>S</a:t>
            </a:r>
            <a:endParaRPr lang="es-EC" b="1">
              <a:solidFill>
                <a:srgbClr val="0070C0"/>
              </a:solidFill>
            </a:endParaRPr>
          </a:p>
        </p:txBody>
      </p:sp>
      <p:sp>
        <p:nvSpPr>
          <p:cNvPr id="19" name="18 CuadroTexto"/>
          <p:cNvSpPr txBox="1">
            <a:spLocks noChangeArrowheads="1"/>
          </p:cNvSpPr>
          <p:nvPr/>
        </p:nvSpPr>
        <p:spPr bwMode="auto">
          <a:xfrm>
            <a:off x="6665913" y="3643313"/>
            <a:ext cx="263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0070C0"/>
                </a:solidFill>
              </a:rPr>
              <a:t>S</a:t>
            </a:r>
            <a:endParaRPr lang="es-EC" b="1">
              <a:solidFill>
                <a:srgbClr val="0070C0"/>
              </a:solidFill>
            </a:endParaRPr>
          </a:p>
        </p:txBody>
      </p: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6022975" y="4859338"/>
            <a:ext cx="263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0070C0"/>
                </a:solidFill>
              </a:rPr>
              <a:t>S</a:t>
            </a:r>
            <a:endParaRPr lang="es-EC" b="1">
              <a:solidFill>
                <a:srgbClr val="0070C0"/>
              </a:solidFill>
            </a:endParaRPr>
          </a:p>
        </p:txBody>
      </p:sp>
      <p:sp>
        <p:nvSpPr>
          <p:cNvPr id="21" name="20 CuadroTexto"/>
          <p:cNvSpPr txBox="1">
            <a:spLocks noChangeArrowheads="1"/>
          </p:cNvSpPr>
          <p:nvPr/>
        </p:nvSpPr>
        <p:spPr bwMode="auto">
          <a:xfrm>
            <a:off x="6353175" y="4859338"/>
            <a:ext cx="263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0070C0"/>
                </a:solidFill>
              </a:rPr>
              <a:t>S</a:t>
            </a:r>
            <a:endParaRPr lang="es-EC" b="1">
              <a:solidFill>
                <a:srgbClr val="0070C0"/>
              </a:solidFill>
            </a:endParaRPr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6686550" y="4859338"/>
            <a:ext cx="2619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0070C0"/>
                </a:solidFill>
              </a:rPr>
              <a:t>S</a:t>
            </a:r>
            <a:endParaRPr lang="es-EC" b="1">
              <a:solidFill>
                <a:srgbClr val="0070C0"/>
              </a:solidFill>
            </a:endParaRPr>
          </a:p>
        </p:txBody>
      </p:sp>
      <p:sp>
        <p:nvSpPr>
          <p:cNvPr id="23" name="22 CuadroTexto"/>
          <p:cNvSpPr txBox="1">
            <a:spLocks noChangeArrowheads="1"/>
          </p:cNvSpPr>
          <p:nvPr/>
        </p:nvSpPr>
        <p:spPr bwMode="auto">
          <a:xfrm>
            <a:off x="6715125" y="4429125"/>
            <a:ext cx="263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0070C0"/>
                </a:solidFill>
              </a:rPr>
              <a:t>S</a:t>
            </a:r>
            <a:endParaRPr lang="es-EC" b="1">
              <a:solidFill>
                <a:srgbClr val="0070C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2857496"/>
            <a:ext cx="857256" cy="24288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900" b="1" i="0" u="none" strike="noStrike" cap="none" normalizeH="0" baseline="0" dirty="0" smtClean="0">
                <a:ln>
                  <a:noFill/>
                </a:ln>
                <a:solidFill>
                  <a:srgbClr val="034694"/>
                </a:solidFill>
                <a:effectLst/>
                <a:latin typeface="Calibri" pitchFamily="34" charset="0"/>
                <a:cs typeface="Arial" pitchFamily="34" charset="0"/>
              </a:rPr>
              <a:t>SEGUNDA-FEIRA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3286124"/>
            <a:ext cx="857256" cy="214314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34694"/>
                </a:solidFill>
                <a:effectLst/>
                <a:latin typeface="Calibri" pitchFamily="34" charset="0"/>
                <a:cs typeface="Arial" pitchFamily="34" charset="0"/>
              </a:rPr>
              <a:t>TERÇA-FEIRA</a:t>
            </a:r>
            <a:endParaRPr kumimoji="0" lang="pt-B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285720" y="3643314"/>
            <a:ext cx="882000" cy="285752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rgbClr val="034694"/>
                </a:solidFill>
                <a:effectLst/>
                <a:latin typeface="Calibri" pitchFamily="34" charset="0"/>
                <a:cs typeface="Arial" pitchFamily="34" charset="0"/>
              </a:rPr>
              <a:t>QUARTA-FEIRA</a:t>
            </a:r>
            <a:endParaRPr kumimoji="0" lang="pt-B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285720" y="4071942"/>
            <a:ext cx="882000" cy="214314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rgbClr val="034694"/>
                </a:solidFill>
                <a:effectLst/>
                <a:latin typeface="Calibri" pitchFamily="34" charset="0"/>
                <a:cs typeface="Arial" pitchFamily="34" charset="0"/>
              </a:rPr>
              <a:t>QUINTA-FEIRA</a:t>
            </a:r>
            <a:endParaRPr kumimoji="0" lang="pt-B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285720" y="4500570"/>
            <a:ext cx="882000" cy="214314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rgbClr val="034694"/>
                </a:solidFill>
                <a:effectLst/>
                <a:latin typeface="Calibri" pitchFamily="34" charset="0"/>
                <a:cs typeface="Arial" pitchFamily="34" charset="0"/>
              </a:rPr>
              <a:t>SEXRTA-FEIRA</a:t>
            </a:r>
            <a:endParaRPr kumimoji="0" lang="pt-B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INVENTÁRIO DONS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TALENTOS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83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79343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071563" y="1500188"/>
            <a:ext cx="5786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 smtClean="0"/>
              <a:t>Ensino</a:t>
            </a:r>
            <a:r>
              <a:rPr lang="en-US" b="1" dirty="0" smtClean="0"/>
              <a:t>, </a:t>
            </a:r>
            <a:r>
              <a:rPr lang="en-US" b="1" dirty="0" err="1" smtClean="0"/>
              <a:t>Oração</a:t>
            </a:r>
            <a:endParaRPr lang="es-EC" b="1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071563" y="4716463"/>
            <a:ext cx="5786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 smtClean="0"/>
              <a:t>Carpinteiro</a:t>
            </a:r>
            <a:r>
              <a:rPr lang="en-US" b="1" dirty="0"/>
              <a:t>, </a:t>
            </a:r>
            <a:r>
              <a:rPr lang="en-US" b="1" dirty="0" err="1" smtClean="0"/>
              <a:t>Afino</a:t>
            </a:r>
            <a:r>
              <a:rPr lang="en-US" b="1" dirty="0" smtClean="0"/>
              <a:t> a </a:t>
            </a:r>
            <a:r>
              <a:rPr lang="en-US" b="1" dirty="0" err="1"/>
              <a:t>guitarra</a:t>
            </a:r>
            <a:endParaRPr lang="es-EC" b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071538" y="1214422"/>
            <a:ext cx="1643074" cy="2857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rgbClr val="034694"/>
                </a:solidFill>
                <a:effectLst/>
                <a:latin typeface="Calibri" pitchFamily="34" charset="0"/>
                <a:cs typeface="Arial" pitchFamily="34" charset="0"/>
              </a:rPr>
              <a:t>Inventário de dons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000100" y="4357694"/>
            <a:ext cx="1928826" cy="2857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rgbClr val="034694"/>
                </a:solidFill>
                <a:effectLst/>
                <a:latin typeface="Calibri" pitchFamily="34" charset="0"/>
                <a:cs typeface="Arial" pitchFamily="34" charset="0"/>
              </a:rPr>
              <a:t>Inventário de talentos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65238"/>
            <a:ext cx="8429625" cy="541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ÁLISE </a:t>
            </a: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MINISTÉRIO </a:t>
            </a: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PESCA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428625" y="1857375"/>
            <a:ext cx="1785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/>
              <a:t>Evangelismo</a:t>
            </a:r>
            <a:r>
              <a:rPr lang="en-US" b="1" dirty="0"/>
              <a:t> </a:t>
            </a:r>
            <a:r>
              <a:rPr lang="en-US" b="1" dirty="0" err="1"/>
              <a:t>Parques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/>
              <a:t>Cultos</a:t>
            </a:r>
            <a:r>
              <a:rPr lang="en-US" b="1" dirty="0"/>
              <a:t> </a:t>
            </a:r>
            <a:r>
              <a:rPr lang="en-US" b="1" dirty="0" err="1" smtClean="0"/>
              <a:t>especiais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 smtClean="0"/>
              <a:t>Testemunho</a:t>
            </a:r>
            <a:endParaRPr lang="es-EC" b="1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2606675" y="1857375"/>
            <a:ext cx="17859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/>
              <a:t>Cultos</a:t>
            </a:r>
            <a:r>
              <a:rPr lang="en-US" b="1" dirty="0"/>
              <a:t> </a:t>
            </a:r>
            <a:r>
              <a:rPr lang="en-US" b="1" dirty="0" err="1" smtClean="0"/>
              <a:t>dominicais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/>
              <a:t>Grupos</a:t>
            </a:r>
            <a:r>
              <a:rPr lang="en-US" b="1" dirty="0"/>
              <a:t> </a:t>
            </a:r>
            <a:r>
              <a:rPr lang="en-US" b="1" dirty="0" err="1" smtClean="0"/>
              <a:t>Pequenos</a:t>
            </a:r>
            <a:endParaRPr lang="es-EC" b="1" dirty="0"/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4749800" y="1857375"/>
            <a:ext cx="17859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 smtClean="0"/>
              <a:t>Escola</a:t>
            </a:r>
            <a:r>
              <a:rPr lang="en-US" b="1" dirty="0" smtClean="0"/>
              <a:t> </a:t>
            </a:r>
            <a:r>
              <a:rPr lang="en-US" b="1" dirty="0"/>
              <a:t>de </a:t>
            </a:r>
            <a:r>
              <a:rPr lang="en-US" b="1" dirty="0" err="1"/>
              <a:t>líderes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/>
              <a:t>Discipulado</a:t>
            </a:r>
            <a:r>
              <a:rPr lang="en-US" b="1" dirty="0"/>
              <a:t> formal</a:t>
            </a:r>
            <a:endParaRPr lang="es-EC" b="1" dirty="0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6938963" y="1857375"/>
            <a:ext cx="178593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/>
              <a:t>Grupo</a:t>
            </a:r>
            <a:r>
              <a:rPr lang="en-US" b="1" dirty="0"/>
              <a:t> Musical</a:t>
            </a:r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 err="1"/>
              <a:t>Diáconos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 smtClean="0"/>
              <a:t>Professores</a:t>
            </a:r>
            <a:endParaRPr lang="en-US" b="1" dirty="0"/>
          </a:p>
          <a:p>
            <a:endParaRPr lang="en-US" b="1" dirty="0"/>
          </a:p>
          <a:p>
            <a:r>
              <a:rPr lang="en-US" b="1" dirty="0" err="1" smtClean="0"/>
              <a:t>Serviço</a:t>
            </a:r>
            <a:r>
              <a:rPr lang="en-US" b="1" dirty="0" smtClean="0"/>
              <a:t> à </a:t>
            </a:r>
            <a:r>
              <a:rPr lang="en-US" b="1" dirty="0" err="1" smtClean="0"/>
              <a:t>comunidade</a:t>
            </a:r>
            <a:endParaRPr lang="es-EC" b="1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857224" y="1285860"/>
            <a:ext cx="1143008" cy="42862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PONTOS DE CONTATO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786050" y="1285860"/>
            <a:ext cx="1357322" cy="42862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PONTOS DE RECEPÇÃO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857752" y="1285860"/>
            <a:ext cx="1500198" cy="42862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PONTOS DE CAPACITAÇÃO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7000892" y="1285860"/>
            <a:ext cx="1357322" cy="428628"/>
          </a:xfrm>
          <a:prstGeom prst="rect">
            <a:avLst/>
          </a:prstGeom>
          <a:solidFill>
            <a:srgbClr val="BAD1ED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034694"/>
                </a:solidFill>
                <a:latin typeface="Calibri" pitchFamily="34" charset="0"/>
                <a:cs typeface="Arial" pitchFamily="34" charset="0"/>
              </a:rPr>
              <a:t>PONTOS DE MINISTÉRIOS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3 Imagen" descr="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285750" y="2000250"/>
            <a:ext cx="8715375" cy="4286250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Visão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clara e inspiradora;</a:t>
            </a:r>
          </a:p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Liderança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multiplicadora;</a:t>
            </a:r>
          </a:p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Corpo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ministrante 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mobilizado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conforme 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seus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dons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;</a:t>
            </a:r>
          </a:p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Boa 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mordomia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de recursos</a:t>
            </a:r>
          </a:p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Nexo do texto e contexto.</a:t>
            </a:r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5 ELEMENTOS 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VITAIS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928688" y="1643063"/>
            <a:ext cx="7286625" cy="4786312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</a:pPr>
            <a:r>
              <a:rPr lang="es-EC" sz="5400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P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roclamação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evangelística</a:t>
            </a:r>
            <a:endParaRPr lang="es-EC" sz="40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742950" indent="-742950" algn="l" eaLnBrk="1" hangingPunct="1">
              <a:buClr>
                <a:srgbClr val="0070C0"/>
              </a:buClr>
            </a:pPr>
            <a:r>
              <a:rPr lang="es-EC" sz="5400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E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nsino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e 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educação</a:t>
            </a:r>
            <a:endParaRPr lang="es-EC" sz="40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742950" indent="-742950" algn="l" eaLnBrk="1" hangingPunct="1">
              <a:buClr>
                <a:srgbClr val="0070C0"/>
              </a:buClr>
            </a:pPr>
            <a:r>
              <a:rPr lang="es-EC" sz="5400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S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erviço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à 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comunidade</a:t>
            </a:r>
            <a:endParaRPr lang="es-EC" sz="40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742950" indent="-742950" algn="l" eaLnBrk="1" hangingPunct="1">
              <a:buClr>
                <a:srgbClr val="0070C0"/>
              </a:buClr>
            </a:pPr>
            <a:r>
              <a:rPr lang="es-EC" sz="5400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C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omunhão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contagiosa</a:t>
            </a:r>
          </a:p>
          <a:p>
            <a:pPr marL="742950" indent="-742950" algn="l" eaLnBrk="1" hangingPunct="1">
              <a:buClr>
                <a:srgbClr val="0070C0"/>
              </a:buClr>
            </a:pPr>
            <a:r>
              <a:rPr lang="es-EC" sz="5400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A</a:t>
            </a:r>
            <a:r>
              <a:rPr lang="es-EC" sz="4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doração</a:t>
            </a:r>
            <a:r>
              <a:rPr lang="es-EC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bíblica relevante</a:t>
            </a:r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5 </a:t>
            </a: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FUNÇÕES VITAIS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715125" y="6500813"/>
            <a:ext cx="2428875" cy="357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2163" y="3143250"/>
            <a:ext cx="7559675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PROCLAMAÇÃO EVANGELÍSTICA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tem claramente definido o grupo de pessoas que quer alcançar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349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está ativa em alcançar aos não convertidos da vizinhança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451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capacita e equipa aos membros para dar testemunho aos não convertidos da comunidade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554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Fui pessoalmente capacitado para ajudar com a tarefa evangelística da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656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Sinto-me envolvido pessoalmente no ministério de evangelismo nesta igreja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758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Posso identificar pessoas novas que chegaram à igreja no último ano graças aos esforços evangelísticos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861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Posso identificar pessoas novas que chegaram à igreja no último ano graças a MEUS esforços evangelísticos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963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8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se envolve nas missões mundiais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066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8-8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0"/>
            <a:ext cx="9144000" cy="464343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pic>
        <p:nvPicPr>
          <p:cNvPr id="7171" name="1 Imagen" descr="Evaluacion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18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3"/>
          <p:cNvSpPr/>
          <p:nvPr/>
        </p:nvSpPr>
        <p:spPr>
          <a:xfrm>
            <a:off x="214282" y="500042"/>
            <a:ext cx="540000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PERGUNTAS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000100" y="642918"/>
            <a:ext cx="5400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VISÃO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785918" y="642918"/>
            <a:ext cx="5400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LIDERANÇA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571736" y="642918"/>
            <a:ext cx="642942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CORPO MINISTRANTE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000628" y="642918"/>
            <a:ext cx="7560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PROCLAMAÇÃO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5857884" y="642918"/>
            <a:ext cx="6840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ENSINO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6786578" y="642918"/>
            <a:ext cx="540000" cy="204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SERVIÇO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7500958" y="642918"/>
            <a:ext cx="611438" cy="204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COMUNHÃO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8286776" y="642918"/>
            <a:ext cx="642942" cy="204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ADORAÇÃO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214282" y="4929198"/>
            <a:ext cx="540000" cy="276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SOMA TOTAL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214282" y="5500702"/>
            <a:ext cx="540000" cy="276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NÚMERO PERGUNTAS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214282" y="5929330"/>
            <a:ext cx="540000" cy="276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700" b="1" dirty="0" smtClean="0">
                <a:solidFill>
                  <a:schemeClr val="tx1"/>
                </a:solidFill>
              </a:rPr>
              <a:t>MÉDIA</a:t>
            </a:r>
            <a:endParaRPr lang="pt-BR" sz="1000" b="1" dirty="0">
              <a:solidFill>
                <a:schemeClr val="tx1"/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3000364" y="357166"/>
            <a:ext cx="576000" cy="2143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pt-BR" sz="1050" b="1" dirty="0" smtClean="0">
                <a:solidFill>
                  <a:schemeClr val="tx1"/>
                </a:solidFill>
              </a:rPr>
              <a:t> VITAIS</a:t>
            </a:r>
            <a:endParaRPr lang="pt-BR" sz="1100" b="1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6215074" y="357166"/>
            <a:ext cx="1500198" cy="2047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050" b="1" dirty="0" smtClean="0">
                <a:solidFill>
                  <a:schemeClr val="tx1"/>
                </a:solidFill>
              </a:rPr>
              <a:t>FUNÇÕES VITAIS</a:t>
            </a:r>
            <a:endParaRPr lang="pt-BR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2163" y="3143250"/>
            <a:ext cx="7559675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igreja provê programas educativos e de discipulado adequados para todas as idades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270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Os professores realizam um ministério eficaz no ensino dos membros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3733" name="6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Quando uma pessoa nova recebe a Cristo, imediatamente é discipulada por alguém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4757" name="7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As crianças e os jovens são ensinados o que significa ser um seguidor de Jesus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578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Ao passar o tempo é mais evidente que os membros vivem sob a direção do Espírito Santo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680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igreja me ajuda a crescer espiritualmente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782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Sou membro de um grupo pequeno de estudo bíblico. </a:t>
            </a:r>
            <a:r>
              <a:rPr lang="pt-BR" sz="3200" dirty="0" smtClean="0">
                <a:latin typeface="Arial" pitchFamily="34" charset="0"/>
                <a:cs typeface="Arial" pitchFamily="34" charset="0"/>
              </a:rPr>
              <a:t>(marque “Não” 1, “As vezes” 5 e “Sim” 10)</a:t>
            </a:r>
            <a:r>
              <a:rPr lang="es-EC" sz="32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885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9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8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forma grupos pequenos de estudo ou de oração conforme seja necessário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987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8-9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9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promove uma vida de oração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ENSINO E EDUCAÇÃO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8090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9-9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2163" y="3143250"/>
            <a:ext cx="7559675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VISÃO CLARA     E INSPIRADORA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2163" y="3143250"/>
            <a:ext cx="7559675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SERVIÇO À COMUNIDADE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ajuda as pessoas com suas necessidades físicas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SERVIÇO À COMUNIDADE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8294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ajuda as pessoas a encontrar trabalho, roupa e comida conforme seja necessário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SERVIÇO À COMUNIDADE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3973" name="6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capacita aos membros para prestar serviços de ajuda à comunidade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7" name="2 Subtítulo"/>
          <p:cNvSpPr txBox="1">
            <a:spLocks/>
          </p:cNvSpPr>
          <p:nvPr/>
        </p:nvSpPr>
        <p:spPr bwMode="auto">
          <a:xfrm>
            <a:off x="1371600" y="285750"/>
            <a:ext cx="75580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SERVIÇO À COMUNIDADE</a:t>
            </a:r>
            <a:endParaRPr lang="es-EC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4997" name="7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igreja tem acordos com outras instituições podem ajudar as pessoas com que suas necessidades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SERVIÇO À COMUNIDADE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8602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igreja presta serviços de aconselhamento às pessoas que o necessita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SERVIÇO À COMUNIDADE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8704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2214563"/>
            <a:ext cx="8643937" cy="3500437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As pessoas da comunidade sabem que queremos demonstrar-lhes o amor de Cristo de formas práticas que ajudam a resolver suas necessidades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SERVIÇO À COMUNIDADE</a:t>
            </a:r>
          </a:p>
        </p:txBody>
      </p:sp>
      <p:sp>
        <p:nvSpPr>
          <p:cNvPr id="88068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relação entre a igreja e a comunidade é muito boa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SERVIÇO À COMUNIDADE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8909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2163" y="3143250"/>
            <a:ext cx="7559675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COMUNHÃO CONTAGIOSA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es-EC" b="1" dirty="0" smtClean="0">
                <a:latin typeface="Arial" charset="0"/>
                <a:cs typeface="Arial" charset="0"/>
              </a:rPr>
              <a:t> </a:t>
            </a:r>
            <a:r>
              <a:rPr lang="pt-BR" b="1" dirty="0" smtClean="0">
                <a:latin typeface="Arial" pitchFamily="34" charset="0"/>
                <a:cs typeface="Arial" pitchFamily="34" charset="0"/>
              </a:rPr>
              <a:t>Os programas da igreja ajudam que os membros cresçam em suas relações amistosas uns com 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C" b="1" dirty="0" err="1" smtClean="0">
                <a:latin typeface="Arial" charset="0"/>
                <a:cs typeface="Arial" charset="0"/>
              </a:rPr>
              <a:t>outros</a:t>
            </a:r>
            <a:r>
              <a:rPr lang="es-EC" b="1" dirty="0" smtClean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COMUNHÃO CONTAGIOSA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9114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es-EC" b="1" dirty="0" smtClean="0">
                <a:latin typeface="Arial" charset="0"/>
                <a:cs typeface="Arial" charset="0"/>
              </a:rPr>
              <a:t>Os líderes </a:t>
            </a:r>
            <a:r>
              <a:rPr lang="es-EC" b="1" dirty="0" err="1" smtClean="0">
                <a:latin typeface="Arial" charset="0"/>
                <a:cs typeface="Arial" charset="0"/>
              </a:rPr>
              <a:t>passam</a:t>
            </a:r>
            <a:r>
              <a:rPr lang="es-EC" b="1" dirty="0" smtClean="0">
                <a:latin typeface="Arial" charset="0"/>
                <a:cs typeface="Arial" charset="0"/>
              </a:rPr>
              <a:t> tempo juntos cada ano para </a:t>
            </a:r>
            <a:r>
              <a:rPr lang="es-EC" b="1" dirty="0" err="1" smtClean="0">
                <a:latin typeface="Arial" charset="0"/>
                <a:cs typeface="Arial" charset="0"/>
              </a:rPr>
              <a:t>avaliar</a:t>
            </a:r>
            <a:r>
              <a:rPr lang="es-EC" b="1" dirty="0" smtClean="0">
                <a:latin typeface="Arial" charset="0"/>
                <a:cs typeface="Arial" charset="0"/>
              </a:rPr>
              <a:t> como </a:t>
            </a:r>
            <a:r>
              <a:rPr lang="es-EC" b="1" dirty="0" err="1" smtClean="0">
                <a:latin typeface="Arial" charset="0"/>
                <a:cs typeface="Arial" charset="0"/>
              </a:rPr>
              <a:t>vai</a:t>
            </a:r>
            <a:r>
              <a:rPr lang="es-EC" b="1" dirty="0" smtClean="0">
                <a:latin typeface="Arial" charset="0"/>
                <a:cs typeface="Arial" charset="0"/>
              </a:rPr>
              <a:t> o </a:t>
            </a:r>
            <a:r>
              <a:rPr lang="es-EC" b="1" dirty="0" err="1" smtClean="0">
                <a:latin typeface="Arial" charset="0"/>
                <a:cs typeface="Arial" charset="0"/>
              </a:rPr>
              <a:t>ministério</a:t>
            </a:r>
            <a:r>
              <a:rPr lang="es-EC" b="1" dirty="0" smtClean="0">
                <a:latin typeface="Arial" charset="0"/>
                <a:cs typeface="Arial" charset="0"/>
              </a:rPr>
              <a:t> e </a:t>
            </a:r>
            <a:r>
              <a:rPr lang="es-EC" b="1" dirty="0" err="1" smtClean="0">
                <a:latin typeface="Arial" charset="0"/>
                <a:cs typeface="Arial" charset="0"/>
              </a:rPr>
              <a:t>planejar</a:t>
            </a:r>
            <a:r>
              <a:rPr lang="es-EC" b="1" dirty="0" smtClean="0">
                <a:latin typeface="Arial" charset="0"/>
                <a:cs typeface="Arial" charset="0"/>
              </a:rPr>
              <a:t>.</a:t>
            </a:r>
            <a:endParaRPr lang="es-EC" dirty="0" smtClean="0">
              <a:latin typeface="Arial" charset="0"/>
              <a:cs typeface="Arial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VISÃO CLARA E INSPIRADORA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922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Visitantes e membros novos são bem vindos intencional e calorosamente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COMUNHÃO CONTAGIOSA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9216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3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Sua igreja tem em ação um sistema eficaz para dar prosseguimento aos visitantes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COMUNHÃO CONTAGIOSA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9318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3-8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4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Quando alguém visita nossa igreja, se devolve uma visita essa mesma semana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COMUNHÃO CONTAGIOSA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94213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4-8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2214563"/>
            <a:ext cx="8643937" cy="3500437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5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Nossa igreja tem disponível bom cuidado pastoral e aconselhamento adequado para ajudar aos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 smtClean="0">
                <a:latin typeface="Arial" pitchFamily="34" charset="0"/>
                <a:cs typeface="Arial" pitchFamily="34" charset="0"/>
              </a:rPr>
              <a:t>membros com suas necessidades individuais e relacionais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COMUNHÃO CONTAGIOSA</a:t>
            </a:r>
          </a:p>
        </p:txBody>
      </p:sp>
      <p:sp>
        <p:nvSpPr>
          <p:cNvPr id="95236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5-8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6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Existe um companheirismo positivo dentro de nossa congregação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COMUNHÃO CONTAGIOSA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9626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6-8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7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Os irmãos se reúnem com certa frequência para compartilhar uma refeição juntos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COMUNHÃO CONTAGIOSA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97285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7-8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8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Os conflitos na congregação são resolvidos bíblica e efetivamente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COMUNHÃO CONTAGIOSA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98309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8-8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2163" y="3143250"/>
            <a:ext cx="7559675" cy="571500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ADORAÇÃO BÍBLICA RELEVANTE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/>
            </a:pPr>
            <a:r>
              <a:rPr lang="es-EC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 smtClean="0">
                <a:latin typeface="Arial" pitchFamily="34" charset="0"/>
                <a:cs typeface="Arial" pitchFamily="34" charset="0"/>
              </a:rPr>
              <a:t>A adoração em nossa igreja me nutre e fortalece para a vida cristã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ADORAÇÃO BÍBLICA RELEVANTE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00357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1-8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3" y="1857375"/>
            <a:ext cx="8643937" cy="3500438"/>
          </a:xfrm>
        </p:spPr>
        <p:txBody>
          <a:bodyPr/>
          <a:lstStyle/>
          <a:p>
            <a:pPr marL="742950" indent="-742950" algn="l" eaLnBrk="1" hangingPunct="1">
              <a:buClr>
                <a:srgbClr val="0070C0"/>
              </a:buClr>
              <a:buFont typeface="Calibri" pitchFamily="34" charset="0"/>
              <a:buAutoNum type="arabicPeriod" startAt="2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A música que se usa no culto promove uma experiência de verdadeira adoração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5750"/>
            <a:ext cx="7558088" cy="571500"/>
          </a:xfrm>
        </p:spPr>
        <p:txBody>
          <a:bodyPr rtlCol="0" anchor="ctr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ADORAÇÃO BÍBLICA RELEVANTE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85750" y="5429250"/>
            <a:ext cx="8572500" cy="785813"/>
          </a:xfrm>
          <a:prstGeom prst="rect">
            <a:avLst/>
          </a:prstGeom>
        </p:spPr>
        <p:txBody>
          <a:bodyPr anchor="ctr"/>
          <a:lstStyle/>
          <a:p>
            <a:pPr marL="742950" indent="-742950" algn="ctr" fontAlgn="auto">
              <a:spcAft>
                <a:spcPts val="0"/>
              </a:spcAft>
              <a:buClr>
                <a:srgbClr val="0070C0"/>
              </a:buClr>
              <a:defRPr/>
            </a:pPr>
            <a:r>
              <a:rPr lang="es-EC" sz="4400" b="1" dirty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1   2   3   4   5   6   7   8   9   10</a:t>
            </a:r>
          </a:p>
        </p:txBody>
      </p:sp>
      <p:sp>
        <p:nvSpPr>
          <p:cNvPr id="101381" name="4 CuadroTexto"/>
          <p:cNvSpPr txBox="1">
            <a:spLocks noChangeArrowheads="1"/>
          </p:cNvSpPr>
          <p:nvPr/>
        </p:nvSpPr>
        <p:spPr bwMode="auto">
          <a:xfrm>
            <a:off x="196850" y="64293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/>
              <a:t>2-8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2889</Words>
  <Application>Microsoft Macintosh PowerPoint</Application>
  <PresentationFormat>On-screen Show (4:3)</PresentationFormat>
  <Paragraphs>567</Paragraphs>
  <Slides>109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109</vt:i4>
      </vt:variant>
    </vt:vector>
  </HeadingPairs>
  <TitlesOfParts>
    <vt:vector size="110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Os líderes passam tempo juntos cada ano para avaliar como vai o ministério e planejar.</vt:lpstr>
      <vt:lpstr>Nossa igreja tem uma visão clara e definida para alcançar a comunidade para Cristo.</vt:lpstr>
      <vt:lpstr>Os líderes da igreja sabem onde querem levar a igreja dentro de dois anos.</vt:lpstr>
      <vt:lpstr>O pastor e os líderes comunicam claramente a direção da igreja à congregação.</vt:lpstr>
      <vt:lpstr>As pessoas na congregação se sentem inspiradas pela visão da igreja.</vt:lpstr>
      <vt:lpstr>Sinto-me inspirado pela visão da igreja.</vt:lpstr>
      <vt:lpstr>Conheço o plano e a visão da igreja.</vt:lpstr>
      <vt:lpstr>Há um sentimento de emoção e de urgência entre os membros sobre o futuro da igreja.</vt:lpstr>
      <vt:lpstr>PowerPoint Presentation</vt:lpstr>
      <vt:lpstr>Os líderes da igreja procuram criar espaços para novos líderes conforme seja necessário.</vt:lpstr>
      <vt:lpstr>Há pessoas sendo treinadas e preparadas para assumir funções de liderança.</vt:lpstr>
      <vt:lpstr>A congregação sente que o círculo de líderes é aberto e multiplicador.</vt:lpstr>
      <vt:lpstr>Sinto que a liderança da congregação procura multiplicar-se e crescer.</vt:lpstr>
      <vt:lpstr>Podemos identificar pelo menos dois líderes novos que se foram formados neste ano.</vt:lpstr>
      <vt:lpstr>Se alguém quiser ajudar com o ministério, a igreja (ou o pastor) nos guia e nos ajuda.</vt:lpstr>
      <vt:lpstr>O pastor da igreja logra que toda a congregação una esforços e critérios para alcançar um mesmo fim.</vt:lpstr>
      <vt:lpstr>A qualidade de nossos líderes na igreja é boa e sempre está melhorando.</vt:lpstr>
      <vt:lpstr>O pastor, diante da tarefa, é decidido no que quer ou aonde quer chegar.</vt:lpstr>
      <vt:lpstr>PowerPoint Presentation</vt:lpstr>
      <vt:lpstr>Os membros são incentivados a descobrir seus dons para o ministério.</vt:lpstr>
      <vt:lpstr>Seu pastor ou outros estão treinando aos membros para que utilizem seus dons nos ministérios de sua igreja.</vt:lpstr>
      <vt:lpstr>Seu pastor mobiliza com eficácia a congregação para a evangelização em sua comunidade.</vt:lpstr>
      <vt:lpstr>Sua igreja provê informação clara aos membros para poder servir em suas áreas de próprio interesse.</vt:lpstr>
      <vt:lpstr>Os membros são treinados para desenvolver funções de liderança.</vt:lpstr>
      <vt:lpstr>Fui capacitado para alcançar uma posição de liderança ou serviço na igreja.</vt:lpstr>
      <vt:lpstr>Há amplas oportunidades de serviço e ministério para os que desejam colaborar na igreja.</vt:lpstr>
      <vt:lpstr>As decisões importantes que a igreja enfrenta são discutidas abertamente por líderes e membros.</vt:lpstr>
      <vt:lpstr>A estrutura de nossa igreja é funcional para mobilizar a congregação.</vt:lpstr>
      <vt:lpstr>PowerPoint Presentation</vt:lpstr>
      <vt:lpstr>A localização da igreja é adequada para levar a cabo nossos ministérios.</vt:lpstr>
      <vt:lpstr>O local e as instalações são adequados para levar a cabo nossos ministérios.</vt:lpstr>
      <vt:lpstr>Nossa igreja pratica boa mordomia administrando bem seu orçamento.</vt:lpstr>
      <vt:lpstr>Muitas pessoas em nossa igreja dão de seu TEMPO para o trabalho nela.</vt:lpstr>
      <vt:lpstr>Muitas pessoas em nossa igreja dão de seu TALENTO para o trabalho de nela.</vt:lpstr>
      <vt:lpstr>Nossa igreja enfatiza e ensina sobre mordomia e dízimos.</vt:lpstr>
      <vt:lpstr>Sinto-me motivado a dar de meus recursos ao ministério da igreja.</vt:lpstr>
      <vt:lpstr>Os líderes mantêm a congregação informada sobre o uso dos recursos financeiros.</vt:lpstr>
      <vt:lpstr>A congregação se responsabiliza de cuidar a seus pastores e líderes.</vt:lpstr>
      <vt:lpstr>PowerPoint Presentation</vt:lpstr>
      <vt:lpstr>A Bíblia é lida, estudada e aplicada ao contexto particular da igreja.</vt:lpstr>
      <vt:lpstr>A Palavra de Deus é a guia principal para nossa liderança.</vt:lpstr>
      <vt:lpstr>Nota-se o uso da Palavra de Deus nas reuniões e nos cultos de nossa igreja.</vt:lpstr>
      <vt:lpstr>A Palavra de Deus é chave no crescimento espiritual de nossa congregação.</vt:lpstr>
      <vt:lpstr>A Palavra de Deus nos guia ao tratar de resolver os problemas de nossa comunidade.</vt:lpstr>
      <vt:lpstr>Nossa igreja conhece as necessidades de nosso contexto social.</vt:lpstr>
      <vt:lpstr>Nossa igreja leva a sério modelar os valores do Reino de Deus diante da sociedade.</vt:lpstr>
      <vt:lpstr>As pessoas vêem nossa igreja como um agente de mudança positivo em nossa comunidade.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Nossa igreja tem claramente definido o grupo de pessoas que quer alcançar.</vt:lpstr>
      <vt:lpstr>Nossa igreja está ativa em alcançar aos não convertidos da vizinhança.</vt:lpstr>
      <vt:lpstr>Nossa igreja capacita e equipa aos membros para dar testemunho aos não convertidos da comunidade.</vt:lpstr>
      <vt:lpstr>Fui pessoalmente capacitado para ajudar com a tarefa evangelística da igreja.</vt:lpstr>
      <vt:lpstr>Sinto-me envolvido pessoalmente no ministério de evangelismo nesta igreja.</vt:lpstr>
      <vt:lpstr>Posso identificar pessoas novas que chegaram à igreja no último ano graças aos esforços evangelísticos.</vt:lpstr>
      <vt:lpstr>Posso identificar pessoas novas que chegaram à igreja no último ano graças a MEUS esforços evangelísticos.</vt:lpstr>
      <vt:lpstr>Nossa igreja se envolve nas missões mundiais.</vt:lpstr>
      <vt:lpstr>PowerPoint Presentation</vt:lpstr>
      <vt:lpstr>A igreja provê programas educativos e de discipulado adequados para todas as idades.</vt:lpstr>
      <vt:lpstr>Os professores realizam um ministério eficaz no ensino dos membros.</vt:lpstr>
      <vt:lpstr>Quando uma pessoa nova recebe a Cristo, imediatamente é discipulada por alguém.</vt:lpstr>
      <vt:lpstr>As crianças e os jovens são ensinados o que significa ser um seguidor de Jesus.</vt:lpstr>
      <vt:lpstr>Ao passar o tempo é mais evidente que os membros vivem sob a direção do Espírito Santo.</vt:lpstr>
      <vt:lpstr>A igreja me ajuda a crescer espiritualmente.</vt:lpstr>
      <vt:lpstr>Sou membro de um grupo pequeno de estudo bíblico. (marque “Não” 1, “As vezes” 5 e “Sim” 10).</vt:lpstr>
      <vt:lpstr>Nossa igreja forma grupos pequenos de estudo ou de oração conforme seja necessário.</vt:lpstr>
      <vt:lpstr>Nossa igreja promove uma vida de oração.</vt:lpstr>
      <vt:lpstr>PowerPoint Presentation</vt:lpstr>
      <vt:lpstr>Nossa igreja ajuda as pessoas com suas necessidades físicas.</vt:lpstr>
      <vt:lpstr>Nossa igreja ajuda as pessoas a encontrar trabalho, roupa e comida conforme seja necessário.</vt:lpstr>
      <vt:lpstr>Nossa igreja capacita aos membros para prestar serviços de ajuda à comunidade.</vt:lpstr>
      <vt:lpstr>A igreja tem acordos com outras instituições podem ajudar as pessoas com que suas necessidades.</vt:lpstr>
      <vt:lpstr>A igreja presta serviços de aconselhamento às pessoas que o necessita.</vt:lpstr>
      <vt:lpstr>As pessoas da comunidade sabem que queremos demonstrar-lhes o amor de Cristo de formas práticas que ajudam a resolver suas necessidades.</vt:lpstr>
      <vt:lpstr>A relação entre a igreja e a comunidade é muito boa.</vt:lpstr>
      <vt:lpstr>PowerPoint Presentation</vt:lpstr>
      <vt:lpstr> Os programas da igreja ajudam que os membros cresçam em suas relações amistosas uns com os outros.</vt:lpstr>
      <vt:lpstr>Visitantes e membros novos são bem vindos intencional e calorosamente.</vt:lpstr>
      <vt:lpstr>Sua igreja tem em ação um sistema eficaz para dar prosseguimento aos visitantes.</vt:lpstr>
      <vt:lpstr>Quando alguém visita nossa igreja, se devolve uma visita essa mesma semana.</vt:lpstr>
      <vt:lpstr>Nossa igreja tem disponível bom cuidado pastoral e aconselhamento adequado para ajudar aos membros com suas necessidades individuais e relacionais.</vt:lpstr>
      <vt:lpstr>Existe um companheirismo positivo dentro de nossa congregação.</vt:lpstr>
      <vt:lpstr>Os irmãos se reúnem com certa frequência para compartilhar uma refeição juntos.</vt:lpstr>
      <vt:lpstr>Os conflitos na congregação são resolvidos bíblica e efetivamente.</vt:lpstr>
      <vt:lpstr>PowerPoint Presentation</vt:lpstr>
      <vt:lpstr> A adoração em nossa igreja me nutre e fortalece para a vida cristã.</vt:lpstr>
      <vt:lpstr>A música que se usa no culto promove uma experiência de verdadeira adoração.</vt:lpstr>
      <vt:lpstr>As mensagens que se pregam são edificantes e apreciadas pela congregação.</vt:lpstr>
      <vt:lpstr>Nossos cultos de adoração têm em conta as pessoas visitantes.</vt:lpstr>
      <vt:lpstr>Nossos cultos de adoração atraem aos jovens.</vt:lpstr>
      <vt:lpstr>Sinto-me cômodo convidando a um amigo ou parente ao culto de nossa igreja.</vt:lpstr>
      <vt:lpstr>Olhando o culto de adoração em geral, me sinto muito satisfeito com ele.</vt:lpstr>
      <vt:lpstr>Em nosso culto se reconhece a presença do Deus trino: Pai, Filho e Espírito Santo.</vt:lpstr>
      <vt:lpstr>PowerPoint Presentation</vt:lpstr>
      <vt:lpstr>PowerPoint Presentation</vt:lpstr>
      <vt:lpstr>PowerPoint Presentation</vt:lpstr>
      <vt:lpstr>PowerPoint Presentation</vt:lpstr>
    </vt:vector>
  </TitlesOfParts>
  <Company>Salazar Castro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líderes pasan tiempo juntos cada año para evaluar cómo va el ministerio y planificar.</dc:title>
  <dc:creator>RommelSL</dc:creator>
  <cp:lastModifiedBy>Carla L</cp:lastModifiedBy>
  <cp:revision>117</cp:revision>
  <dcterms:created xsi:type="dcterms:W3CDTF">2009-05-07T03:40:51Z</dcterms:created>
  <dcterms:modified xsi:type="dcterms:W3CDTF">2019-06-21T16:59:39Z</dcterms:modified>
</cp:coreProperties>
</file>