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8" r:id="rId2"/>
    <p:sldId id="260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</p:sldIdLst>
  <p:sldSz cx="9144000" cy="6858000" type="screen4x3"/>
  <p:notesSz cx="6858000" cy="9144000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2E6B"/>
    <a:srgbClr val="225C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Objects="1">
      <p:cViewPr>
        <p:scale>
          <a:sx n="70" d="100"/>
          <a:sy n="70" d="100"/>
        </p:scale>
        <p:origin x="-13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1092537-5ED7-4E81-B749-1E2C9AD535D0}" type="datetime1">
              <a:rPr lang="es-ES_tradnl"/>
              <a:pPr/>
              <a:t>22/02/2012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D09B086-AA46-4AFA-849F-9BCEC2AB7217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15155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Geneva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DF6C638-D772-4A37-9864-22922C770E3F}" type="slidenum">
              <a:rPr lang="es-ES_tradnl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C286559-D7BE-4876-BFFC-580AA1FE1941}" type="slidenum">
              <a:rPr lang="es-ES_tradnl"/>
              <a:pPr/>
              <a:t>10</a:t>
            </a:fld>
            <a:endParaRPr lang="es-ES_trad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DC8050-89D2-4E1D-A4F3-BFC6B265E563}" type="slidenum">
              <a:rPr lang="es-ES_tradnl"/>
              <a:pPr/>
              <a:t>11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052842-E95F-4056-8B65-573110605579}" type="slidenum">
              <a:rPr lang="es-ES_tradnl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68AAB0A-A7FB-4338-B9E2-E883F0E504E3}" type="slidenum">
              <a:rPr lang="es-ES_tradnl"/>
              <a:pPr/>
              <a:t>3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A31537F-0C99-40FB-AD67-6BAD1A0762D4}" type="slidenum">
              <a:rPr lang="es-ES_tradnl"/>
              <a:pPr/>
              <a:t>4</a:t>
            </a:fld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6A31FA-3097-435B-87BB-E4A3C90B3871}" type="slidenum">
              <a:rPr lang="es-ES_tradnl"/>
              <a:pPr/>
              <a:t>5</a:t>
            </a:fld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1D08497-7A74-48B4-AE8E-A1C15E1D5333}" type="slidenum">
              <a:rPr lang="es-ES_tradnl"/>
              <a:pPr/>
              <a:t>6</a:t>
            </a:fld>
            <a:endParaRPr 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1C12A62-DE2D-4A87-9EB2-069ED852EDAE}" type="slidenum">
              <a:rPr lang="es-ES_tradnl"/>
              <a:pPr/>
              <a:t>7</a:t>
            </a:fld>
            <a:endParaRPr lang="es-ES_trad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9EF585E-73D1-44B8-9E4D-B3D75CA2E6FA}" type="slidenum">
              <a:rPr lang="es-ES_tradnl"/>
              <a:pPr/>
              <a:t>8</a:t>
            </a:fld>
            <a:endParaRPr lang="es-ES_trad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67CD9F6-9D78-45ED-8FE1-B37ED4DC67C6}" type="slidenum">
              <a:rPr lang="es-ES_tradnl"/>
              <a:pPr/>
              <a:t>9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0A37EA-4DF8-4856-B40D-01FC740FA45A}" type="datetime1">
              <a:rPr lang="es-ES_tradnl"/>
              <a:pPr/>
              <a:t>22/02/2012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CCA64-1DF3-483C-8D29-AE9A7799632C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24EC13-7EFB-4887-86F7-281800DD8374}" type="datetime1">
              <a:rPr lang="es-ES_tradnl"/>
              <a:pPr/>
              <a:t>22/02/2012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630CCE-2150-439A-88B7-2413B45DE3D3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DE6D72-A760-4629-89F8-2A3DFA4BCB2F}" type="datetime1">
              <a:rPr lang="es-ES_tradnl"/>
              <a:pPr/>
              <a:t>22/02/2012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9C651-FC57-421E-B393-7C5CA03CAA0E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AFCDB6-349F-4D6B-AB21-2D3E1B322F43}" type="datetime1">
              <a:rPr lang="es-ES_tradnl"/>
              <a:pPr/>
              <a:t>22/02/2012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DA7E2-806F-433E-B304-D8E3A6CDBCB7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C3CC66-EA94-488F-85B4-AF0077A35589}" type="datetime1">
              <a:rPr lang="es-ES_tradnl"/>
              <a:pPr/>
              <a:t>22/02/2012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FCE1E-E066-4137-B90A-10E53842D263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E9EFF4-24F8-4F30-8A49-CFCBFA6FF0E0}" type="datetime1">
              <a:rPr lang="es-ES_tradnl"/>
              <a:pPr/>
              <a:t>22/02/2012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7D9B8-5765-4ECC-9B10-DC0B44E20FA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198E9D-67AD-4574-B620-99237361308F}" type="datetime1">
              <a:rPr lang="es-ES_tradnl"/>
              <a:pPr/>
              <a:t>22/02/2012</a:t>
            </a:fld>
            <a:endParaRPr lang="es-ES_tradn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99F5E6-A17C-4621-ACAC-C6B3116D4675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044B93-13FC-4DFA-9003-AC211137A7CC}" type="datetime1">
              <a:rPr lang="es-ES_tradnl"/>
              <a:pPr/>
              <a:t>22/02/2012</a:t>
            </a:fld>
            <a:endParaRPr lang="es-ES_trad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61C442-6C3B-4DDD-BDC0-A397D8EBAB1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14FF6A-A181-4E69-BC08-D05DA7277A0E}" type="datetime1">
              <a:rPr lang="es-ES_tradnl"/>
              <a:pPr/>
              <a:t>22/02/2012</a:t>
            </a:fld>
            <a:endParaRPr lang="es-ES_trad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158676-1BF5-4D55-A7E5-54728497A3D4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F52DC4-E0C1-4E84-9838-67F3F8B5E0E0}" type="datetime1">
              <a:rPr lang="es-ES_tradnl"/>
              <a:pPr/>
              <a:t>22/02/2012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989FF7-3A77-439E-86DA-C4F3BFFD2A09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BB466F-A913-4D2F-86B3-5AB6E8EC0352}" type="datetime1">
              <a:rPr lang="es-ES_tradnl"/>
              <a:pPr/>
              <a:t>22/02/2012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3A1078-4DBC-455C-9291-63B0DB06BD3A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C7E93B01-4B95-4570-9CAE-D20E8601C48D}" type="datetime1">
              <a:rPr lang="es-ES_tradnl"/>
              <a:pPr/>
              <a:t>22/02/2012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19CE6F9D-CA96-44C0-8051-C00B1B4A3A1A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-128"/>
          <a:cs typeface="Geneva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1" descr="fondoinici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457200" y="265113"/>
            <a:ext cx="56388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_tradnl" sz="4000" dirty="0" err="1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Tribos</a:t>
            </a:r>
            <a:r>
              <a:rPr lang="es-ES_tradnl" sz="4000" dirty="0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 </a:t>
            </a:r>
            <a:r>
              <a:rPr lang="es-ES_tradnl" sz="4000" dirty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urbanas </a:t>
            </a:r>
            <a:r>
              <a:rPr lang="es-ES_tradnl" sz="4000" dirty="0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e </a:t>
            </a:r>
            <a:r>
              <a:rPr lang="es-ES_tradnl" sz="4000" dirty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campos </a:t>
            </a:r>
            <a:r>
              <a:rPr lang="es-ES_tradnl" sz="4000" dirty="0" err="1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alvo</a:t>
            </a:r>
            <a:endParaRPr lang="es-ES_tradnl" sz="4000" dirty="0">
              <a:solidFill>
                <a:schemeClr val="bg1"/>
              </a:solidFill>
              <a:latin typeface="Times New Roman Bold" charset="0"/>
              <a:cs typeface="Times New Roman" charset="0"/>
            </a:endParaRPr>
          </a:p>
        </p:txBody>
      </p:sp>
      <p:sp>
        <p:nvSpPr>
          <p:cNvPr id="14340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4</a:t>
            </a:r>
          </a:p>
        </p:txBody>
      </p:sp>
      <p:sp>
        <p:nvSpPr>
          <p:cNvPr id="17413" name="Rectangle 11"/>
          <p:cNvSpPr>
            <a:spLocks noChangeArrowheads="1"/>
          </p:cNvSpPr>
          <p:nvPr/>
        </p:nvSpPr>
        <p:spPr bwMode="auto">
          <a:xfrm>
            <a:off x="457200" y="3276600"/>
            <a:ext cx="81724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b="1" dirty="0">
                <a:solidFill>
                  <a:srgbClr val="112E6B"/>
                </a:solidFill>
              </a:rPr>
              <a:t>Objetivo </a:t>
            </a:r>
            <a:r>
              <a:rPr lang="es-ES_tradnl" sz="2400" b="1" dirty="0" smtClean="0">
                <a:solidFill>
                  <a:srgbClr val="112E6B"/>
                </a:solidFill>
              </a:rPr>
              <a:t>da </a:t>
            </a:r>
            <a:r>
              <a:rPr lang="es-ES_tradnl" sz="2400" b="1" dirty="0" err="1" smtClean="0">
                <a:solidFill>
                  <a:srgbClr val="112E6B"/>
                </a:solidFill>
              </a:rPr>
              <a:t>sessão</a:t>
            </a:r>
            <a:r>
              <a:rPr lang="es-ES_tradnl" sz="2400" b="1" dirty="0" smtClean="0">
                <a:solidFill>
                  <a:srgbClr val="112E6B"/>
                </a:solidFill>
              </a:rPr>
              <a:t> </a:t>
            </a:r>
            <a:r>
              <a:rPr lang="es-ES_tradnl" sz="2400" b="1" dirty="0">
                <a:solidFill>
                  <a:srgbClr val="112E6B"/>
                </a:solidFill>
              </a:rPr>
              <a:t>e indicadores</a:t>
            </a:r>
          </a:p>
          <a:p>
            <a:endParaRPr lang="es-ES_tradnl" sz="2400" b="1" dirty="0"/>
          </a:p>
          <a:p>
            <a:r>
              <a:rPr lang="pt-BR" sz="2200" dirty="0" smtClean="0"/>
              <a:t>Ao terminar esta sessão o plantador:</a:t>
            </a:r>
          </a:p>
          <a:p>
            <a:endParaRPr lang="pt-BR" sz="2200" dirty="0" smtClean="0"/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pt-BR" sz="2200" dirty="0" smtClean="0"/>
              <a:t>Identificará quais subculturas geralmente </a:t>
            </a:r>
            <a:r>
              <a:rPr lang="pt-BR" sz="2200" smtClean="0"/>
              <a:t>se encontram </a:t>
            </a:r>
            <a:r>
              <a:rPr lang="pt-BR" sz="2200" dirty="0" smtClean="0"/>
              <a:t>em sua zona de plantação.</a:t>
            </a:r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pt-BR" sz="2200" dirty="0" smtClean="0"/>
              <a:t>Desenvolverá uma estratégia para alcançá-las.</a:t>
            </a:r>
            <a:endParaRPr lang="pt-BR" sz="2200" dirty="0"/>
          </a:p>
        </p:txBody>
      </p:sp>
      <p:grpSp>
        <p:nvGrpSpPr>
          <p:cNvPr id="2" name="Agrupar 9"/>
          <p:cNvGrpSpPr>
            <a:grpSpLocks/>
          </p:cNvGrpSpPr>
          <p:nvPr/>
        </p:nvGrpSpPr>
        <p:grpSpPr bwMode="auto">
          <a:xfrm>
            <a:off x="6934200" y="5362575"/>
            <a:ext cx="2209800" cy="1419225"/>
            <a:chOff x="6934200" y="5361801"/>
            <a:chExt cx="2209800" cy="1419999"/>
          </a:xfrm>
        </p:grpSpPr>
        <p:pic>
          <p:nvPicPr>
            <p:cNvPr id="14343" name="Picture 21" descr="MC900432579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08863" y="5361801"/>
              <a:ext cx="1260475" cy="1260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4" name="Rectangle 6"/>
            <p:cNvSpPr>
              <a:spLocks noChangeArrowheads="1"/>
            </p:cNvSpPr>
            <p:nvPr/>
          </p:nvSpPr>
          <p:spPr bwMode="auto">
            <a:xfrm>
              <a:off x="6934200" y="6504801"/>
              <a:ext cx="2209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200" b="1" dirty="0" smtClean="0">
                  <a:solidFill>
                    <a:srgbClr val="112E6B"/>
                  </a:solidFill>
                </a:rPr>
                <a:t>ATIVIDADE</a:t>
              </a:r>
              <a:endParaRPr lang="es-ES_tradnl" sz="1200" b="1" dirty="0">
                <a:solidFill>
                  <a:srgbClr val="112E6B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1" descr="fondoinici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Rectángulo 7"/>
          <p:cNvSpPr>
            <a:spLocks noChangeArrowheads="1"/>
          </p:cNvSpPr>
          <p:nvPr/>
        </p:nvSpPr>
        <p:spPr bwMode="auto">
          <a:xfrm>
            <a:off x="457200" y="3200400"/>
            <a:ext cx="838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r>
              <a:rPr lang="pt-BR" sz="2400" dirty="0" smtClean="0"/>
              <a:t>Práticas de evangelismo. Separem-se em grupos de 2 ou 3 pessoas e compartilhem o testemunho pessoal que você desenvolveu na Sessão 2 (cada pessoa tem um tempo máximo de 3 minutos).</a:t>
            </a:r>
          </a:p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endParaRPr lang="pt-BR" sz="2400" dirty="0" smtClean="0"/>
          </a:p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r>
              <a:rPr lang="pt-BR" sz="2400" dirty="0" smtClean="0"/>
              <a:t>Explicação das atividades para o próximo módulo</a:t>
            </a:r>
            <a:r>
              <a:rPr lang="es-ES_tradnl" sz="2400" dirty="0" smtClean="0"/>
              <a:t>.</a:t>
            </a:r>
            <a:endParaRPr lang="es-ES_tradnl" sz="2400" dirty="0"/>
          </a:p>
        </p:txBody>
      </p:sp>
      <p:pic>
        <p:nvPicPr>
          <p:cNvPr id="32772" name="Imagen 8" descr="MC90043263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4572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Rectangle 7"/>
          <p:cNvSpPr>
            <a:spLocks noChangeArrowheads="1"/>
          </p:cNvSpPr>
          <p:nvPr/>
        </p:nvSpPr>
        <p:spPr bwMode="auto">
          <a:xfrm>
            <a:off x="3505200" y="838200"/>
            <a:ext cx="48768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4000" b="1" dirty="0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Tempo </a:t>
            </a:r>
            <a:r>
              <a:rPr lang="es-ES_tradnl" sz="4000" b="1" dirty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de </a:t>
            </a:r>
            <a:r>
              <a:rPr lang="es-ES_tradnl" sz="4000" b="1" dirty="0" err="1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Trabalho</a:t>
            </a:r>
            <a:endParaRPr lang="es-ES_tradnl" sz="4000" b="1" dirty="0">
              <a:solidFill>
                <a:schemeClr val="bg1"/>
              </a:solidFill>
              <a:latin typeface="Times New Roman Italic" charset="0"/>
              <a:cs typeface="Times New Roman" charset="0"/>
            </a:endParaRPr>
          </a:p>
          <a:p>
            <a:r>
              <a:rPr lang="es-ES_tradnl" sz="4000" b="1" dirty="0" err="1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Atividade</a:t>
            </a:r>
            <a:r>
              <a:rPr lang="es-ES_tradnl" sz="4000" b="1" dirty="0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 </a:t>
            </a:r>
            <a:r>
              <a:rPr lang="es-ES_tradnl" sz="4000" b="1" dirty="0" err="1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na</a:t>
            </a:r>
            <a:r>
              <a:rPr lang="es-ES_tradnl" sz="4000" b="1" dirty="0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 aula</a:t>
            </a:r>
            <a:endParaRPr lang="es-ES_tradnl" sz="4000" b="1" dirty="0">
              <a:solidFill>
                <a:schemeClr val="bg1"/>
              </a:solidFill>
              <a:latin typeface="Times New Roman Italic" charset="0"/>
              <a:cs typeface="Times New Roman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ChangeArrowheads="1"/>
          </p:cNvSpPr>
          <p:nvPr/>
        </p:nvSpPr>
        <p:spPr bwMode="auto">
          <a:xfrm>
            <a:off x="457200" y="103188"/>
            <a:ext cx="838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4000" b="1" dirty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Para </a:t>
            </a:r>
            <a:r>
              <a:rPr lang="es-ES_tradnl" sz="4000" b="1" dirty="0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o próximo </a:t>
            </a:r>
            <a:r>
              <a:rPr lang="es-ES_tradnl" sz="4000" b="1" dirty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módulo</a:t>
            </a:r>
          </a:p>
        </p:txBody>
      </p:sp>
      <p:sp>
        <p:nvSpPr>
          <p:cNvPr id="34819" name="Rectángulo 7"/>
          <p:cNvSpPr>
            <a:spLocks noChangeArrowheads="1"/>
          </p:cNvSpPr>
          <p:nvPr/>
        </p:nvSpPr>
        <p:spPr bwMode="auto">
          <a:xfrm>
            <a:off x="457200" y="1143000"/>
            <a:ext cx="8077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>
              <a:buClr>
                <a:srgbClr val="112E6B"/>
              </a:buClr>
              <a:buFont typeface="Calibri" charset="0"/>
              <a:buAutoNum type="arabicPeriod"/>
            </a:pPr>
            <a:r>
              <a:rPr lang="pt-BR" sz="2000" dirty="0" smtClean="0"/>
              <a:t>Preencha e entregue no próximo módulo o Relatório “ABC                 do plantador” (Pp. 3)</a:t>
            </a:r>
          </a:p>
          <a:p>
            <a:pPr marL="342900" indent="-342900">
              <a:buClr>
                <a:srgbClr val="112E6B"/>
              </a:buClr>
              <a:buFont typeface="Calibri" charset="0"/>
              <a:buAutoNum type="arabicPeriod"/>
            </a:pPr>
            <a:endParaRPr lang="pt-BR" sz="2000" dirty="0" smtClean="0"/>
          </a:p>
          <a:p>
            <a:pPr marL="342900" indent="-342900">
              <a:buClr>
                <a:srgbClr val="112E6B"/>
              </a:buClr>
              <a:buFont typeface="Calibri" charset="0"/>
              <a:buAutoNum type="arabicPeriod"/>
            </a:pPr>
            <a:r>
              <a:rPr lang="pt-BR" sz="2000" dirty="0" smtClean="0"/>
              <a:t>Apresente o evangelho ao número estabelecido pela igreja mãe ou denominação. </a:t>
            </a:r>
          </a:p>
          <a:p>
            <a:pPr marL="342900" indent="-342900">
              <a:buClr>
                <a:srgbClr val="112E6B"/>
              </a:buClr>
              <a:buFont typeface="Calibri" charset="0"/>
              <a:buAutoNum type="arabicPeriod"/>
            </a:pPr>
            <a:endParaRPr lang="pt-BR" sz="2000" dirty="0" smtClean="0"/>
          </a:p>
          <a:p>
            <a:pPr marL="342900" indent="-342900">
              <a:buClr>
                <a:srgbClr val="112E6B"/>
              </a:buClr>
              <a:buFont typeface="Calibri" charset="0"/>
              <a:buAutoNum type="arabicPeriod"/>
            </a:pPr>
            <a:r>
              <a:rPr lang="pt-BR" sz="2000" dirty="0" smtClean="0"/>
              <a:t>Escreva os nomes de cinco pessoas pelas quais você se compromete a orar e são parte de seus novos contatos.</a:t>
            </a:r>
          </a:p>
          <a:p>
            <a:pPr marL="342900" indent="-342900">
              <a:buClr>
                <a:srgbClr val="112E6B"/>
              </a:buClr>
              <a:buFont typeface="Calibri" charset="0"/>
              <a:buAutoNum type="arabicPeriod"/>
            </a:pPr>
            <a:endParaRPr lang="pt-BR" sz="2000" dirty="0" smtClean="0"/>
          </a:p>
          <a:p>
            <a:pPr marL="342900" indent="-342900">
              <a:buClr>
                <a:srgbClr val="112E6B"/>
              </a:buClr>
              <a:buFont typeface="Calibri" charset="0"/>
              <a:buAutoNum type="arabicPeriod"/>
            </a:pPr>
            <a:r>
              <a:rPr lang="pt-BR" sz="2000" dirty="0" smtClean="0"/>
              <a:t>Desenvolva o “Teste de estilos pessoal de evangelismo” e use esta ferramenta para ajudar </a:t>
            </a:r>
            <a:r>
              <a:rPr lang="pt-BR" sz="2000" dirty="0" smtClean="0"/>
              <a:t>seus </a:t>
            </a:r>
            <a:r>
              <a:rPr lang="pt-BR" sz="2000" dirty="0" smtClean="0"/>
              <a:t>novos líderes.</a:t>
            </a:r>
          </a:p>
          <a:p>
            <a:pPr marL="342900" indent="-342900">
              <a:buClr>
                <a:srgbClr val="112E6B"/>
              </a:buClr>
              <a:buFont typeface="Calibri" charset="0"/>
              <a:buAutoNum type="arabicPeriod"/>
            </a:pPr>
            <a:endParaRPr lang="pt-BR" sz="2000" dirty="0" smtClean="0"/>
          </a:p>
          <a:p>
            <a:pPr marL="342900" indent="-342900">
              <a:buClr>
                <a:srgbClr val="112E6B"/>
              </a:buClr>
              <a:buFont typeface="Calibri" charset="0"/>
              <a:buAutoNum type="arabicPeriod"/>
            </a:pPr>
            <a:r>
              <a:rPr lang="pt-BR" sz="2000" dirty="0" smtClean="0"/>
              <a:t>Faça uma lista das subculturas que se encontram em sua zona de plantação.</a:t>
            </a:r>
          </a:p>
          <a:p>
            <a:pPr marL="342900" indent="-342900">
              <a:buClr>
                <a:srgbClr val="112E6B"/>
              </a:buClr>
              <a:buFont typeface="Calibri" charset="0"/>
              <a:buAutoNum type="arabicPeriod"/>
            </a:pPr>
            <a:endParaRPr lang="pt-BR" sz="2000" dirty="0" smtClean="0"/>
          </a:p>
          <a:p>
            <a:pPr marL="342900" indent="-342900">
              <a:buClr>
                <a:srgbClr val="112E6B"/>
              </a:buClr>
              <a:buFont typeface="Calibri" charset="0"/>
              <a:buAutoNum type="arabicPeriod"/>
            </a:pPr>
            <a:r>
              <a:rPr lang="pt-BR" sz="2000" dirty="0" smtClean="0"/>
              <a:t>Desenvolva uma estratégia para alcançar a estes grupos</a:t>
            </a:r>
            <a:r>
              <a:rPr lang="es-ES_tradnl" sz="2000" dirty="0" smtClean="0"/>
              <a:t>.</a:t>
            </a:r>
            <a:endParaRPr lang="es-ES_tradnl" sz="2000" dirty="0"/>
          </a:p>
        </p:txBody>
      </p:sp>
      <p:pic>
        <p:nvPicPr>
          <p:cNvPr id="34820" name="Imagen 5" descr="MC90043492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3810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A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Missão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pitchFamily="-105" charset="-128"/>
              <a:cs typeface="Arial" charset="0"/>
            </a:endParaRPr>
          </a:p>
        </p:txBody>
      </p:sp>
      <p:sp>
        <p:nvSpPr>
          <p:cNvPr id="16387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4</a:t>
            </a:r>
          </a:p>
        </p:txBody>
      </p:sp>
      <p:sp>
        <p:nvSpPr>
          <p:cNvPr id="19462" name="Rectángulo 9"/>
          <p:cNvSpPr>
            <a:spLocks noChangeArrowheads="1"/>
          </p:cNvSpPr>
          <p:nvPr/>
        </p:nvSpPr>
        <p:spPr bwMode="auto">
          <a:xfrm>
            <a:off x="838200" y="5570538"/>
            <a:ext cx="74676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400" dirty="0" smtClean="0"/>
              <a:t>A missão implica o cruzar fronteiras com o fim de anunciar o evangelho.</a:t>
            </a:r>
            <a:endParaRPr lang="pt-BR" sz="2400" dirty="0"/>
          </a:p>
        </p:txBody>
      </p:sp>
      <p:pic>
        <p:nvPicPr>
          <p:cNvPr id="1638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41575" y="1277938"/>
            <a:ext cx="4260850" cy="405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Fronteiras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pitchFamily="-105" charset="-128"/>
              <a:cs typeface="Arial" charset="0"/>
            </a:endParaRPr>
          </a:p>
        </p:txBody>
      </p:sp>
      <p:sp>
        <p:nvSpPr>
          <p:cNvPr id="18435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4</a:t>
            </a:r>
          </a:p>
        </p:txBody>
      </p:sp>
      <p:sp>
        <p:nvSpPr>
          <p:cNvPr id="6" name="Rectángulo 5"/>
          <p:cNvSpPr>
            <a:spLocks noChangeArrowheads="1"/>
          </p:cNvSpPr>
          <p:nvPr/>
        </p:nvSpPr>
        <p:spPr bwMode="auto">
          <a:xfrm>
            <a:off x="571500" y="1447800"/>
            <a:ext cx="71247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buClr>
                <a:srgbClr val="112E6B"/>
              </a:buClr>
            </a:pPr>
            <a:r>
              <a:rPr lang="es-ES_tradnl" sz="2400" b="1" dirty="0" smtClean="0">
                <a:solidFill>
                  <a:srgbClr val="112E6B"/>
                </a:solidFill>
              </a:rPr>
              <a:t>CULTURAIS</a:t>
            </a:r>
            <a:endParaRPr lang="es-ES_tradnl" sz="2400" b="1" dirty="0">
              <a:solidFill>
                <a:srgbClr val="112E6B"/>
              </a:solidFill>
            </a:endParaRPr>
          </a:p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endParaRPr lang="es-ES_tradnl" sz="2400" dirty="0"/>
          </a:p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É todo grupo que se reúne em torno a </a:t>
            </a:r>
          </a:p>
          <a:p>
            <a:pPr marL="457200" indent="-457200">
              <a:buClr>
                <a:srgbClr val="112E6B"/>
              </a:buClr>
            </a:pPr>
            <a:r>
              <a:rPr lang="pt-BR" sz="2400" dirty="0" smtClean="0"/>
              <a:t>      interesses comuns</a:t>
            </a:r>
            <a:r>
              <a:rPr lang="es-ES_tradnl" sz="2400" dirty="0" smtClean="0"/>
              <a:t>. </a:t>
            </a:r>
            <a:endParaRPr lang="es-ES_tradnl" sz="2400" dirty="0"/>
          </a:p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Procedências migratórias.</a:t>
            </a:r>
          </a:p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endParaRPr lang="es-ES_tradnl" sz="2400" dirty="0"/>
          </a:p>
        </p:txBody>
      </p:sp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34138" y="1422400"/>
            <a:ext cx="2100262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ángulo 9"/>
          <p:cNvSpPr>
            <a:spLocks noChangeArrowheads="1"/>
          </p:cNvSpPr>
          <p:nvPr/>
        </p:nvSpPr>
        <p:spPr bwMode="auto">
          <a:xfrm>
            <a:off x="571500" y="4191000"/>
            <a:ext cx="79629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 b="1" dirty="0" smtClean="0">
                <a:solidFill>
                  <a:srgbClr val="112E6B"/>
                </a:solidFill>
              </a:rPr>
              <a:t>SUBCULTURAIS</a:t>
            </a:r>
            <a:endParaRPr lang="es-ES_tradnl" sz="2400" b="1" dirty="0">
              <a:solidFill>
                <a:srgbClr val="112E6B"/>
              </a:solidFill>
            </a:endParaRPr>
          </a:p>
          <a:p>
            <a:endParaRPr lang="es-ES_tradnl" sz="2400" b="1" dirty="0">
              <a:solidFill>
                <a:srgbClr val="112E6B"/>
              </a:solidFill>
            </a:endParaRPr>
          </a:p>
          <a:p>
            <a:pPr lvl="1"/>
            <a:r>
              <a:rPr lang="es-ES_tradnl" sz="2000" dirty="0" smtClean="0"/>
              <a:t>São </a:t>
            </a:r>
            <a:r>
              <a:rPr lang="es-ES_tradnl" sz="2000" dirty="0"/>
              <a:t>grupos </a:t>
            </a:r>
            <a:r>
              <a:rPr lang="es-ES_tradnl" sz="2000" dirty="0" err="1" smtClean="0"/>
              <a:t>juvenis</a:t>
            </a:r>
            <a:r>
              <a:rPr lang="es-ES_tradnl" sz="2000" dirty="0" smtClean="0"/>
              <a:t> </a:t>
            </a:r>
            <a:r>
              <a:rPr lang="es-ES_tradnl" sz="2000" dirty="0"/>
              <a:t>que </a:t>
            </a:r>
            <a:r>
              <a:rPr lang="es-ES_tradnl" sz="2000" dirty="0" err="1" smtClean="0"/>
              <a:t>mantém</a:t>
            </a:r>
            <a:r>
              <a:rPr lang="es-ES_tradnl" sz="2000" dirty="0" smtClean="0"/>
              <a:t> </a:t>
            </a:r>
            <a:r>
              <a:rPr lang="es-ES_tradnl" sz="2000" dirty="0"/>
              <a:t>códigos similares </a:t>
            </a:r>
            <a:r>
              <a:rPr lang="es-ES_tradnl" sz="2000" dirty="0" err="1" smtClean="0"/>
              <a:t>em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vestuário</a:t>
            </a:r>
            <a:r>
              <a:rPr lang="es-ES_tradnl" sz="2000" dirty="0"/>
              <a:t>, música, hábitos, lugares de </a:t>
            </a:r>
            <a:r>
              <a:rPr lang="es-ES_tradnl" sz="2000" dirty="0" err="1" smtClean="0"/>
              <a:t>reunião</a:t>
            </a:r>
            <a:r>
              <a:rPr lang="es-ES_tradnl" sz="2000" dirty="0" smtClean="0"/>
              <a:t> e </a:t>
            </a:r>
            <a:r>
              <a:rPr lang="es-ES_tradnl" sz="2000" dirty="0" err="1" smtClean="0"/>
              <a:t>maneiras</a:t>
            </a:r>
            <a:r>
              <a:rPr lang="es-ES_tradnl" sz="2000" dirty="0" smtClean="0"/>
              <a:t> </a:t>
            </a:r>
            <a:r>
              <a:rPr lang="es-ES_tradnl" sz="2000" dirty="0"/>
              <a:t>de </a:t>
            </a:r>
            <a:r>
              <a:rPr lang="es-ES_tradnl" sz="2000" dirty="0" err="1" smtClean="0"/>
              <a:t>falar</a:t>
            </a:r>
            <a:r>
              <a:rPr lang="es-ES_tradnl" sz="2000" dirty="0" smtClean="0"/>
              <a:t> e comportar-se</a:t>
            </a:r>
            <a:r>
              <a:rPr lang="es-ES_tradnl" sz="2000" dirty="0"/>
              <a:t>. Como: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  <p:bldP spid="10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Imagen 8" descr="izquierda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itle 1"/>
          <p:cNvSpPr>
            <a:spLocks noGrp="1"/>
          </p:cNvSpPr>
          <p:nvPr>
            <p:ph type="ctrTitle"/>
          </p:nvPr>
        </p:nvSpPr>
        <p:spPr>
          <a:xfrm rot="16200000">
            <a:off x="-2781300" y="2781300"/>
            <a:ext cx="6477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Fronteiras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 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Subculturais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pitchFamily="-105" charset="-128"/>
              <a:cs typeface="Arial" charset="0"/>
            </a:endParaRPr>
          </a:p>
        </p:txBody>
      </p:sp>
      <p:sp>
        <p:nvSpPr>
          <p:cNvPr id="20484" name="Title 1"/>
          <p:cNvSpPr txBox="1">
            <a:spLocks/>
          </p:cNvSpPr>
          <p:nvPr/>
        </p:nvSpPr>
        <p:spPr bwMode="auto">
          <a:xfrm rot="-5400000">
            <a:off x="-495300" y="12192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4</a:t>
            </a:r>
          </a:p>
        </p:txBody>
      </p:sp>
      <p:pic>
        <p:nvPicPr>
          <p:cNvPr id="20485" name="Imagen 7" descr="rock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696913"/>
            <a:ext cx="648017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CuadroTexto 10"/>
          <p:cNvSpPr txBox="1">
            <a:spLocks noChangeArrowheads="1"/>
          </p:cNvSpPr>
          <p:nvPr/>
        </p:nvSpPr>
        <p:spPr bwMode="auto">
          <a:xfrm>
            <a:off x="4316413" y="6030913"/>
            <a:ext cx="15953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 dirty="0" smtClean="0"/>
              <a:t>ROQUEIROS</a:t>
            </a:r>
            <a:endParaRPr lang="es-ES_tradnl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Imagen 8" descr="izquierda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itle 1"/>
          <p:cNvSpPr>
            <a:spLocks noGrp="1"/>
          </p:cNvSpPr>
          <p:nvPr>
            <p:ph type="ctrTitle"/>
          </p:nvPr>
        </p:nvSpPr>
        <p:spPr>
          <a:xfrm rot="16200000">
            <a:off x="-2781300" y="2781300"/>
            <a:ext cx="6477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FronteIras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 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Subculturais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pitchFamily="-105" charset="-128"/>
              <a:cs typeface="Arial" charset="0"/>
            </a:endParaRPr>
          </a:p>
        </p:txBody>
      </p:sp>
      <p:sp>
        <p:nvSpPr>
          <p:cNvPr id="22532" name="Title 1"/>
          <p:cNvSpPr txBox="1">
            <a:spLocks/>
          </p:cNvSpPr>
          <p:nvPr/>
        </p:nvSpPr>
        <p:spPr bwMode="auto">
          <a:xfrm rot="-5400000">
            <a:off x="-495300" y="12192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4</a:t>
            </a:r>
          </a:p>
        </p:txBody>
      </p:sp>
      <p:sp>
        <p:nvSpPr>
          <p:cNvPr id="22533" name="CuadroTexto 10"/>
          <p:cNvSpPr txBox="1">
            <a:spLocks noChangeArrowheads="1"/>
          </p:cNvSpPr>
          <p:nvPr/>
        </p:nvSpPr>
        <p:spPr bwMode="auto">
          <a:xfrm>
            <a:off x="4316413" y="6030913"/>
            <a:ext cx="11464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 dirty="0" smtClean="0"/>
              <a:t>RAPERS</a:t>
            </a:r>
            <a:endParaRPr lang="es-ES_tradnl" b="1" dirty="0"/>
          </a:p>
        </p:txBody>
      </p:sp>
      <p:pic>
        <p:nvPicPr>
          <p:cNvPr id="22534" name="Imagen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696913"/>
            <a:ext cx="6480175" cy="484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Imagen 8" descr="izquierda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itle 1"/>
          <p:cNvSpPr>
            <a:spLocks noGrp="1"/>
          </p:cNvSpPr>
          <p:nvPr>
            <p:ph type="ctrTitle"/>
          </p:nvPr>
        </p:nvSpPr>
        <p:spPr>
          <a:xfrm rot="16200000">
            <a:off x="-2781300" y="2781300"/>
            <a:ext cx="6477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Fronteiras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 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Subculturais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pitchFamily="-105" charset="-128"/>
              <a:cs typeface="Arial" charset="0"/>
            </a:endParaRPr>
          </a:p>
        </p:txBody>
      </p:sp>
      <p:sp>
        <p:nvSpPr>
          <p:cNvPr id="24580" name="Title 1"/>
          <p:cNvSpPr txBox="1">
            <a:spLocks/>
          </p:cNvSpPr>
          <p:nvPr/>
        </p:nvSpPr>
        <p:spPr bwMode="auto">
          <a:xfrm rot="-5400000">
            <a:off x="-495300" y="12192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4</a:t>
            </a:r>
          </a:p>
        </p:txBody>
      </p:sp>
      <p:sp>
        <p:nvSpPr>
          <p:cNvPr id="24581" name="CuadroTexto 10"/>
          <p:cNvSpPr txBox="1">
            <a:spLocks noChangeArrowheads="1"/>
          </p:cNvSpPr>
          <p:nvPr/>
        </p:nvSpPr>
        <p:spPr bwMode="auto">
          <a:xfrm>
            <a:off x="4316413" y="6030913"/>
            <a:ext cx="863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/>
              <a:t>EMOS</a:t>
            </a:r>
          </a:p>
        </p:txBody>
      </p:sp>
      <p:pic>
        <p:nvPicPr>
          <p:cNvPr id="24582" name="Imagen 7" descr="look-em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6400" y="1079500"/>
            <a:ext cx="6872288" cy="425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Imagen 8" descr="izquierda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itle 1"/>
          <p:cNvSpPr>
            <a:spLocks noGrp="1"/>
          </p:cNvSpPr>
          <p:nvPr>
            <p:ph type="ctrTitle"/>
          </p:nvPr>
        </p:nvSpPr>
        <p:spPr>
          <a:xfrm rot="16200000">
            <a:off x="-2781300" y="2781300"/>
            <a:ext cx="6477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Fronteiras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 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Subculturais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pitchFamily="-105" charset="-128"/>
              <a:cs typeface="Arial" charset="0"/>
            </a:endParaRPr>
          </a:p>
        </p:txBody>
      </p:sp>
      <p:sp>
        <p:nvSpPr>
          <p:cNvPr id="26628" name="Title 1"/>
          <p:cNvSpPr txBox="1">
            <a:spLocks/>
          </p:cNvSpPr>
          <p:nvPr/>
        </p:nvSpPr>
        <p:spPr bwMode="auto">
          <a:xfrm rot="-5400000">
            <a:off x="-495300" y="12192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4</a:t>
            </a:r>
          </a:p>
        </p:txBody>
      </p:sp>
      <p:sp>
        <p:nvSpPr>
          <p:cNvPr id="26629" name="CuadroTexto 10"/>
          <p:cNvSpPr txBox="1">
            <a:spLocks noChangeArrowheads="1"/>
          </p:cNvSpPr>
          <p:nvPr/>
        </p:nvSpPr>
        <p:spPr bwMode="auto">
          <a:xfrm>
            <a:off x="4316413" y="6030913"/>
            <a:ext cx="16081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/>
              <a:t>SKIN HEADS</a:t>
            </a:r>
          </a:p>
        </p:txBody>
      </p:sp>
      <p:pic>
        <p:nvPicPr>
          <p:cNvPr id="26630" name="Imagen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1079500"/>
            <a:ext cx="5708650" cy="427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Imagen 8" descr="izquierda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itle 1"/>
          <p:cNvSpPr>
            <a:spLocks noGrp="1"/>
          </p:cNvSpPr>
          <p:nvPr>
            <p:ph type="ctrTitle"/>
          </p:nvPr>
        </p:nvSpPr>
        <p:spPr>
          <a:xfrm rot="16200000">
            <a:off x="-2781300" y="2781300"/>
            <a:ext cx="6477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Fronteiras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 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Subculturais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pitchFamily="-105" charset="-128"/>
              <a:cs typeface="Arial" charset="0"/>
            </a:endParaRPr>
          </a:p>
        </p:txBody>
      </p:sp>
      <p:sp>
        <p:nvSpPr>
          <p:cNvPr id="28676" name="Title 1"/>
          <p:cNvSpPr txBox="1">
            <a:spLocks/>
          </p:cNvSpPr>
          <p:nvPr/>
        </p:nvSpPr>
        <p:spPr bwMode="auto">
          <a:xfrm rot="-5400000">
            <a:off x="-495300" y="12192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4</a:t>
            </a:r>
          </a:p>
        </p:txBody>
      </p:sp>
      <p:sp>
        <p:nvSpPr>
          <p:cNvPr id="28677" name="CuadroTexto 10"/>
          <p:cNvSpPr txBox="1">
            <a:spLocks noChangeArrowheads="1"/>
          </p:cNvSpPr>
          <p:nvPr/>
        </p:nvSpPr>
        <p:spPr bwMode="auto">
          <a:xfrm>
            <a:off x="4316413" y="6030913"/>
            <a:ext cx="1047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 dirty="0" smtClean="0"/>
              <a:t>PUNK’S</a:t>
            </a:r>
            <a:endParaRPr lang="es-ES_tradnl" b="1" dirty="0"/>
          </a:p>
        </p:txBody>
      </p:sp>
      <p:pic>
        <p:nvPicPr>
          <p:cNvPr id="28678" name="Imagen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990600"/>
            <a:ext cx="4191000" cy="463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Fronteiras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pitchFamily="-105" charset="-128"/>
              <a:cs typeface="Arial" charset="0"/>
            </a:endParaRPr>
          </a:p>
        </p:txBody>
      </p:sp>
      <p:sp>
        <p:nvSpPr>
          <p:cNvPr id="30723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4</a:t>
            </a:r>
          </a:p>
        </p:txBody>
      </p:sp>
      <p:sp>
        <p:nvSpPr>
          <p:cNvPr id="6" name="Rectángulo 5"/>
          <p:cNvSpPr>
            <a:spLocks noChangeArrowheads="1"/>
          </p:cNvSpPr>
          <p:nvPr/>
        </p:nvSpPr>
        <p:spPr bwMode="auto">
          <a:xfrm>
            <a:off x="571500" y="1066800"/>
            <a:ext cx="8382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buClr>
                <a:srgbClr val="112E6B"/>
              </a:buClr>
            </a:pPr>
            <a:r>
              <a:rPr lang="es-ES_tradnl" sz="2000" b="1" dirty="0" smtClean="0">
                <a:solidFill>
                  <a:srgbClr val="112E6B"/>
                </a:solidFill>
              </a:rPr>
              <a:t>LINGUÍSTICAS</a:t>
            </a:r>
            <a:endParaRPr lang="es-ES_tradnl" sz="2000" b="1" dirty="0">
              <a:solidFill>
                <a:srgbClr val="112E6B"/>
              </a:solidFill>
            </a:endParaRPr>
          </a:p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endParaRPr lang="es-ES_tradnl" sz="2000" dirty="0"/>
          </a:p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r>
              <a:rPr lang="pt-BR" sz="2000" dirty="0" smtClean="0"/>
              <a:t>Todo grupo que se reúne em torno de uma determinada linguagem</a:t>
            </a:r>
            <a:r>
              <a:rPr lang="pt-BR" sz="2000" baseline="30000" dirty="0" smtClean="0"/>
              <a:t>.</a:t>
            </a:r>
            <a:endParaRPr lang="pt-BR" sz="2000" baseline="30000" dirty="0"/>
          </a:p>
        </p:txBody>
      </p:sp>
      <p:sp>
        <p:nvSpPr>
          <p:cNvPr id="10" name="Rectángulo 9"/>
          <p:cNvSpPr/>
          <p:nvPr/>
        </p:nvSpPr>
        <p:spPr>
          <a:xfrm>
            <a:off x="571500" y="2921000"/>
            <a:ext cx="79629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sz="2000" b="1" dirty="0">
                <a:solidFill>
                  <a:srgbClr val="112E6B"/>
                </a:solidFill>
              </a:rPr>
              <a:t>GEOGRÁFICAS</a:t>
            </a:r>
          </a:p>
          <a:p>
            <a:endParaRPr lang="es-ES_tradnl" sz="2000" b="1" dirty="0">
              <a:solidFill>
                <a:srgbClr val="112E6B"/>
              </a:solidFill>
            </a:endParaRPr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pt-BR" sz="2000" dirty="0" smtClean="0"/>
              <a:t>Fronteiras geográficas que separam um grupo social de outro.</a:t>
            </a:r>
            <a:endParaRPr lang="pt-BR" sz="2000" dirty="0"/>
          </a:p>
        </p:txBody>
      </p:sp>
      <p:sp>
        <p:nvSpPr>
          <p:cNvPr id="7" name="Rectángulo 6"/>
          <p:cNvSpPr/>
          <p:nvPr/>
        </p:nvSpPr>
        <p:spPr>
          <a:xfrm>
            <a:off x="571500" y="4419600"/>
            <a:ext cx="7962900" cy="19383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sz="2000" b="1" dirty="0" smtClean="0">
                <a:solidFill>
                  <a:srgbClr val="112E6B"/>
                </a:solidFill>
              </a:rPr>
              <a:t>INTELECTUAIS</a:t>
            </a:r>
            <a:endParaRPr lang="es-ES_tradnl" sz="2000" b="1" dirty="0">
              <a:solidFill>
                <a:srgbClr val="112E6B"/>
              </a:solidFill>
            </a:endParaRPr>
          </a:p>
          <a:p>
            <a:pPr>
              <a:buClr>
                <a:srgbClr val="112E6B"/>
              </a:buClr>
              <a:buFont typeface="Arial" charset="0"/>
              <a:buChar char="•"/>
            </a:pPr>
            <a:endParaRPr lang="es-ES_tradnl" sz="2000" b="1" dirty="0">
              <a:solidFill>
                <a:srgbClr val="112E6B"/>
              </a:solidFill>
            </a:endParaRPr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pt-BR" sz="2000" dirty="0" smtClean="0"/>
              <a:t>Grupos que se formam de acordo com a procedência ou formação acadêmica (Instituições de formação acadêmica). </a:t>
            </a:r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pt-BR" sz="2000" dirty="0" smtClean="0"/>
              <a:t>Compartilham interesses comuns quanto a discussão de determinadas temáticas</a:t>
            </a:r>
            <a:endParaRPr lang="pt-BR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  <p:bldP spid="10" grpId="0" build="p" bldLvl="2"/>
      <p:bldP spid="7" grpId="0" build="p" bldLvl="2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2686</TotalTime>
  <Words>341</Words>
  <Application>Microsoft Office PowerPoint</Application>
  <PresentationFormat>Apresentação na tela (4:3)</PresentationFormat>
  <Paragraphs>77</Paragraphs>
  <Slides>11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2" baseType="lpstr">
      <vt:lpstr>Office Theme</vt:lpstr>
      <vt:lpstr>Apresentação do PowerPoint</vt:lpstr>
      <vt:lpstr>A Missão</vt:lpstr>
      <vt:lpstr>Fronteiras</vt:lpstr>
      <vt:lpstr>Fronteiras  Subculturais</vt:lpstr>
      <vt:lpstr>FronteIras  Subculturais</vt:lpstr>
      <vt:lpstr>Fronteiras  Subculturais</vt:lpstr>
      <vt:lpstr>Fronteiras  Subculturais</vt:lpstr>
      <vt:lpstr>Fronteiras  Subculturais</vt:lpstr>
      <vt:lpstr>Fronteiras</vt:lpstr>
      <vt:lpstr>Apresentação do PowerPoint</vt:lpstr>
      <vt:lpstr>Apresentação do PowerPoint</vt:lpstr>
    </vt:vector>
  </TitlesOfParts>
  <Company>Red de Multiplicación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1</dc:title>
  <dc:creator>Rommel Salazar López</dc:creator>
  <cp:lastModifiedBy>Neemias</cp:lastModifiedBy>
  <cp:revision>175</cp:revision>
  <dcterms:created xsi:type="dcterms:W3CDTF">2010-10-12T18:40:02Z</dcterms:created>
  <dcterms:modified xsi:type="dcterms:W3CDTF">2012-02-22T15:10:12Z</dcterms:modified>
</cp:coreProperties>
</file>