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385"/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46" d="100"/>
          <a:sy n="46" d="100"/>
        </p:scale>
        <p:origin x="-306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EA3806-3C92-498D-9281-F5B98277DA07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4CCA56-B617-4EB8-8EC7-18D80870AA0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3165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23ECC8-C9FB-44F6-A61A-B93F8ADA9051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A55AE0-7B71-4763-8B00-701BD8084CD3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EE3C0B-90E2-4DAC-9627-841593C31887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F98018-2013-46AA-8D73-EA05BFC243B5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399088-9E33-443B-8690-71ABB00F4154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E68FE-613F-43CF-9319-DE663F4A37C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7018E6-8474-4773-B5B9-492173E2808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FB0C4-3320-46CF-9463-7F51A51C103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C01F3-16EB-4B46-8EF5-28180EFF624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96D02-58DD-4B28-9555-E743AAC27C5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FDFE0D-32FD-44DE-94E1-5725CCA4BF50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57CA5-8E81-45AD-85DF-997C1E67AEC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9C16FF-3EBC-4A5F-9522-466757763EC3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85A5D-9A00-473F-BBED-0196E678D68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808611-6258-4B56-864C-036A86FBDE8A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B5AA9-B1FB-44C5-BA72-6DA841E1603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3938BD-68D3-4E02-ACCC-A65F95F89CB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D8470-0341-4AE7-9609-40898486ECC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30AC1-1176-49E5-81A8-34F916945A5F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2C868-E51A-4AC3-BE88-F3B9FD0E891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D74C18-F3A6-4F47-ABF0-386399BE5D5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F9186-365D-47C8-A504-2FA283A182B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373B73-774E-4C8C-AA3E-60E65D681B75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47AE8-F7A4-47F1-B16C-E3407D042A3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A1B88A-C073-43B2-9955-C41010776BF7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650C9-2C9F-4020-A6F0-50E81F25153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5BA08EE-1AFF-4B79-A984-FA699C49FCB6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D3A3DDD-603A-4CF5-BBA9-29200A48871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ompromisso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pic>
        <p:nvPicPr>
          <p:cNvPr id="7" name="6 Imagen" descr="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152" y="1098240"/>
            <a:ext cx="3442320" cy="3442320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23528" y="3384376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1" dirty="0">
                <a:solidFill>
                  <a:srgbClr val="112E6B"/>
                </a:solidFill>
              </a:rPr>
              <a:t>Objetivo da Sessão e </a:t>
            </a:r>
            <a:r>
              <a:rPr lang="pt-BR" sz="2400" b="1" dirty="0" smtClean="0">
                <a:solidFill>
                  <a:srgbClr val="112E6B"/>
                </a:solidFill>
              </a:rPr>
              <a:t>indicadores</a:t>
            </a:r>
          </a:p>
          <a:p>
            <a:r>
              <a:rPr lang="es-ES_tradnl" sz="2400" dirty="0" smtClean="0"/>
              <a:t> </a:t>
            </a:r>
          </a:p>
          <a:p>
            <a:pPr>
              <a:buClr>
                <a:srgbClr val="1E4385"/>
              </a:buClr>
              <a:buFont typeface="Calibri" charset="0"/>
              <a:buAutoNum type="arabicPeriod"/>
            </a:pPr>
            <a:r>
              <a:rPr lang="pt-BR" sz="2400" dirty="0" smtClean="0"/>
              <a:t> Desenvolver </a:t>
            </a:r>
            <a:r>
              <a:rPr lang="pt-BR" sz="2400" dirty="0"/>
              <a:t>mentalidade de compromisso no novo </a:t>
            </a:r>
            <a:r>
              <a:rPr lang="pt-BR" sz="2400" dirty="0" smtClean="0"/>
              <a:t>discípulo.</a:t>
            </a:r>
          </a:p>
          <a:p>
            <a:pPr>
              <a:buClr>
                <a:srgbClr val="1E4385"/>
              </a:buClr>
              <a:buFont typeface="Calibri" charset="0"/>
              <a:buAutoNum type="arabicPeriod"/>
            </a:pPr>
            <a:endParaRPr lang="pt-BR" sz="2400" dirty="0"/>
          </a:p>
          <a:p>
            <a:pPr>
              <a:buClr>
                <a:srgbClr val="1E4385"/>
              </a:buClr>
              <a:buFont typeface="Calibri" charset="0"/>
              <a:buAutoNum type="arabicPeriod"/>
            </a:pPr>
            <a:r>
              <a:rPr lang="pt-BR" sz="2400" dirty="0" smtClean="0"/>
              <a:t> No </a:t>
            </a:r>
            <a:r>
              <a:rPr lang="pt-BR" sz="2400" dirty="0"/>
              <a:t>final desta sessão, o plantador poderá levar aos novos membros um compromisso com Deus, com a família de Deus e com a comunidade.</a:t>
            </a:r>
            <a:endParaRPr lang="es-ES_tradnl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6" name="Rectángulo 5"/>
          <p:cNvSpPr>
            <a:spLocks noChangeArrowheads="1"/>
          </p:cNvSpPr>
          <p:nvPr/>
        </p:nvSpPr>
        <p:spPr bwMode="auto">
          <a:xfrm>
            <a:off x="533400" y="4724400"/>
            <a:ext cx="8229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 dirty="0">
                <a:solidFill>
                  <a:srgbClr val="1E4385"/>
                </a:solidFill>
              </a:rPr>
              <a:t>O compromisso de fazer discípulos de todos os membros da nova igreja, contribui para o propósito de plantar igrejas</a:t>
            </a:r>
            <a:r>
              <a:rPr lang="pt-BR" sz="2400" b="1" dirty="0" smtClean="0">
                <a:solidFill>
                  <a:srgbClr val="1E4385"/>
                </a:solidFill>
              </a:rPr>
              <a:t>.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  <p:pic>
        <p:nvPicPr>
          <p:cNvPr id="10" name="9 Imagen" descr="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156176" y="1712372"/>
            <a:ext cx="2987824" cy="2987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1484784"/>
            <a:ext cx="63428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2400" i="1" dirty="0" smtClean="0">
                <a:latin typeface="Times" charset="0"/>
                <a:cs typeface="Times" charset="0"/>
              </a:rPr>
              <a:t>«</a:t>
            </a:r>
            <a:r>
              <a:rPr lang="pt-BR" sz="2400" i="1" dirty="0">
                <a:latin typeface="Times" charset="0"/>
                <a:cs typeface="Times" charset="0"/>
              </a:rPr>
              <a:t>Como fiel soldado de Cristo Jesus, tome parte do sofrimento. Pois ninguém que milita, se envolve em negócios desta vida. O atleta que toma parte numa corrida não recebe o prêmio se não obedecer as regras da competição. E o lavrador, para participar dos frutos, deve trabalhar primeiro</a:t>
            </a:r>
            <a:r>
              <a:rPr lang="es-ES_tradnl" sz="2400" i="1" dirty="0" smtClean="0">
                <a:latin typeface="Times" charset="0"/>
                <a:cs typeface="Times" charset="0"/>
              </a:rPr>
              <a:t>.» </a:t>
            </a:r>
            <a:r>
              <a:rPr lang="es-ES_tradnl" sz="2400" b="1" dirty="0" smtClean="0">
                <a:latin typeface="Times" charset="0"/>
                <a:cs typeface="Times" charset="0"/>
              </a:rPr>
              <a:t>2 TI. 2:3-6</a:t>
            </a:r>
            <a:endParaRPr lang="es-ES_tradnl" sz="2400" b="1" dirty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381000" y="1066800"/>
            <a:ext cx="792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C" sz="2400"/>
          </a:p>
        </p:txBody>
      </p:sp>
      <p:pic>
        <p:nvPicPr>
          <p:cNvPr id="7" name="6 Imagen" descr="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914" y="1233488"/>
            <a:ext cx="3904586" cy="298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ángulo 7"/>
          <p:cNvSpPr>
            <a:spLocks noChangeArrowheads="1"/>
          </p:cNvSpPr>
          <p:nvPr/>
        </p:nvSpPr>
        <p:spPr bwMode="auto">
          <a:xfrm>
            <a:off x="190500" y="1136073"/>
            <a:ext cx="5410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dirty="0"/>
              <a:t>Os discípulos </a:t>
            </a:r>
            <a:r>
              <a:rPr lang="es-EC" sz="2400" dirty="0" err="1"/>
              <a:t>precisam</a:t>
            </a:r>
            <a:r>
              <a:rPr lang="es-EC" sz="2400" dirty="0"/>
              <a:t>: </a:t>
            </a:r>
            <a:endParaRPr lang="es-EC" sz="2400" dirty="0" smtClean="0"/>
          </a:p>
          <a:p>
            <a:endParaRPr lang="es-ES_tradnl" sz="2400" b="1" dirty="0"/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>
                <a:solidFill>
                  <a:srgbClr val="1E4385"/>
                </a:solidFill>
              </a:rPr>
              <a:t>SER</a:t>
            </a:r>
            <a:r>
              <a:rPr lang="pt-BR" sz="2400" b="1" dirty="0">
                <a:solidFill>
                  <a:srgbClr val="1E4385"/>
                </a:solidFill>
              </a:rPr>
              <a:t>, </a:t>
            </a:r>
            <a:r>
              <a:rPr lang="pt-BR" sz="2400" dirty="0"/>
              <a:t>ter identidade e fé</a:t>
            </a:r>
            <a:r>
              <a:rPr lang="pt-BR" sz="2400" b="1" dirty="0">
                <a:solidFill>
                  <a:srgbClr val="1E4385"/>
                </a:solidFill>
              </a:rPr>
              <a:t>.</a:t>
            </a:r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>
                <a:solidFill>
                  <a:srgbClr val="1E4385"/>
                </a:solidFill>
              </a:rPr>
              <a:t>CONHECER</a:t>
            </a:r>
            <a:r>
              <a:rPr lang="pt-BR" sz="2400" b="1" dirty="0">
                <a:solidFill>
                  <a:srgbClr val="1E4385"/>
                </a:solidFill>
              </a:rPr>
              <a:t> </a:t>
            </a:r>
            <a:r>
              <a:rPr lang="pt-BR" sz="2400" dirty="0"/>
              <a:t>verdades e convicções.</a:t>
            </a:r>
          </a:p>
          <a:p>
            <a:pPr lvl="1"/>
            <a:r>
              <a:rPr lang="pt-BR" sz="2400" b="1" dirty="0">
                <a:solidFill>
                  <a:srgbClr val="1E4385"/>
                </a:solidFill>
              </a:rPr>
              <a:t>• </a:t>
            </a:r>
            <a:r>
              <a:rPr lang="pt-BR" sz="2400" b="1" u="sng" dirty="0">
                <a:solidFill>
                  <a:srgbClr val="1E4385"/>
                </a:solidFill>
              </a:rPr>
              <a:t>CRIAR</a:t>
            </a:r>
            <a:r>
              <a:rPr lang="pt-BR" sz="2400" b="1" dirty="0">
                <a:solidFill>
                  <a:srgbClr val="1E4385"/>
                </a:solidFill>
              </a:rPr>
              <a:t> </a:t>
            </a:r>
            <a:r>
              <a:rPr lang="pt-BR" sz="2400" dirty="0"/>
              <a:t>Hábitos e habilidades</a:t>
            </a:r>
            <a:r>
              <a:rPr lang="pt-BR" sz="2400" b="1" dirty="0" smtClean="0">
                <a:solidFill>
                  <a:srgbClr val="1E4385"/>
                </a:solidFill>
              </a:rPr>
              <a:t>.</a:t>
            </a:r>
            <a:endParaRPr lang="es-ES_tradnl" sz="2400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95300" y="3561928"/>
            <a:ext cx="8153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dirty="0"/>
              <a:t>O compromisso se expressa através da perseverança, sacrifício e fervor, apesar das dificuldades do caminho cristão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/>
          </a:p>
          <a:p>
            <a:pPr>
              <a:buClr>
                <a:srgbClr val="225CA6"/>
              </a:buClr>
              <a:buFont typeface="Calibri" charset="0"/>
              <a:buAutoNum type="arabicPeriod"/>
            </a:pPr>
            <a:r>
              <a:rPr lang="pt-BR" sz="2400" b="1" dirty="0">
                <a:solidFill>
                  <a:srgbClr val="1E4385"/>
                </a:solidFill>
              </a:rPr>
              <a:t> </a:t>
            </a:r>
            <a:r>
              <a:rPr lang="pt-BR" sz="2400" b="1" u="sng" dirty="0" smtClean="0">
                <a:solidFill>
                  <a:srgbClr val="1E4385"/>
                </a:solidFill>
              </a:rPr>
              <a:t>NEGAÇÃO</a:t>
            </a:r>
            <a:r>
              <a:rPr lang="pt-BR" sz="2400" dirty="0" smtClean="0"/>
              <a:t> </a:t>
            </a:r>
            <a:r>
              <a:rPr lang="pt-BR" sz="2400" dirty="0"/>
              <a:t>de si mesmo (sacrifício e amor</a:t>
            </a:r>
            <a:r>
              <a:rPr lang="pt-BR" sz="2400" dirty="0" smtClean="0"/>
              <a:t>)</a:t>
            </a:r>
            <a:endParaRPr lang="pt-BR" sz="2400" dirty="0"/>
          </a:p>
          <a:p>
            <a:pPr>
              <a:buClr>
                <a:srgbClr val="225CA6"/>
              </a:buClr>
              <a:buFont typeface="Calibri" charset="0"/>
              <a:buAutoNum type="arabicPeriod"/>
            </a:pPr>
            <a:r>
              <a:rPr lang="pt-BR" sz="2400" b="1" dirty="0" smtClean="0">
                <a:solidFill>
                  <a:srgbClr val="1E4385"/>
                </a:solidFill>
              </a:rPr>
              <a:t> </a:t>
            </a:r>
            <a:r>
              <a:rPr lang="pt-BR" sz="2400" dirty="0" smtClean="0"/>
              <a:t>Entrega </a:t>
            </a:r>
            <a:r>
              <a:rPr lang="pt-BR" sz="2400" b="1" u="sng" dirty="0" smtClean="0">
                <a:solidFill>
                  <a:srgbClr val="1E4385"/>
                </a:solidFill>
              </a:rPr>
              <a:t>SACRIFICIAL</a:t>
            </a:r>
            <a:r>
              <a:rPr lang="pt-BR" sz="2400" dirty="0" smtClean="0">
                <a:solidFill>
                  <a:srgbClr val="1E4385"/>
                </a:solidFill>
              </a:rPr>
              <a:t> </a:t>
            </a:r>
            <a:r>
              <a:rPr lang="pt-BR" sz="2400" dirty="0"/>
              <a:t>(esforço</a:t>
            </a:r>
            <a:r>
              <a:rPr lang="pt-BR" sz="2400" dirty="0" smtClean="0"/>
              <a:t>).</a:t>
            </a:r>
            <a:endParaRPr lang="pt-BR" sz="2400" dirty="0"/>
          </a:p>
          <a:p>
            <a:pPr>
              <a:buClr>
                <a:srgbClr val="225CA6"/>
              </a:buClr>
              <a:buFont typeface="Calibri" charset="0"/>
              <a:buAutoNum type="arabicPeriod"/>
            </a:pPr>
            <a:r>
              <a:rPr lang="pt-BR" sz="2400" b="1" dirty="0" smtClean="0">
                <a:solidFill>
                  <a:srgbClr val="1E4385"/>
                </a:solidFill>
              </a:rPr>
              <a:t> </a:t>
            </a:r>
            <a:r>
              <a:rPr lang="pt-BR" sz="2400" b="1" u="sng" dirty="0" smtClean="0">
                <a:solidFill>
                  <a:srgbClr val="1E4385"/>
                </a:solidFill>
              </a:rPr>
              <a:t>OBEDIÊNCIA </a:t>
            </a:r>
            <a:r>
              <a:rPr lang="pt-BR" sz="2400" dirty="0"/>
              <a:t>(Constância).</a:t>
            </a:r>
            <a:endParaRPr lang="es-ES_tradnl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bldLvl="4"/>
      <p:bldP spid="9" grpId="0"/>
      <p:bldP spid="10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190500" y="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200" b="1" dirty="0" err="1">
                <a:solidFill>
                  <a:srgbClr val="FFFFFF"/>
                </a:solidFill>
                <a:latin typeface="Times New Roman Italic" charset="0"/>
                <a:cs typeface="Arial" charset="0"/>
              </a:rPr>
              <a:t>Esboço</a:t>
            </a:r>
            <a:endParaRPr lang="es-ES_tradnl" sz="3200" b="1" dirty="0">
              <a:solidFill>
                <a:srgbClr val="FFFFFF"/>
              </a:solidFill>
              <a:latin typeface="Times New Roman Italic" charset="0"/>
              <a:cs typeface="Arial" charset="0"/>
            </a:endParaRP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571500" y="167640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dirty="0"/>
              <a:t>O apóstolo Paulo nos dá três ilustrações com o papel de uma vida de discipulado em 2 Timóteo 2:3 - 6</a:t>
            </a:r>
            <a:endParaRPr lang="es-ES_tradnl" sz="2400" dirty="0"/>
          </a:p>
        </p:txBody>
      </p:sp>
      <p:grpSp>
        <p:nvGrpSpPr>
          <p:cNvPr id="2" name="Agrupar 18"/>
          <p:cNvGrpSpPr>
            <a:grpSpLocks/>
          </p:cNvGrpSpPr>
          <p:nvPr/>
        </p:nvGrpSpPr>
        <p:grpSpPr bwMode="auto">
          <a:xfrm>
            <a:off x="776288" y="2862263"/>
            <a:ext cx="1723549" cy="3233650"/>
            <a:chOff x="1143000" y="2862888"/>
            <a:chExt cx="1723073" cy="3233025"/>
          </a:xfrm>
        </p:grpSpPr>
        <p:pic>
          <p:nvPicPr>
            <p:cNvPr id="20492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09474" y="2862888"/>
              <a:ext cx="990600" cy="2433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3" name="CuadroTexto 13"/>
            <p:cNvSpPr txBox="1">
              <a:spLocks noChangeArrowheads="1"/>
            </p:cNvSpPr>
            <p:nvPr/>
          </p:nvSpPr>
          <p:spPr bwMode="auto">
            <a:xfrm>
              <a:off x="1143000" y="5634337"/>
              <a:ext cx="1723073" cy="461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dirty="0" smtClean="0">
                  <a:solidFill>
                    <a:srgbClr val="1E4385"/>
                  </a:solidFill>
                </a:rPr>
                <a:t>SOLDADO</a:t>
              </a:r>
              <a:endParaRPr lang="es-ES_tradnl" sz="2400" b="1" dirty="0">
                <a:solidFill>
                  <a:srgbClr val="1E4385"/>
                </a:solidFill>
              </a:endParaRPr>
            </a:p>
          </p:txBody>
        </p:sp>
      </p:grpSp>
      <p:grpSp>
        <p:nvGrpSpPr>
          <p:cNvPr id="3" name="Agrupar 16"/>
          <p:cNvGrpSpPr>
            <a:grpSpLocks/>
          </p:cNvGrpSpPr>
          <p:nvPr/>
        </p:nvGrpSpPr>
        <p:grpSpPr bwMode="auto">
          <a:xfrm>
            <a:off x="3887788" y="2832100"/>
            <a:ext cx="1352486" cy="3263842"/>
            <a:chOff x="3736889" y="2832513"/>
            <a:chExt cx="1353176" cy="3263429"/>
          </a:xfrm>
        </p:grpSpPr>
        <p:pic>
          <p:nvPicPr>
            <p:cNvPr id="20490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1717" y="2832513"/>
              <a:ext cx="762000" cy="2440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1" name="CuadroTexto 14"/>
            <p:cNvSpPr txBox="1">
              <a:spLocks noChangeArrowheads="1"/>
            </p:cNvSpPr>
            <p:nvPr/>
          </p:nvSpPr>
          <p:spPr bwMode="auto">
            <a:xfrm>
              <a:off x="3736889" y="5634335"/>
              <a:ext cx="1353176" cy="46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dirty="0" smtClean="0">
                  <a:solidFill>
                    <a:srgbClr val="1E4385"/>
                  </a:solidFill>
                </a:rPr>
                <a:t>ATLETA</a:t>
              </a:r>
              <a:endParaRPr lang="es-ES_tradnl" sz="2400" b="1" dirty="0">
                <a:solidFill>
                  <a:srgbClr val="1E4385"/>
                </a:solidFill>
              </a:endParaRPr>
            </a:p>
          </p:txBody>
        </p:sp>
      </p:grpSp>
      <p:grpSp>
        <p:nvGrpSpPr>
          <p:cNvPr id="4" name="Agrupar 17"/>
          <p:cNvGrpSpPr>
            <a:grpSpLocks/>
          </p:cNvGrpSpPr>
          <p:nvPr/>
        </p:nvGrpSpPr>
        <p:grpSpPr bwMode="auto">
          <a:xfrm>
            <a:off x="6626228" y="2862263"/>
            <a:ext cx="1907510" cy="3233651"/>
            <a:chOff x="6743702" y="2862888"/>
            <a:chExt cx="1906912" cy="3233026"/>
          </a:xfrm>
        </p:grpSpPr>
        <p:pic>
          <p:nvPicPr>
            <p:cNvPr id="20488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73595" y="2862888"/>
              <a:ext cx="1285875" cy="2463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9" name="CuadroTexto 15"/>
            <p:cNvSpPr txBox="1">
              <a:spLocks noChangeArrowheads="1"/>
            </p:cNvSpPr>
            <p:nvPr/>
          </p:nvSpPr>
          <p:spPr bwMode="auto">
            <a:xfrm>
              <a:off x="6743702" y="5634338"/>
              <a:ext cx="1906912" cy="461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dirty="0" smtClean="0">
                  <a:solidFill>
                    <a:srgbClr val="1E4385"/>
                  </a:solidFill>
                </a:rPr>
                <a:t>LAVRADOR</a:t>
              </a:r>
              <a:endParaRPr lang="es-ES_tradnl" sz="2400" b="1" dirty="0">
                <a:solidFill>
                  <a:srgbClr val="1E4385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229</Words>
  <Application>Microsoft Office PowerPoint</Application>
  <PresentationFormat>Presentación en pantalla (4:3)</PresentationFormat>
  <Paragraphs>33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Presentación de PowerPoint</vt:lpstr>
      <vt:lpstr>Esboço</vt:lpstr>
      <vt:lpstr>Esboço</vt:lpstr>
      <vt:lpstr>Presentación de PowerPoint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sesion2</dc:title>
  <dc:creator>Rommel Salazar López</dc:creator>
  <cp:keywords>jho</cp:keywords>
  <cp:lastModifiedBy>COMPAQ</cp:lastModifiedBy>
  <cp:revision>189</cp:revision>
  <dcterms:created xsi:type="dcterms:W3CDTF">2010-11-30T18:51:22Z</dcterms:created>
  <dcterms:modified xsi:type="dcterms:W3CDTF">2013-07-24T15:29:22Z</dcterms:modified>
</cp:coreProperties>
</file>