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70" r:id="rId4"/>
    <p:sldId id="258" r:id="rId5"/>
    <p:sldId id="266" r:id="rId6"/>
    <p:sldId id="260" r:id="rId7"/>
    <p:sldId id="268" r:id="rId8"/>
    <p:sldId id="269" r:id="rId9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C1D9"/>
    <a:srgbClr val="1E4385"/>
    <a:srgbClr val="142D6A"/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9" autoAdjust="0"/>
    <p:restoredTop sz="94660"/>
  </p:normalViewPr>
  <p:slideViewPr>
    <p:cSldViewPr snapToObjects="1">
      <p:cViewPr>
        <p:scale>
          <a:sx n="39" d="100"/>
          <a:sy n="39" d="100"/>
        </p:scale>
        <p:origin x="-522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7F7C3E4-2C60-40DC-B66D-9174F40285CF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EC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615C959-F8F0-4F69-8D7F-5ECF9FCF997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170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186B8A-24FC-4C8B-8609-CA9F1E039B64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E04D7F4-121E-4F59-98E1-E335EA0A8CEE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173B04-5201-481D-BF8D-4F0960823B04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B226692-037E-489A-8306-C059B6DE52F5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C61445D-3B1A-43E6-9B36-9AF8BE4EAD29}" type="slidenum">
              <a:rPr lang="es-ES_tradnl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78ED5E-C527-42DC-9A30-F1357A882FC4}" type="slidenum">
              <a:rPr lang="es-ES_tradnl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F60A2-A8F2-4DA5-88CA-B87D79888611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2F8BA-BB1E-417D-82B8-291369283DC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4EAB2-E61F-4C4F-A049-7A8AF3505F61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6BFE-4385-4D7E-A784-99E33613175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18AFD-206D-4D57-B990-AE1667AE88F8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4CD0E-163B-4BD0-A982-101D8C9694F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0895B-9CF5-47CD-8929-9E74B4598045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76A68-D6D6-4948-A4BE-2E07354BAC1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20C1F-372A-45AB-9B6C-CD34CCD7D350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58C54-9AA9-49C4-873C-452BCC1B740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2A61D-9693-4D72-9A3B-5C923A14B8DB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D5489-4E89-45EE-AF65-7BAA60B1F4C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30C5-E273-44CF-AAF3-018C60969A8D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239C6-8B6D-484E-89E9-E821BC8E78F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B6D93-0B55-4B78-9FEE-F4282B7D2161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8B45F-8F80-4D14-98C7-82BBCB8D9BB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23999-E46E-4578-A6DE-14A5228DBE0D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B858A-F6E9-42CF-9585-E64BCF6528B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B9EAA-9FBC-4E4C-97E1-62C4C5A66204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DE84D-0B38-46EE-AFD1-BD1B7C222FC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7B1A8-4EBA-43F6-BE43-45D43D7FC4B7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96897-A2D0-4212-9B5F-CF0B8D47A96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7F4C9366-4D9A-4C6A-85F7-99C42F4A3BDD}" type="datetime1">
              <a:rPr lang="es-ES_tradnl"/>
              <a:pPr>
                <a:defRPr/>
              </a:pPr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1738233B-B99E-4C3D-B367-6FE6A715D49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inicio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itle 1"/>
          <p:cNvSpPr txBox="1">
            <a:spLocks/>
          </p:cNvSpPr>
          <p:nvPr/>
        </p:nvSpPr>
        <p:spPr bwMode="auto">
          <a:xfrm>
            <a:off x="190500" y="4191000"/>
            <a:ext cx="8763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400" b="1">
                <a:solidFill>
                  <a:srgbClr val="112E6B"/>
                </a:solidFill>
                <a:cs typeface="Arial" charset="0"/>
              </a:rPr>
              <a:t>Módulo 4: Discipulado</a:t>
            </a:r>
          </a:p>
          <a:p>
            <a:pPr algn="ctr"/>
            <a:r>
              <a:rPr lang="es-ES_tradnl" sz="1600">
                <a:cs typeface="Arial" charset="0"/>
              </a:rPr>
              <a:t>(en este espacio se recomienda ubicar el de la logo denominación o iglesia madre, o reemplazar la primera lámina)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Arial" charset="0"/>
              </a:rPr>
              <a:t>Módulo 4</a:t>
            </a:r>
          </a:p>
        </p:txBody>
      </p:sp>
      <p:sp>
        <p:nvSpPr>
          <p:cNvPr id="15363" name="Subtitle 2"/>
          <p:cNvSpPr txBox="1">
            <a:spLocks/>
          </p:cNvSpPr>
          <p:nvPr/>
        </p:nvSpPr>
        <p:spPr bwMode="auto">
          <a:xfrm>
            <a:off x="533400" y="914400"/>
            <a:ext cx="6324600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sz="2200" b="1" dirty="0" err="1"/>
              <a:t>Sessão</a:t>
            </a:r>
            <a:r>
              <a:rPr lang="es-EC" sz="2200" b="1" dirty="0"/>
              <a:t> de </a:t>
            </a:r>
            <a:r>
              <a:rPr lang="es-EC" sz="2200" b="1" dirty="0" err="1" smtClean="0"/>
              <a:t>mentoreo</a:t>
            </a:r>
            <a:endParaRPr lang="es-EC" sz="2200" b="1" dirty="0"/>
          </a:p>
          <a:p>
            <a:r>
              <a:rPr lang="es-EC" sz="2200" dirty="0" smtClean="0"/>
              <a:t>Discipulado</a:t>
            </a:r>
            <a:endParaRPr lang="es-EC" sz="2200" dirty="0"/>
          </a:p>
          <a:p>
            <a:endParaRPr lang="es-ES_tradnl" sz="1400" dirty="0"/>
          </a:p>
          <a:p>
            <a:r>
              <a:rPr lang="es-ES_tradnl" sz="2200" b="1" dirty="0" err="1"/>
              <a:t>Sessão</a:t>
            </a:r>
            <a:r>
              <a:rPr lang="es-ES_tradnl" sz="2200" b="1" dirty="0"/>
              <a:t> </a:t>
            </a:r>
            <a:r>
              <a:rPr lang="es-ES_tradnl" sz="2200" b="1" dirty="0"/>
              <a:t>1  </a:t>
            </a:r>
          </a:p>
          <a:p>
            <a:r>
              <a:rPr lang="es-EC" sz="2400" dirty="0" err="1" smtClean="0"/>
              <a:t>Conhecimento</a:t>
            </a:r>
            <a:endParaRPr lang="es-EC" sz="2400" dirty="0" smtClean="0"/>
          </a:p>
          <a:p>
            <a:endParaRPr lang="es-ES_tradnl" sz="1400" b="1" dirty="0"/>
          </a:p>
          <a:p>
            <a:r>
              <a:rPr lang="es-ES_tradnl" sz="2200" b="1" dirty="0" err="1"/>
              <a:t>Sessão</a:t>
            </a:r>
            <a:r>
              <a:rPr lang="es-ES_tradnl" sz="2200" b="1" dirty="0"/>
              <a:t> </a:t>
            </a:r>
            <a:r>
              <a:rPr lang="es-ES_tradnl" sz="2200" b="1" dirty="0"/>
              <a:t>2  </a:t>
            </a:r>
          </a:p>
          <a:p>
            <a:r>
              <a:rPr lang="es-EC" sz="2400" dirty="0" err="1"/>
              <a:t>Compromisso</a:t>
            </a:r>
            <a:r>
              <a:rPr lang="es-EC" sz="2400" dirty="0"/>
              <a:t> </a:t>
            </a:r>
            <a:r>
              <a:rPr lang="es-ES_tradnl" sz="2200" dirty="0"/>
              <a:t>	</a:t>
            </a:r>
          </a:p>
          <a:p>
            <a:endParaRPr lang="es-ES_tradnl" sz="1400" dirty="0"/>
          </a:p>
          <a:p>
            <a:r>
              <a:rPr lang="es-ES_tradnl" sz="2200" b="1" dirty="0" err="1"/>
              <a:t>Sessão</a:t>
            </a:r>
            <a:r>
              <a:rPr lang="es-ES_tradnl" sz="2200" b="1" dirty="0"/>
              <a:t> </a:t>
            </a:r>
            <a:r>
              <a:rPr lang="es-ES_tradnl" sz="2200" b="1" dirty="0"/>
              <a:t>3  </a:t>
            </a:r>
          </a:p>
          <a:p>
            <a:r>
              <a:rPr lang="es-EC" sz="2400" dirty="0" smtClean="0"/>
              <a:t>Carácter / </a:t>
            </a:r>
            <a:r>
              <a:rPr lang="es-EC" sz="2400" dirty="0" err="1" smtClean="0"/>
              <a:t>Conduta</a:t>
            </a:r>
            <a:endParaRPr lang="es-ES_tradnl" sz="1400" dirty="0"/>
          </a:p>
          <a:p>
            <a:r>
              <a:rPr lang="es-ES_tradnl" sz="2200" b="1" dirty="0" err="1"/>
              <a:t>Sessão</a:t>
            </a:r>
            <a:r>
              <a:rPr lang="es-ES_tradnl" sz="2200" b="1" dirty="0"/>
              <a:t> </a:t>
            </a:r>
            <a:r>
              <a:rPr lang="es-ES_tradnl" sz="2200" b="1" dirty="0"/>
              <a:t>4  </a:t>
            </a:r>
          </a:p>
          <a:p>
            <a:r>
              <a:rPr lang="es-EC" sz="2400" dirty="0" err="1"/>
              <a:t>Crescimento</a:t>
            </a:r>
            <a:r>
              <a:rPr lang="es-EC" sz="2400" dirty="0"/>
              <a:t> </a:t>
            </a:r>
            <a:r>
              <a:rPr lang="es-EC" sz="2400" dirty="0" smtClean="0"/>
              <a:t>/ </a:t>
            </a:r>
            <a:r>
              <a:rPr lang="es-EC" sz="2400" dirty="0" err="1" smtClean="0"/>
              <a:t>Maturidade</a:t>
            </a:r>
            <a:endParaRPr lang="es-EC" sz="2400" dirty="0" smtClean="0"/>
          </a:p>
          <a:p>
            <a:endParaRPr lang="es-ES_tradnl" sz="1400" dirty="0"/>
          </a:p>
          <a:p>
            <a:r>
              <a:rPr lang="es-EC" sz="2400" b="1" dirty="0"/>
              <a:t>Tempo de </a:t>
            </a:r>
            <a:r>
              <a:rPr lang="es-EC" sz="2400" b="1" dirty="0" err="1"/>
              <a:t>trabalho</a:t>
            </a:r>
            <a:r>
              <a:rPr lang="es-EC" sz="2400" b="1" dirty="0"/>
              <a:t> </a:t>
            </a:r>
            <a:endParaRPr lang="es-EC" sz="2400" b="1" dirty="0" smtClean="0"/>
          </a:p>
          <a:p>
            <a:r>
              <a:rPr lang="es-EC" sz="2400" dirty="0" err="1"/>
              <a:t>Atividade</a:t>
            </a:r>
            <a:r>
              <a:rPr lang="es-EC" sz="2400" dirty="0"/>
              <a:t> </a:t>
            </a:r>
            <a:r>
              <a:rPr lang="es-EC" sz="2400" dirty="0" err="1"/>
              <a:t>em</a:t>
            </a:r>
            <a:r>
              <a:rPr lang="es-EC" sz="2400" dirty="0"/>
              <a:t> </a:t>
            </a:r>
            <a:r>
              <a:rPr lang="es-EC" sz="2400" dirty="0" err="1"/>
              <a:t>Classe</a:t>
            </a:r>
            <a:r>
              <a:rPr lang="es-EC" sz="2400" dirty="0"/>
              <a:t> </a:t>
            </a:r>
          </a:p>
          <a:p>
            <a:r>
              <a:rPr lang="es-EC" sz="2400" dirty="0"/>
              <a:t>Para o módulo </a:t>
            </a:r>
            <a:r>
              <a:rPr lang="es-EC" sz="2400" dirty="0" err="1"/>
              <a:t>seguinte</a:t>
            </a:r>
            <a:endParaRPr lang="es-ES_tradnl" sz="2200" dirty="0"/>
          </a:p>
        </p:txBody>
      </p:sp>
      <p:grpSp>
        <p:nvGrpSpPr>
          <p:cNvPr id="2" name="Agrupar 5"/>
          <p:cNvGrpSpPr>
            <a:grpSpLocks/>
          </p:cNvGrpSpPr>
          <p:nvPr/>
        </p:nvGrpSpPr>
        <p:grpSpPr bwMode="auto">
          <a:xfrm>
            <a:off x="7239000" y="5257800"/>
            <a:ext cx="1714500" cy="1528763"/>
            <a:chOff x="7239000" y="5257800"/>
            <a:chExt cx="1714500" cy="1528465"/>
          </a:xfrm>
        </p:grpSpPr>
        <p:pic>
          <p:nvPicPr>
            <p:cNvPr id="3077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56500" y="5257800"/>
              <a:ext cx="1079500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7239000" y="6324600"/>
              <a:ext cx="17145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>
                  <a:solidFill>
                    <a:srgbClr val="112E6B"/>
                  </a:solidFill>
                </a:rPr>
                <a:t>REPORTE ABC </a:t>
              </a:r>
            </a:p>
            <a:p>
              <a:pPr algn="ctr"/>
              <a:r>
                <a:rPr lang="es-ES_tradnl" sz="1200" b="1">
                  <a:solidFill>
                    <a:srgbClr val="112E6B"/>
                  </a:solidFill>
                </a:rPr>
                <a:t>DEL SEMBRADOR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 txBox="1">
            <a:spLocks/>
          </p:cNvSpPr>
          <p:nvPr/>
        </p:nvSpPr>
        <p:spPr bwMode="auto">
          <a:xfrm>
            <a:off x="323850" y="0"/>
            <a:ext cx="5544294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cs typeface="Arial" charset="0"/>
              </a:rPr>
              <a:t>Sessão</a:t>
            </a:r>
            <a:r>
              <a:rPr lang="es-ES_tradnl" sz="3600" b="1" dirty="0">
                <a:solidFill>
                  <a:srgbClr val="FFFFFF"/>
                </a:solidFill>
                <a:latin typeface="Times New Roman Italic" charset="0"/>
                <a:cs typeface="Arial" charset="0"/>
              </a:rPr>
              <a:t> 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cs typeface="Arial" charset="0"/>
              </a:rPr>
              <a:t>de MENTOREO</a:t>
            </a:r>
            <a:endParaRPr lang="es-ES_tradnl" sz="3600" b="1" dirty="0">
              <a:solidFill>
                <a:srgbClr val="FFFFFF"/>
              </a:solidFill>
              <a:latin typeface="Times New Roman Italic" charset="0"/>
              <a:cs typeface="Arial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57200" y="4293096"/>
            <a:ext cx="81724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>
                <a:solidFill>
                  <a:srgbClr val="112E6B"/>
                </a:solidFill>
              </a:rPr>
              <a:t>Objetivo</a:t>
            </a:r>
            <a:endParaRPr lang="es-ES_tradnl" sz="2400" b="1" dirty="0"/>
          </a:p>
          <a:p>
            <a:r>
              <a:rPr lang="pt-BR" sz="2200" dirty="0"/>
              <a:t>Permitir que os participantes tenham um momento para</a:t>
            </a:r>
          </a:p>
          <a:p>
            <a:r>
              <a:rPr lang="pt-BR" sz="2200" dirty="0"/>
              <a:t>compartilhar os desafios que experimentaram em suas</a:t>
            </a:r>
          </a:p>
          <a:p>
            <a:r>
              <a:rPr lang="pt-BR" sz="2200" dirty="0"/>
              <a:t>áreas de Plantação, com pessoas do setor, com suas famílias,</a:t>
            </a:r>
          </a:p>
          <a:p>
            <a:r>
              <a:rPr lang="pt-BR" sz="2200" dirty="0"/>
              <a:t>etc. Orar por essas necessidades e entregar os relatórios “ABC</a:t>
            </a:r>
          </a:p>
          <a:p>
            <a:r>
              <a:rPr lang="pt-BR" sz="2200" dirty="0"/>
              <a:t>do plantador”, “os relatórios do Grupo Pequeno juntamente com suas funções ou atribuições”. Uma sessão muito importante!</a:t>
            </a:r>
            <a:endParaRPr lang="es-EC" sz="2200" dirty="0" smtClean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l="9322" t="36711" r="31876" b="18993"/>
          <a:stretch>
            <a:fillRect/>
          </a:stretch>
        </p:blipFill>
        <p:spPr bwMode="auto">
          <a:xfrm>
            <a:off x="1403350" y="1412776"/>
            <a:ext cx="6502400" cy="2754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01" name="7 Rectángulo"/>
          <p:cNvSpPr>
            <a:spLocks noChangeArrowheads="1"/>
          </p:cNvSpPr>
          <p:nvPr/>
        </p:nvSpPr>
        <p:spPr bwMode="auto">
          <a:xfrm>
            <a:off x="323850" y="836613"/>
            <a:ext cx="17315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s-ES_tradnl" sz="3200" b="1" baseline="30000" dirty="0" smtClean="0">
                <a:solidFill>
                  <a:srgbClr val="112E6B"/>
                </a:solidFill>
              </a:rPr>
              <a:t>Discipulado</a:t>
            </a:r>
            <a:endParaRPr lang="es-ES_tradnl" sz="2800" b="1" dirty="0">
              <a:solidFill>
                <a:srgbClr val="112E6B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 err="1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C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onhecimento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</p:txBody>
      </p:sp>
      <p:sp>
        <p:nvSpPr>
          <p:cNvPr id="5124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457200" y="3276600"/>
            <a:ext cx="81724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2400" b="1" dirty="0">
                <a:solidFill>
                  <a:srgbClr val="112E6B"/>
                </a:solidFill>
              </a:rPr>
              <a:t>Objetivo da sessão e </a:t>
            </a:r>
            <a:r>
              <a:rPr lang="pt-BR" sz="2400" b="1" dirty="0" smtClean="0">
                <a:solidFill>
                  <a:srgbClr val="112E6B"/>
                </a:solidFill>
              </a:rPr>
              <a:t>indicadores</a:t>
            </a:r>
          </a:p>
          <a:p>
            <a:endParaRPr lang="es-ES_tradnl" sz="2400" dirty="0" smtClean="0"/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Fornecer </a:t>
            </a:r>
            <a:r>
              <a:rPr lang="pt-BR" sz="2400" dirty="0"/>
              <a:t>ao plantador o conhecimento sobre a importância que tem o discipulado na plantação de igrejas</a:t>
            </a:r>
            <a:r>
              <a:rPr lang="pt-BR" sz="2400" dirty="0" smtClean="0"/>
              <a:t>.</a:t>
            </a:r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endParaRPr lang="pt-BR" sz="2400" dirty="0"/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Facilitar </a:t>
            </a:r>
            <a:r>
              <a:rPr lang="pt-BR" sz="2400" dirty="0"/>
              <a:t>uma ferramenta para desenvolver propostas bíblicas de crescimento </a:t>
            </a:r>
            <a:r>
              <a:rPr lang="pt-BR" sz="2400" dirty="0" err="1"/>
              <a:t>membresia</a:t>
            </a:r>
            <a:r>
              <a:rPr lang="pt-BR" sz="2400" dirty="0"/>
              <a:t>.</a:t>
            </a:r>
            <a:endParaRPr lang="es-ES_tradnl" sz="2400" dirty="0"/>
          </a:p>
        </p:txBody>
      </p:sp>
      <p:pic>
        <p:nvPicPr>
          <p:cNvPr id="6" name="5 Imagen" descr="meta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099" y="1519767"/>
            <a:ext cx="2656551" cy="259926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2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2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614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1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533400" y="1371600"/>
            <a:ext cx="7848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i="1" dirty="0" smtClean="0">
                <a:latin typeface="Times" charset="0"/>
                <a:cs typeface="Times" charset="0"/>
              </a:rPr>
              <a:t>«</a:t>
            </a:r>
            <a:r>
              <a:rPr lang="pt-BR" sz="2400" i="1" dirty="0">
                <a:latin typeface="Times" charset="0"/>
                <a:cs typeface="Times" charset="0"/>
              </a:rPr>
              <a:t>«Portanto ide, fazei discípulos de todas as nações, batizando-os em nome do Pai, e do Filho, e do Espírito Santo; ensinando-os a observar todas as coisas que eu vos tenho mandado; e eis que eu estou convosco todos os dias, até a consumação dos </a:t>
            </a:r>
            <a:r>
              <a:rPr lang="pt-BR" sz="2400" i="1" dirty="0" err="1">
                <a:latin typeface="Times" charset="0"/>
                <a:cs typeface="Times" charset="0"/>
              </a:rPr>
              <a:t>séculos.Amém</a:t>
            </a:r>
            <a:r>
              <a:rPr lang="pt-BR" sz="2400" i="1" dirty="0">
                <a:latin typeface="Times" charset="0"/>
                <a:cs typeface="Times" charset="0"/>
              </a:rPr>
              <a:t>.</a:t>
            </a:r>
            <a:r>
              <a:rPr lang="es-ES_tradnl" sz="2400" i="1" dirty="0" smtClean="0">
                <a:latin typeface="Times" charset="0"/>
                <a:cs typeface="Times" charset="0"/>
              </a:rPr>
              <a:t>.» </a:t>
            </a:r>
            <a:r>
              <a:rPr lang="es-ES_tradnl" sz="2400" b="1" dirty="0">
                <a:latin typeface="Times" charset="0"/>
                <a:cs typeface="Times" charset="0"/>
              </a:rPr>
              <a:t>Mt. 28:19</a:t>
            </a:r>
            <a:endParaRPr lang="es-ES_tradnl" sz="2400" dirty="0">
              <a:latin typeface="Times" charset="0"/>
              <a:cs typeface="Times" charset="0"/>
            </a:endParaRPr>
          </a:p>
        </p:txBody>
      </p:sp>
      <p:sp>
        <p:nvSpPr>
          <p:cNvPr id="5" name="Rectángulo 4"/>
          <p:cNvSpPr>
            <a:spLocks noChangeArrowheads="1"/>
          </p:cNvSpPr>
          <p:nvPr/>
        </p:nvSpPr>
        <p:spPr bwMode="auto">
          <a:xfrm>
            <a:off x="3059832" y="4226312"/>
            <a:ext cx="6324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2400" dirty="0"/>
              <a:t>Os discípulos </a:t>
            </a:r>
            <a:r>
              <a:rPr lang="es-ES_tradnl" sz="2400" dirty="0" err="1"/>
              <a:t>necessitam</a:t>
            </a:r>
            <a:r>
              <a:rPr lang="es-ES_tradnl" sz="2400" dirty="0" smtClean="0"/>
              <a:t>:</a:t>
            </a:r>
            <a:endParaRPr lang="es-ES_tradnl" sz="2400" dirty="0"/>
          </a:p>
          <a:p>
            <a:pPr lvl="1"/>
            <a:endParaRPr lang="es-ES_tradnl" sz="2400" b="1" dirty="0"/>
          </a:p>
          <a:p>
            <a:pPr lvl="1"/>
            <a:r>
              <a:rPr lang="pt-BR" sz="2400" b="1" dirty="0">
                <a:solidFill>
                  <a:srgbClr val="1E4385"/>
                </a:solidFill>
              </a:rPr>
              <a:t>• </a:t>
            </a:r>
            <a:r>
              <a:rPr lang="pt-BR" sz="2400" b="1" u="sng" dirty="0">
                <a:solidFill>
                  <a:srgbClr val="1E4385"/>
                </a:solidFill>
              </a:rPr>
              <a:t>SER</a:t>
            </a:r>
            <a:r>
              <a:rPr lang="pt-BR" sz="2400" b="1" dirty="0">
                <a:solidFill>
                  <a:srgbClr val="1E4385"/>
                </a:solidFill>
              </a:rPr>
              <a:t>, </a:t>
            </a:r>
            <a:r>
              <a:rPr lang="pt-BR" sz="2400" b="1" dirty="0"/>
              <a:t>ter uma identidade e fé</a:t>
            </a:r>
            <a:r>
              <a:rPr lang="pt-BR" sz="2400" b="1" dirty="0">
                <a:solidFill>
                  <a:srgbClr val="1E4385"/>
                </a:solidFill>
              </a:rPr>
              <a:t>.</a:t>
            </a:r>
          </a:p>
          <a:p>
            <a:pPr lvl="1"/>
            <a:r>
              <a:rPr lang="pt-BR" sz="2400" b="1" dirty="0">
                <a:solidFill>
                  <a:srgbClr val="1E4385"/>
                </a:solidFill>
              </a:rPr>
              <a:t>• </a:t>
            </a:r>
            <a:r>
              <a:rPr lang="pt-BR" sz="2400" b="1" u="sng" dirty="0" smtClean="0">
                <a:solidFill>
                  <a:srgbClr val="1E4385"/>
                </a:solidFill>
              </a:rPr>
              <a:t>CONHECER,</a:t>
            </a:r>
            <a:r>
              <a:rPr lang="pt-BR" sz="2400" b="1" dirty="0" smtClean="0">
                <a:solidFill>
                  <a:srgbClr val="1E4385"/>
                </a:solidFill>
              </a:rPr>
              <a:t> </a:t>
            </a:r>
            <a:r>
              <a:rPr lang="pt-BR" sz="2400" b="1" dirty="0"/>
              <a:t>verdades e convicções.</a:t>
            </a:r>
          </a:p>
          <a:p>
            <a:pPr lvl="1"/>
            <a:r>
              <a:rPr lang="pt-BR" sz="2400" b="1" dirty="0">
                <a:solidFill>
                  <a:srgbClr val="1E4385"/>
                </a:solidFill>
              </a:rPr>
              <a:t>• </a:t>
            </a:r>
            <a:r>
              <a:rPr lang="pt-BR" sz="2400" b="1" u="sng" dirty="0" smtClean="0">
                <a:solidFill>
                  <a:srgbClr val="1E4385"/>
                </a:solidFill>
              </a:rPr>
              <a:t>CRIAR,</a:t>
            </a:r>
            <a:r>
              <a:rPr lang="pt-BR" sz="2400" b="1" dirty="0" smtClean="0"/>
              <a:t> </a:t>
            </a:r>
            <a:r>
              <a:rPr lang="pt-BR" sz="2400" b="1" dirty="0"/>
              <a:t>hábitos e habilidades.</a:t>
            </a:r>
            <a:endParaRPr lang="es-ES_tradnl" sz="2400" dirty="0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632200"/>
            <a:ext cx="22860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200" b="1" dirty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O MANDATO</a:t>
            </a:r>
            <a:endParaRPr lang="es-ES_tradnl" sz="32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7171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9" name="Rectángulo 8"/>
          <p:cNvSpPr>
            <a:spLocks noChangeArrowheads="1"/>
          </p:cNvSpPr>
          <p:nvPr/>
        </p:nvSpPr>
        <p:spPr bwMode="auto">
          <a:xfrm>
            <a:off x="609600" y="1752600"/>
            <a:ext cx="7848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 dirty="0"/>
              <a:t>O mandato enfático é </a:t>
            </a:r>
            <a:r>
              <a:rPr lang="pt-BR" sz="2400" b="1" i="1" dirty="0"/>
              <a:t>“fazer discípulos</a:t>
            </a:r>
            <a:r>
              <a:rPr lang="pt-BR" sz="2400" dirty="0"/>
              <a:t>”, não </a:t>
            </a:r>
            <a:r>
              <a:rPr lang="pt-BR" sz="2400" dirty="0" smtClean="0"/>
              <a:t>simplesmente convertidos</a:t>
            </a:r>
            <a:r>
              <a:rPr lang="pt-BR" sz="2400" dirty="0"/>
              <a:t>. Os 3 verbos citados mostram uma rota </a:t>
            </a:r>
            <a:r>
              <a:rPr lang="pt-BR" sz="2400" dirty="0" smtClean="0"/>
              <a:t>no processo </a:t>
            </a:r>
            <a:r>
              <a:rPr lang="pt-BR" sz="2400" dirty="0"/>
              <a:t>de fazer discípulos:</a:t>
            </a:r>
            <a:endParaRPr lang="es-ES_tradnl" sz="2400" dirty="0"/>
          </a:p>
        </p:txBody>
      </p:sp>
      <p:sp>
        <p:nvSpPr>
          <p:cNvPr id="12" name="Flecha derecha 11"/>
          <p:cNvSpPr/>
          <p:nvPr/>
        </p:nvSpPr>
        <p:spPr>
          <a:xfrm>
            <a:off x="838200" y="3962400"/>
            <a:ext cx="1439863" cy="1676400"/>
          </a:xfrm>
          <a:prstGeom prst="rightArrow">
            <a:avLst/>
          </a:prstGeom>
          <a:gradFill flip="none" rotWithShape="1">
            <a:gsLst>
              <a:gs pos="0">
                <a:srgbClr val="225CA6"/>
              </a:gs>
              <a:gs pos="100000">
                <a:srgbClr val="1E4385"/>
              </a:gs>
            </a:gsLst>
            <a:lin ang="0" scaled="1"/>
            <a:tileRect/>
          </a:gra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800" b="1" dirty="0">
                <a:solidFill>
                  <a:srgbClr val="FFFFFF"/>
                </a:solidFill>
                <a:ea typeface="ＭＳ Ｐゴシック" charset="-128"/>
              </a:rPr>
              <a:t>IDE</a:t>
            </a:r>
            <a:endParaRPr lang="es-ES_tradnl" sz="2800" b="1" dirty="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7" name="Flecha derecha 16"/>
          <p:cNvSpPr/>
          <p:nvPr/>
        </p:nvSpPr>
        <p:spPr>
          <a:xfrm>
            <a:off x="2668588" y="3962400"/>
            <a:ext cx="2159000" cy="1676400"/>
          </a:xfrm>
          <a:prstGeom prst="rightArrow">
            <a:avLst/>
          </a:prstGeom>
          <a:gradFill flip="none" rotWithShape="1">
            <a:gsLst>
              <a:gs pos="0">
                <a:srgbClr val="225CA6"/>
              </a:gs>
              <a:gs pos="100000">
                <a:srgbClr val="1E4385"/>
              </a:gs>
            </a:gsLst>
            <a:lin ang="0" scaled="1"/>
            <a:tileRect/>
          </a:gra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800" b="1" dirty="0">
                <a:solidFill>
                  <a:srgbClr val="FFFFFF"/>
                </a:solidFill>
                <a:ea typeface="ＭＳ Ｐゴシック" charset="-128"/>
              </a:rPr>
              <a:t>FAZER</a:t>
            </a:r>
            <a:endParaRPr lang="es-ES_tradnl" sz="2800" b="1" dirty="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20" name="Flecha derecha 19"/>
          <p:cNvSpPr/>
          <p:nvPr/>
        </p:nvSpPr>
        <p:spPr>
          <a:xfrm>
            <a:off x="5218113" y="3962400"/>
            <a:ext cx="3240087" cy="1676400"/>
          </a:xfrm>
          <a:prstGeom prst="rightArrow">
            <a:avLst/>
          </a:prstGeom>
          <a:gradFill flip="none" rotWithShape="1">
            <a:gsLst>
              <a:gs pos="0">
                <a:srgbClr val="225CA6"/>
              </a:gs>
              <a:gs pos="100000">
                <a:srgbClr val="1E4385"/>
              </a:gs>
            </a:gsLst>
            <a:lin ang="0" scaled="1"/>
            <a:tileRect/>
          </a:gra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800" b="1" dirty="0">
                <a:solidFill>
                  <a:srgbClr val="FFFFFF"/>
                </a:solidFill>
                <a:ea typeface="ＭＳ Ｐゴシック" charset="-128"/>
              </a:rPr>
              <a:t>ENSINAR</a:t>
            </a:r>
            <a:endParaRPr lang="es-ES_tradnl" sz="2800" b="1" dirty="0">
              <a:solidFill>
                <a:srgbClr val="FFFFFF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7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n 9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itle 1"/>
          <p:cNvSpPr txBox="1">
            <a:spLocks/>
          </p:cNvSpPr>
          <p:nvPr/>
        </p:nvSpPr>
        <p:spPr bwMode="auto">
          <a:xfrm rot="-5400000">
            <a:off x="-5334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9" name="Rectángulo 8"/>
          <p:cNvSpPr>
            <a:spLocks noChangeArrowheads="1"/>
          </p:cNvSpPr>
          <p:nvPr/>
        </p:nvSpPr>
        <p:spPr bwMode="auto">
          <a:xfrm>
            <a:off x="1600200" y="1249363"/>
            <a:ext cx="59245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400" dirty="0" smtClean="0"/>
              <a:t>Ser </a:t>
            </a:r>
            <a:r>
              <a:rPr lang="pt-BR" sz="2400" dirty="0"/>
              <a:t>um crente;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400" dirty="0" smtClean="0"/>
              <a:t>Ser </a:t>
            </a:r>
            <a:r>
              <a:rPr lang="pt-BR" sz="2400" dirty="0"/>
              <a:t>um aprendiz na escola de Cristo;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400" dirty="0" smtClean="0"/>
              <a:t>Estar </a:t>
            </a:r>
            <a:r>
              <a:rPr lang="pt-BR" sz="2400" dirty="0"/>
              <a:t>disposto ao sacrifício;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400" dirty="0" smtClean="0"/>
              <a:t>Fazer </a:t>
            </a:r>
            <a:r>
              <a:rPr lang="pt-BR" sz="2400" dirty="0"/>
              <a:t>discípulos.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  <p:sp>
        <p:nvSpPr>
          <p:cNvPr id="8" name="Rectángulo 7"/>
          <p:cNvSpPr>
            <a:spLocks noChangeArrowheads="1"/>
          </p:cNvSpPr>
          <p:nvPr/>
        </p:nvSpPr>
        <p:spPr bwMode="auto">
          <a:xfrm>
            <a:off x="1056828" y="4310063"/>
            <a:ext cx="826770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Ter </a:t>
            </a:r>
            <a:r>
              <a:rPr lang="pt-BR" sz="2300" dirty="0"/>
              <a:t>nascido de novo </a:t>
            </a:r>
            <a:r>
              <a:rPr lang="pt-BR" sz="2300" dirty="0" smtClean="0"/>
              <a:t>– Conversão.</a:t>
            </a:r>
            <a:endParaRPr lang="pt-BR" sz="2300" dirty="0"/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Requerer </a:t>
            </a:r>
            <a:r>
              <a:rPr lang="pt-BR" sz="2300" dirty="0"/>
              <a:t>cuidados </a:t>
            </a:r>
            <a:r>
              <a:rPr lang="pt-BR" sz="2300" dirty="0" smtClean="0"/>
              <a:t>– Proteção.</a:t>
            </a:r>
            <a:endParaRPr lang="pt-BR" sz="2300" dirty="0"/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Desenvolver </a:t>
            </a:r>
            <a:r>
              <a:rPr lang="pt-BR" sz="2300" dirty="0"/>
              <a:t>as relações interpessoais </a:t>
            </a:r>
            <a:r>
              <a:rPr lang="pt-BR" sz="2300" dirty="0" smtClean="0"/>
              <a:t>– </a:t>
            </a:r>
            <a:r>
              <a:rPr lang="pt-BR" sz="2300" dirty="0" err="1" smtClean="0"/>
              <a:t>Companherismo</a:t>
            </a:r>
            <a:r>
              <a:rPr lang="pt-BR" sz="2300" dirty="0" smtClean="0"/>
              <a:t>.</a:t>
            </a:r>
            <a:endParaRPr lang="pt-BR" sz="2300" dirty="0"/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 </a:t>
            </a:r>
            <a:r>
              <a:rPr lang="pt-BR" sz="2300" dirty="0"/>
              <a:t>Alimentar o espírito com a palavra de Deus </a:t>
            </a:r>
            <a:r>
              <a:rPr lang="pt-BR" sz="2300" dirty="0" smtClean="0"/>
              <a:t>– Nutrição.</a:t>
            </a:r>
            <a:endParaRPr lang="pt-BR" sz="2300" dirty="0"/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Receber </a:t>
            </a:r>
            <a:r>
              <a:rPr lang="pt-BR" sz="2300" dirty="0"/>
              <a:t>treinamento para </a:t>
            </a:r>
            <a:r>
              <a:rPr lang="pt-BR" sz="2300" dirty="0" err="1"/>
              <a:t>discípular</a:t>
            </a:r>
            <a:r>
              <a:rPr lang="pt-BR" sz="2300" dirty="0"/>
              <a:t> -Capacitação.</a:t>
            </a:r>
            <a:endParaRPr lang="es-ES_tradnl" sz="2300" dirty="0"/>
          </a:p>
        </p:txBody>
      </p:sp>
      <p:sp>
        <p:nvSpPr>
          <p:cNvPr id="8198" name="Title 1"/>
          <p:cNvSpPr>
            <a:spLocks noGrp="1"/>
          </p:cNvSpPr>
          <p:nvPr>
            <p:ph type="ctrTitle"/>
          </p:nvPr>
        </p:nvSpPr>
        <p:spPr>
          <a:xfrm rot="16200000">
            <a:off x="-1447800" y="4495800"/>
            <a:ext cx="3810000" cy="914400"/>
          </a:xfrm>
        </p:spPr>
        <p:txBody>
          <a:bodyPr/>
          <a:lstStyle/>
          <a:p>
            <a:pPr eaLnBrk="1" hangingPunct="1"/>
            <a:r>
              <a:rPr lang="es-ES_tradnl" sz="32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2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4" name="CuadroTexto 13"/>
          <p:cNvSpPr txBox="1">
            <a:spLocks noChangeArrowheads="1"/>
          </p:cNvSpPr>
          <p:nvPr/>
        </p:nvSpPr>
        <p:spPr bwMode="auto">
          <a:xfrm>
            <a:off x="1600200" y="658813"/>
            <a:ext cx="59650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 dirty="0">
                <a:solidFill>
                  <a:srgbClr val="1E4385"/>
                </a:solidFill>
              </a:rPr>
              <a:t>CARACTERÍSTICAS DE UM DISCÍPULO</a:t>
            </a:r>
            <a:endParaRPr lang="es-ES_tradnl" sz="2400" b="1" dirty="0">
              <a:solidFill>
                <a:srgbClr val="1E4385"/>
              </a:solidFill>
            </a:endParaRPr>
          </a:p>
        </p:txBody>
      </p:sp>
      <p:sp>
        <p:nvSpPr>
          <p:cNvPr id="15" name="CuadroTexto 14"/>
          <p:cNvSpPr txBox="1">
            <a:spLocks noChangeArrowheads="1"/>
          </p:cNvSpPr>
          <p:nvPr/>
        </p:nvSpPr>
        <p:spPr bwMode="auto">
          <a:xfrm>
            <a:off x="1143000" y="3657600"/>
            <a:ext cx="36711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 dirty="0">
                <a:solidFill>
                  <a:srgbClr val="1E4385"/>
                </a:solidFill>
              </a:rPr>
              <a:t>EIXO DO DISCIPULADO</a:t>
            </a:r>
            <a:endParaRPr lang="es-ES_tradnl" sz="2400" b="1" dirty="0">
              <a:solidFill>
                <a:srgbClr val="1E4385"/>
              </a:solidFill>
            </a:endParaRPr>
          </a:p>
        </p:txBody>
      </p:sp>
      <p:pic>
        <p:nvPicPr>
          <p:cNvPr id="10" name="9 Imagen" descr="lider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9752" y="2060848"/>
            <a:ext cx="3227371" cy="2418755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8" grpId="0" build="p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magen 9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itle 1"/>
          <p:cNvSpPr txBox="1">
            <a:spLocks/>
          </p:cNvSpPr>
          <p:nvPr/>
        </p:nvSpPr>
        <p:spPr bwMode="auto">
          <a:xfrm rot="-5400000">
            <a:off x="-5334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8" name="Rectángulo 7"/>
          <p:cNvSpPr>
            <a:spLocks noChangeArrowheads="1"/>
          </p:cNvSpPr>
          <p:nvPr/>
        </p:nvSpPr>
        <p:spPr bwMode="auto">
          <a:xfrm>
            <a:off x="1676400" y="3548063"/>
            <a:ext cx="74676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Passe </a:t>
            </a:r>
            <a:r>
              <a:rPr lang="pt-BR" sz="2300" dirty="0"/>
              <a:t>tempo com eles regularmente;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Planeje </a:t>
            </a:r>
            <a:r>
              <a:rPr lang="pt-BR" sz="2300" dirty="0"/>
              <a:t>seu tempo juntos;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Compartilhe </a:t>
            </a:r>
            <a:r>
              <a:rPr lang="pt-BR" sz="2300" dirty="0"/>
              <a:t>suas lutas;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Orem </a:t>
            </a:r>
            <a:r>
              <a:rPr lang="pt-BR" sz="2300" dirty="0"/>
              <a:t>juntos;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Estudem </a:t>
            </a:r>
            <a:r>
              <a:rPr lang="pt-BR" sz="2300" dirty="0"/>
              <a:t>juntos;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Seja </a:t>
            </a:r>
            <a:r>
              <a:rPr lang="pt-BR" sz="2300" dirty="0"/>
              <a:t>criativo;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Esteja </a:t>
            </a:r>
            <a:r>
              <a:rPr lang="pt-BR" sz="2300" dirty="0"/>
              <a:t>disponível;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Busque </a:t>
            </a:r>
            <a:r>
              <a:rPr lang="pt-BR" sz="2300" dirty="0"/>
              <a:t>sugestão e apoio de outros cristãos.</a:t>
            </a:r>
            <a:endParaRPr lang="es-ES_tradnl" sz="2300" dirty="0"/>
          </a:p>
        </p:txBody>
      </p:sp>
      <p:sp>
        <p:nvSpPr>
          <p:cNvPr id="9222" name="Title 1"/>
          <p:cNvSpPr>
            <a:spLocks noGrp="1"/>
          </p:cNvSpPr>
          <p:nvPr>
            <p:ph type="ctrTitle"/>
          </p:nvPr>
        </p:nvSpPr>
        <p:spPr>
          <a:xfrm rot="16200000">
            <a:off x="-1447800" y="4495800"/>
            <a:ext cx="3810000" cy="914400"/>
          </a:xfrm>
        </p:spPr>
        <p:txBody>
          <a:bodyPr/>
          <a:lstStyle/>
          <a:p>
            <a:pPr eaLnBrk="1" hangingPunct="1"/>
            <a:r>
              <a:rPr lang="es-ES_tradnl" sz="32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2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4" name="CuadroTexto 13"/>
          <p:cNvSpPr txBox="1">
            <a:spLocks noChangeArrowheads="1"/>
          </p:cNvSpPr>
          <p:nvPr/>
        </p:nvSpPr>
        <p:spPr bwMode="auto">
          <a:xfrm>
            <a:off x="1600200" y="304800"/>
            <a:ext cx="3805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 dirty="0">
                <a:solidFill>
                  <a:srgbClr val="1E4385"/>
                </a:solidFill>
              </a:rPr>
              <a:t>¿COMO </a:t>
            </a:r>
            <a:r>
              <a:rPr lang="es-ES_tradnl" sz="2400" b="1" dirty="0" smtClean="0">
                <a:solidFill>
                  <a:srgbClr val="1E4385"/>
                </a:solidFill>
              </a:rPr>
              <a:t>TRANSMITI-LO?</a:t>
            </a:r>
            <a:endParaRPr lang="es-ES_tradnl" sz="2400" b="1" dirty="0">
              <a:solidFill>
                <a:srgbClr val="1E4385"/>
              </a:solidFill>
            </a:endParaRPr>
          </a:p>
        </p:txBody>
      </p:sp>
      <p:pic>
        <p:nvPicPr>
          <p:cNvPr id="11" name="10 Imagen" descr="lider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757" y="674494"/>
            <a:ext cx="3419243" cy="2564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ángulo 8"/>
          <p:cNvSpPr>
            <a:spLocks noChangeArrowheads="1"/>
          </p:cNvSpPr>
          <p:nvPr/>
        </p:nvSpPr>
        <p:spPr bwMode="auto">
          <a:xfrm>
            <a:off x="1600200" y="1036638"/>
            <a:ext cx="4727848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err="1" smtClean="0"/>
              <a:t>Seqüencial</a:t>
            </a:r>
            <a:r>
              <a:rPr lang="pt-BR" sz="2300" dirty="0"/>
              <a:t>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Ordenado</a:t>
            </a:r>
            <a:r>
              <a:rPr lang="pt-BR" sz="2300" dirty="0"/>
              <a:t>;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Intencionalmente</a:t>
            </a:r>
            <a:r>
              <a:rPr lang="pt-BR" sz="2300" dirty="0"/>
              <a:t>; e</a:t>
            </a:r>
          </a:p>
          <a:p>
            <a:pPr marL="457200" indent="-457200">
              <a:buClr>
                <a:srgbClr val="1E4385"/>
              </a:buClr>
              <a:buFont typeface="Calibri" charset="0"/>
              <a:buAutoNum type="alphaLcPeriod"/>
            </a:pPr>
            <a:r>
              <a:rPr lang="pt-BR" sz="2300" dirty="0" smtClean="0"/>
              <a:t>Semelhante </a:t>
            </a:r>
            <a:r>
              <a:rPr lang="pt-BR" sz="2300" dirty="0"/>
              <a:t>ao grupo que </a:t>
            </a:r>
            <a:endParaRPr lang="pt-BR" sz="2300" dirty="0" smtClean="0"/>
          </a:p>
          <a:p>
            <a:pPr>
              <a:buClr>
                <a:srgbClr val="1E4385"/>
              </a:buClr>
            </a:pPr>
            <a:r>
              <a:rPr lang="pt-BR" sz="2300" dirty="0"/>
              <a:t>	</a:t>
            </a:r>
            <a:r>
              <a:rPr lang="pt-BR" sz="2300" dirty="0" smtClean="0"/>
              <a:t>eles </a:t>
            </a:r>
            <a:r>
              <a:rPr lang="pt-BR" sz="2300" dirty="0"/>
              <a:t>estão ministrando.</a:t>
            </a:r>
            <a:endParaRPr lang="es-ES_tradnl" sz="2400" dirty="0"/>
          </a:p>
        </p:txBody>
      </p:sp>
      <p:sp>
        <p:nvSpPr>
          <p:cNvPr id="13" name="CuadroTexto 14"/>
          <p:cNvSpPr txBox="1">
            <a:spLocks noChangeArrowheads="1"/>
          </p:cNvSpPr>
          <p:nvPr/>
        </p:nvSpPr>
        <p:spPr bwMode="auto">
          <a:xfrm>
            <a:off x="1066801" y="2967335"/>
            <a:ext cx="5997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 dirty="0">
                <a:solidFill>
                  <a:srgbClr val="1E4385"/>
                </a:solidFill>
              </a:rPr>
              <a:t>DIRETRIZES PARA FAZER DISCÍPULOS</a:t>
            </a:r>
            <a:endParaRPr lang="es-ES_tradnl" sz="2400" b="1" dirty="0">
              <a:solidFill>
                <a:srgbClr val="1E4385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4" grpId="0"/>
      <p:bldP spid="12" grpId="0" build="p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3086</TotalTime>
  <Words>397</Words>
  <Application>Microsoft Office PowerPoint</Application>
  <PresentationFormat>Presentación en pantalla (4:3)</PresentationFormat>
  <Paragraphs>87</Paragraphs>
  <Slides>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Office Theme</vt:lpstr>
      <vt:lpstr>Presentación de PowerPoint</vt:lpstr>
      <vt:lpstr>Módulo 4</vt:lpstr>
      <vt:lpstr>Presentación de PowerPoint</vt:lpstr>
      <vt:lpstr>Presentación de PowerPoint</vt:lpstr>
      <vt:lpstr>Esboço</vt:lpstr>
      <vt:lpstr>O MANDATO</vt:lpstr>
      <vt:lpstr>Esboço</vt:lpstr>
      <vt:lpstr>Esboço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4</dc:title>
  <dc:creator>Rommel Salazar López</dc:creator>
  <cp:keywords>PWP jho</cp:keywords>
  <cp:lastModifiedBy>COMPAQ</cp:lastModifiedBy>
  <cp:revision>196</cp:revision>
  <dcterms:created xsi:type="dcterms:W3CDTF">2010-11-30T18:08:54Z</dcterms:created>
  <dcterms:modified xsi:type="dcterms:W3CDTF">2013-07-24T15:23:34Z</dcterms:modified>
</cp:coreProperties>
</file>