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8" r:id="rId2"/>
    <p:sldId id="260" r:id="rId3"/>
    <p:sldId id="275" r:id="rId4"/>
    <p:sldId id="276" r:id="rId5"/>
    <p:sldId id="277" r:id="rId6"/>
    <p:sldId id="278" r:id="rId7"/>
    <p:sldId id="279" r:id="rId8"/>
    <p:sldId id="280" r:id="rId9"/>
    <p:sldId id="281" r:id="rId10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E6B"/>
    <a:srgbClr val="225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737" autoAdjust="0"/>
  </p:normalViewPr>
  <p:slideViewPr>
    <p:cSldViewPr snapToObjects="1">
      <p:cViewPr>
        <p:scale>
          <a:sx n="46" d="100"/>
          <a:sy n="46" d="100"/>
        </p:scale>
        <p:origin x="-306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A34AE7-772A-4B29-8CEC-7B12055145B4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s-EC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F2BFEC-1671-4EBD-A5AC-0617904A3652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905487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2815299-C7A1-4BAA-A3CB-C6C25C95FC7D}" type="slidenum">
              <a:rPr lang="es-ES_tradnl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181E96A-00FD-4E93-B17C-668AC7E9640E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D97D45-73AD-4770-B542-7C20093407D9}" type="slidenum">
              <a:rPr lang="es-ES_tradnl"/>
              <a:pPr/>
              <a:t>3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C864288-3047-4AB3-90B7-CC8C6D981AB6}" type="slidenum">
              <a:rPr lang="es-ES_tradnl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B079D52-ACE1-42E8-8947-3AFE4BECFC39}" type="slidenum">
              <a:rPr lang="es-ES_tradnl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E991AFD-3DF7-4551-B213-E74029CC3830}" type="slidenum">
              <a:rPr lang="es-ES_tradnl"/>
              <a:pPr/>
              <a:t>6</a:t>
            </a:fld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F91396C-3A7A-49D5-85EE-20E06865BA22}" type="slidenum">
              <a:rPr lang="es-ES_tradnl"/>
              <a:pPr/>
              <a:t>7</a:t>
            </a:fld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C286559-D7BE-4876-BFFC-580AA1FE1941}" type="slidenum">
              <a:rPr lang="es-ES_tradnl"/>
              <a:pPr/>
              <a:t>8</a:t>
            </a:fld>
            <a:endParaRPr lang="es-ES_trad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DC8050-89D2-4E1D-A4F3-BFC6B265E563}" type="slidenum">
              <a:rPr lang="es-ES_tradnl"/>
              <a:pPr/>
              <a:t>9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57B1EB-9731-4742-82F2-E7B0C3A7D3B2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77BC9-7252-41A9-9AE4-4E975A99683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F82BD6-EE1F-44BF-A0F6-81EEFCDB69CE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1B15F-C289-4987-BAAA-0A719F92B4F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898FBC-256E-4AA3-950F-7AD6D2C58CAF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F7F954-E98F-4609-BD31-2C28C68B74BE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B5597D-5A35-401A-8583-7092D0F095C9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51197-6D2F-4152-9EB7-A0FE156B453D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B0790C-D3AC-4EA5-9203-D344EAD04C88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E4DD7-ADCA-47A1-9077-EED51F3D905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54CCCC-F768-4EB5-887F-5A2464BE9BE5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03825-C65C-46B4-825B-1AE021D85AA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8AD84F-5C98-44DC-9FA5-C04E7C567EEB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B844F2-065D-4F87-8997-4A325CF2565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F2DC7A-3D57-4A08-8285-07A8A9209146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04DDA-2EAC-4DEA-9021-310BD0659CB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D36756-B1FC-48DD-83E4-7B9C5D121A37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CEA4B-A69A-46D3-8466-D732A672AC9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AAC597-BCDF-4BFA-94B9-A0778F1C04E9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044214-C808-4053-8DD7-C76EE898CB2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02A7FB-4BA0-4CCF-A913-80B50DA67DD1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AFCCB-4056-4721-BC05-9E832E9912B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A6719EF8-EA99-4B91-B3CC-4295D53A507E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47C3CDFF-8DF9-459A-8695-A6F8D8657CB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-128"/>
          <a:cs typeface="Geneva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57200" y="265113"/>
            <a:ext cx="56388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_tradnl" sz="4000" dirty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SUPERVISIONANDO </a:t>
            </a:r>
            <a:r>
              <a:rPr lang="es-ES_tradnl" sz="4000" dirty="0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REDES DE </a:t>
            </a:r>
            <a:r>
              <a:rPr lang="es-ES_tradnl" sz="4000" dirty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GRUPOS PEQUENOS</a:t>
            </a:r>
            <a:endParaRPr lang="es-ES_tradnl" sz="4000" dirty="0">
              <a:solidFill>
                <a:schemeClr val="bg1"/>
              </a:solidFill>
              <a:latin typeface="Times New Roman Bold" charset="0"/>
              <a:cs typeface="Times New Roman" charset="0"/>
            </a:endParaRPr>
          </a:p>
        </p:txBody>
      </p:sp>
      <p:sp>
        <p:nvSpPr>
          <p:cNvPr id="14340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17413" name="Rectangle 11"/>
          <p:cNvSpPr>
            <a:spLocks noChangeArrowheads="1"/>
          </p:cNvSpPr>
          <p:nvPr/>
        </p:nvSpPr>
        <p:spPr bwMode="auto">
          <a:xfrm>
            <a:off x="457200" y="3276600"/>
            <a:ext cx="81724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b="1" dirty="0">
                <a:solidFill>
                  <a:srgbClr val="112E6B"/>
                </a:solidFill>
              </a:rPr>
              <a:t>Objetivo de la sesión e indicadores</a:t>
            </a:r>
          </a:p>
          <a:p>
            <a:endParaRPr lang="es-ES_tradnl" sz="2400" b="1" dirty="0"/>
          </a:p>
          <a:p>
            <a:r>
              <a:rPr lang="pt-BR" sz="2400" dirty="0"/>
              <a:t>Esta sessão descreve perfis de liderança, enfatizando a transformação de um líder- servo local a um líder servo de redes de liderança de _ grupos pequenos</a:t>
            </a:r>
            <a:r>
              <a:rPr lang="pt-BR" sz="2400" dirty="0" smtClean="0"/>
              <a:t>.</a:t>
            </a:r>
            <a:endParaRPr lang="es-ES_tradnl" sz="2400" dirty="0"/>
          </a:p>
        </p:txBody>
      </p:sp>
      <p:grpSp>
        <p:nvGrpSpPr>
          <p:cNvPr id="2" name="Agrupar 9"/>
          <p:cNvGrpSpPr>
            <a:grpSpLocks/>
          </p:cNvGrpSpPr>
          <p:nvPr/>
        </p:nvGrpSpPr>
        <p:grpSpPr bwMode="auto">
          <a:xfrm>
            <a:off x="6934200" y="5362575"/>
            <a:ext cx="2209800" cy="1419225"/>
            <a:chOff x="6934200" y="5361801"/>
            <a:chExt cx="2209800" cy="1419999"/>
          </a:xfrm>
        </p:grpSpPr>
        <p:pic>
          <p:nvPicPr>
            <p:cNvPr id="14343" name="Picture 21" descr="MC900432579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08863" y="5361801"/>
              <a:ext cx="1260475" cy="1260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4" name="Rectangle 6"/>
            <p:cNvSpPr>
              <a:spLocks noChangeArrowheads="1"/>
            </p:cNvSpPr>
            <p:nvPr/>
          </p:nvSpPr>
          <p:spPr bwMode="auto">
            <a:xfrm>
              <a:off x="6934200" y="6504801"/>
              <a:ext cx="2209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>
                  <a:solidFill>
                    <a:srgbClr val="112E6B"/>
                  </a:solidFill>
                </a:rPr>
                <a:t>ACTIVIDAD</a:t>
              </a:r>
            </a:p>
          </p:txBody>
        </p:sp>
      </p:grpSp>
      <p:sp>
        <p:nvSpPr>
          <p:cNvPr id="10" name="9 Rectángulo"/>
          <p:cNvSpPr/>
          <p:nvPr/>
        </p:nvSpPr>
        <p:spPr>
          <a:xfrm>
            <a:off x="6096000" y="1243787"/>
            <a:ext cx="2315057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</a:t>
            </a:r>
            <a:endParaRPr lang="es-EC" sz="16600" dirty="0"/>
          </a:p>
        </p:txBody>
      </p:sp>
      <p:sp>
        <p:nvSpPr>
          <p:cNvPr id="11" name="10 Rectángulo"/>
          <p:cNvSpPr/>
          <p:nvPr/>
        </p:nvSpPr>
        <p:spPr>
          <a:xfrm>
            <a:off x="6804248" y="1281534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</a:t>
            </a:r>
            <a:endParaRPr lang="es-EC" sz="5400" dirty="0"/>
          </a:p>
        </p:txBody>
      </p:sp>
      <p:sp>
        <p:nvSpPr>
          <p:cNvPr id="12" name="11 Rectángulo"/>
          <p:cNvSpPr/>
          <p:nvPr/>
        </p:nvSpPr>
        <p:spPr>
          <a:xfrm>
            <a:off x="5662394" y="2031305"/>
            <a:ext cx="3108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				  </a:t>
            </a:r>
            <a:endParaRPr lang="es-E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662394" y="2060848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</a:t>
            </a:r>
            <a:endParaRPr lang="es-EC" sz="5400" dirty="0"/>
          </a:p>
        </p:txBody>
      </p:sp>
      <p:sp>
        <p:nvSpPr>
          <p:cNvPr id="14" name="13 Rectángulo"/>
          <p:cNvSpPr/>
          <p:nvPr/>
        </p:nvSpPr>
        <p:spPr>
          <a:xfrm>
            <a:off x="7871301" y="2073622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</a:t>
            </a:r>
            <a:endParaRPr lang="es-EC" sz="5400" dirty="0"/>
          </a:p>
        </p:txBody>
      </p:sp>
      <p:sp>
        <p:nvSpPr>
          <p:cNvPr id="15" name="14 Rectángulo"/>
          <p:cNvSpPr/>
          <p:nvPr/>
        </p:nvSpPr>
        <p:spPr>
          <a:xfrm>
            <a:off x="6228184" y="3081734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</a:t>
            </a:r>
            <a:endParaRPr lang="es-EC" sz="5400" dirty="0"/>
          </a:p>
        </p:txBody>
      </p:sp>
      <p:sp>
        <p:nvSpPr>
          <p:cNvPr id="16" name="15 Rectángulo"/>
          <p:cNvSpPr/>
          <p:nvPr/>
        </p:nvSpPr>
        <p:spPr>
          <a:xfrm>
            <a:off x="7432719" y="3107035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</a:t>
            </a:r>
            <a:endParaRPr lang="es-EC" sz="5400" dirty="0"/>
          </a:p>
        </p:txBody>
      </p:sp>
      <p:sp>
        <p:nvSpPr>
          <p:cNvPr id="18" name="17 Rectángulo"/>
          <p:cNvSpPr/>
          <p:nvPr/>
        </p:nvSpPr>
        <p:spPr>
          <a:xfrm>
            <a:off x="6804248" y="1988840"/>
            <a:ext cx="84622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</a:t>
            </a:r>
            <a:endParaRPr lang="es-EC" sz="9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Esboço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16387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pic>
        <p:nvPicPr>
          <p:cNvPr id="16388" name="Picture 6" descr="MC900432648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17367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193800" y="1676400"/>
            <a:ext cx="6807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dirty="0">
                <a:latin typeface="Times" charset="0"/>
                <a:cs typeface="Times" charset="0"/>
              </a:rPr>
              <a:t>«... </a:t>
            </a:r>
            <a:r>
              <a:rPr lang="es-ES_tradnl" sz="2400" dirty="0" smtClean="0">
                <a:latin typeface="Times" charset="0"/>
                <a:cs typeface="Times" charset="0"/>
              </a:rPr>
              <a:t>«</a:t>
            </a:r>
            <a:r>
              <a:rPr lang="pt-BR" sz="2400" dirty="0">
                <a:latin typeface="Times" charset="0"/>
                <a:cs typeface="Times" charset="0"/>
              </a:rPr>
              <a:t>e domine sobre os peixes do mar, sobre as aves dos céus, sobre as feras, e toda a terra, e todo o animal que se arrasta sobre a </a:t>
            </a:r>
            <a:r>
              <a:rPr lang="pt-BR" sz="2400" dirty="0" smtClean="0">
                <a:latin typeface="Times" charset="0"/>
                <a:cs typeface="Times" charset="0"/>
              </a:rPr>
              <a:t>terra </a:t>
            </a:r>
            <a:r>
              <a:rPr lang="es-ES_tradnl" sz="2400" dirty="0" smtClean="0">
                <a:latin typeface="Times" charset="0"/>
                <a:cs typeface="Times" charset="0"/>
              </a:rPr>
              <a:t>.» </a:t>
            </a:r>
            <a:r>
              <a:rPr lang="es-ES_tradnl" sz="2400" b="1" dirty="0" err="1">
                <a:latin typeface="Times" charset="0"/>
                <a:cs typeface="Times" charset="0"/>
              </a:rPr>
              <a:t>Gn</a:t>
            </a:r>
            <a:r>
              <a:rPr lang="es-ES_tradnl" sz="2400" b="1" dirty="0">
                <a:latin typeface="Times" charset="0"/>
                <a:cs typeface="Times" charset="0"/>
              </a:rPr>
              <a:t>. 1:26b</a:t>
            </a:r>
          </a:p>
        </p:txBody>
      </p:sp>
      <p:sp>
        <p:nvSpPr>
          <p:cNvPr id="8" name="Rectángulo redondeado 7"/>
          <p:cNvSpPr>
            <a:spLocks noChangeArrowheads="1"/>
          </p:cNvSpPr>
          <p:nvPr/>
        </p:nvSpPr>
        <p:spPr bwMode="auto">
          <a:xfrm>
            <a:off x="571500" y="3733800"/>
            <a:ext cx="38862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12E6B"/>
              </a:gs>
              <a:gs pos="100000">
                <a:srgbClr val="225CA6"/>
              </a:gs>
            </a:gsLst>
            <a:lin ang="5400000"/>
          </a:gradFill>
          <a:ln w="19050">
            <a:solidFill>
              <a:schemeClr val="bg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r>
              <a:rPr lang="es-ES_tradnl" sz="2000" dirty="0" err="1">
                <a:solidFill>
                  <a:srgbClr val="FFFFFF"/>
                </a:solidFill>
                <a:cs typeface="Arial" charset="0"/>
              </a:rPr>
              <a:t>Governar</a:t>
            </a:r>
            <a:r>
              <a:rPr lang="es-ES_tradnl" sz="2000" dirty="0">
                <a:solidFill>
                  <a:srgbClr val="FFFFFF"/>
                </a:solidFill>
                <a:cs typeface="Arial" charset="0"/>
              </a:rPr>
              <a:t>, administrar</a:t>
            </a:r>
            <a:endParaRPr lang="es-ES_tradnl" sz="2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ctángulo redondeado 8"/>
          <p:cNvSpPr>
            <a:spLocks noChangeArrowheads="1"/>
          </p:cNvSpPr>
          <p:nvPr/>
        </p:nvSpPr>
        <p:spPr bwMode="auto">
          <a:xfrm>
            <a:off x="4876800" y="3733800"/>
            <a:ext cx="38862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12E6B"/>
              </a:gs>
              <a:gs pos="100000">
                <a:srgbClr val="225CA6"/>
              </a:gs>
            </a:gsLst>
            <a:lin ang="5400000"/>
          </a:gradFill>
          <a:ln w="19050">
            <a:solidFill>
              <a:schemeClr val="bg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r>
              <a:rPr lang="es-ES_tradnl" sz="2000" b="1" dirty="0" smtClean="0">
                <a:solidFill>
                  <a:srgbClr val="FFFFFF"/>
                </a:solidFill>
                <a:cs typeface="Arial" charset="0"/>
              </a:rPr>
              <a:t>INFLUENCIAR</a:t>
            </a:r>
            <a:endParaRPr lang="es-ES_tradnl" sz="20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Rectángulo redondeado 9"/>
          <p:cNvSpPr>
            <a:spLocks noChangeArrowheads="1"/>
          </p:cNvSpPr>
          <p:nvPr/>
        </p:nvSpPr>
        <p:spPr bwMode="auto">
          <a:xfrm>
            <a:off x="571500" y="5029200"/>
            <a:ext cx="38862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12E6B"/>
              </a:gs>
              <a:gs pos="100000">
                <a:srgbClr val="225CA6"/>
              </a:gs>
            </a:gsLst>
            <a:lin ang="5400000"/>
          </a:gradFill>
          <a:ln w="19050">
            <a:solidFill>
              <a:schemeClr val="bg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r>
              <a:rPr lang="es-ES_tradnl" sz="2000" b="1" dirty="0">
                <a:solidFill>
                  <a:srgbClr val="FFFFFF"/>
                </a:solidFill>
                <a:cs typeface="Arial" charset="0"/>
              </a:rPr>
              <a:t>INFLUENCIAR</a:t>
            </a:r>
            <a:endParaRPr lang="es-ES_tradnl" sz="20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" name="Rectángulo redondeado 10"/>
          <p:cNvSpPr>
            <a:spLocks noChangeArrowheads="1"/>
          </p:cNvSpPr>
          <p:nvPr/>
        </p:nvSpPr>
        <p:spPr bwMode="auto">
          <a:xfrm>
            <a:off x="4876800" y="5029200"/>
            <a:ext cx="38862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12E6B"/>
              </a:gs>
              <a:gs pos="100000">
                <a:srgbClr val="225CA6"/>
              </a:gs>
            </a:gsLst>
            <a:lin ang="5400000"/>
          </a:gradFill>
          <a:ln w="19050">
            <a:solidFill>
              <a:schemeClr val="bg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r>
              <a:rPr lang="pt-BR" sz="2000" dirty="0">
                <a:solidFill>
                  <a:srgbClr val="FFFFFF"/>
                </a:solidFill>
                <a:cs typeface="Arial" charset="0"/>
              </a:rPr>
              <a:t>A habilidade de fazer com que outro faça algo.</a:t>
            </a:r>
            <a:endParaRPr lang="es-ES_tradnl" sz="2000" dirty="0">
              <a:solidFill>
                <a:srgbClr val="FFFFFF"/>
              </a:solidFill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Importância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da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supervisão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18435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12" name="Rectángulo 11"/>
          <p:cNvSpPr>
            <a:spLocks noChangeArrowheads="1"/>
          </p:cNvSpPr>
          <p:nvPr/>
        </p:nvSpPr>
        <p:spPr bwMode="auto">
          <a:xfrm>
            <a:off x="171175" y="1718191"/>
            <a:ext cx="604644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400" dirty="0"/>
              <a:t>Uma vez formados os grupos pequenos, eles requerem acompanhamento contínuo e permanente com a finalidade de: </a:t>
            </a:r>
            <a:r>
              <a:rPr lang="es-ES_tradnl" sz="2400" dirty="0" smtClean="0"/>
              <a:t> </a:t>
            </a:r>
            <a:endParaRPr lang="es-ES_tradnl" sz="2400" b="1" dirty="0"/>
          </a:p>
          <a:p>
            <a:endParaRPr lang="es-ES_tradnl" sz="2400" dirty="0"/>
          </a:p>
          <a:p>
            <a:pPr marL="914400" lvl="1" indent="-457200">
              <a:buClr>
                <a:srgbClr val="112E6B"/>
              </a:buClr>
              <a:buFont typeface="Calibri" charset="0"/>
              <a:buAutoNum type="alphaLcParenR"/>
            </a:pPr>
            <a:r>
              <a:rPr lang="pt-BR" sz="2400" dirty="0" smtClean="0"/>
              <a:t>Revisar </a:t>
            </a:r>
            <a:r>
              <a:rPr lang="pt-BR" sz="2400" dirty="0"/>
              <a:t>o desenvolvimento do grupo em termos de crescimento qualitativo e quantitativo</a:t>
            </a:r>
            <a:r>
              <a:rPr lang="pt-BR" sz="2400" dirty="0" smtClean="0"/>
              <a:t>;</a:t>
            </a:r>
            <a:br>
              <a:rPr lang="pt-BR" sz="2400" dirty="0" smtClean="0"/>
            </a:br>
            <a:endParaRPr lang="pt-BR" sz="2400" dirty="0"/>
          </a:p>
          <a:p>
            <a:pPr marL="914400" lvl="1" indent="-457200">
              <a:buClr>
                <a:srgbClr val="112E6B"/>
              </a:buClr>
              <a:buFont typeface="Calibri" charset="0"/>
              <a:buAutoNum type="alphaLcParenR"/>
            </a:pPr>
            <a:r>
              <a:rPr lang="pt-BR" sz="2400" dirty="0" smtClean="0"/>
              <a:t>Assegurar </a:t>
            </a:r>
            <a:r>
              <a:rPr lang="pt-BR" sz="2400" dirty="0"/>
              <a:t>o cumprimento do planejado no tempo previsto</a:t>
            </a:r>
            <a:r>
              <a:rPr lang="pt-BR" sz="2400" dirty="0" smtClean="0"/>
              <a:t>;</a:t>
            </a:r>
            <a:br>
              <a:rPr lang="pt-BR" sz="2400" dirty="0" smtClean="0"/>
            </a:br>
            <a:endParaRPr lang="pt-BR" sz="2400" dirty="0"/>
          </a:p>
          <a:p>
            <a:pPr marL="914400" lvl="1" indent="-457200">
              <a:buClr>
                <a:srgbClr val="112E6B"/>
              </a:buClr>
              <a:buFont typeface="Calibri" charset="0"/>
              <a:buAutoNum type="alphaLcParenR"/>
            </a:pPr>
            <a:r>
              <a:rPr lang="pt-BR" sz="2400" dirty="0" smtClean="0"/>
              <a:t>Incentivar </a:t>
            </a:r>
            <a:r>
              <a:rPr lang="pt-BR" sz="2400" dirty="0"/>
              <a:t>o cumprimento da </a:t>
            </a:r>
            <a:r>
              <a:rPr lang="pt-BR" sz="2400" dirty="0" smtClean="0"/>
              <a:t>visão</a:t>
            </a:r>
            <a:r>
              <a:rPr lang="pt-BR" sz="2400" dirty="0"/>
              <a:t>.</a:t>
            </a:r>
            <a:endParaRPr lang="es-ES_tradnl" sz="2400" dirty="0"/>
          </a:p>
        </p:txBody>
      </p:sp>
      <p:sp>
        <p:nvSpPr>
          <p:cNvPr id="5" name="4 Rectángulo"/>
          <p:cNvSpPr/>
          <p:nvPr/>
        </p:nvSpPr>
        <p:spPr>
          <a:xfrm>
            <a:off x="6324600" y="2132856"/>
            <a:ext cx="2315057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</a:t>
            </a:r>
            <a:endParaRPr lang="es-EC" sz="16600" dirty="0"/>
          </a:p>
        </p:txBody>
      </p:sp>
      <p:sp>
        <p:nvSpPr>
          <p:cNvPr id="7" name="6 Rectángulo"/>
          <p:cNvSpPr/>
          <p:nvPr/>
        </p:nvSpPr>
        <p:spPr>
          <a:xfrm>
            <a:off x="7020272" y="2073622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</a:t>
            </a:r>
            <a:endParaRPr lang="es-EC" sz="5400" dirty="0"/>
          </a:p>
        </p:txBody>
      </p:sp>
      <p:sp>
        <p:nvSpPr>
          <p:cNvPr id="8" name="7 Rectángulo"/>
          <p:cNvSpPr/>
          <p:nvPr/>
        </p:nvSpPr>
        <p:spPr>
          <a:xfrm>
            <a:off x="8015317" y="2687687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</a:t>
            </a:r>
            <a:endParaRPr lang="es-EC" sz="5400" dirty="0"/>
          </a:p>
        </p:txBody>
      </p:sp>
      <p:sp>
        <p:nvSpPr>
          <p:cNvPr id="9" name="8 Rectángulo"/>
          <p:cNvSpPr/>
          <p:nvPr/>
        </p:nvSpPr>
        <p:spPr>
          <a:xfrm>
            <a:off x="7596336" y="3873822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</a:t>
            </a:r>
            <a:endParaRPr lang="es-EC" sz="5400" dirty="0"/>
          </a:p>
        </p:txBody>
      </p:sp>
      <p:sp>
        <p:nvSpPr>
          <p:cNvPr id="10" name="9 Rectángulo"/>
          <p:cNvSpPr/>
          <p:nvPr/>
        </p:nvSpPr>
        <p:spPr>
          <a:xfrm>
            <a:off x="6372200" y="3873822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</a:t>
            </a:r>
            <a:endParaRPr lang="es-EC" sz="5400" dirty="0"/>
          </a:p>
        </p:txBody>
      </p:sp>
      <p:sp>
        <p:nvSpPr>
          <p:cNvPr id="11" name="10 Rectángulo"/>
          <p:cNvSpPr/>
          <p:nvPr/>
        </p:nvSpPr>
        <p:spPr>
          <a:xfrm>
            <a:off x="6012160" y="2687687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</a:t>
            </a:r>
            <a:endParaRPr lang="es-EC" sz="5400" dirty="0"/>
          </a:p>
        </p:txBody>
      </p:sp>
      <p:sp>
        <p:nvSpPr>
          <p:cNvPr id="13" name="12 Rectángulo"/>
          <p:cNvSpPr/>
          <p:nvPr/>
        </p:nvSpPr>
        <p:spPr>
          <a:xfrm rot="2210784">
            <a:off x="7495995" y="2792406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</a:t>
            </a:r>
            <a:endParaRPr lang="es-EC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7025080" y="2826187"/>
            <a:ext cx="87235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</a:t>
            </a:r>
            <a:endParaRPr lang="es-EC" sz="9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D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escrição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do supervisor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20483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12" name="Rectángulo 11"/>
          <p:cNvSpPr>
            <a:spLocks noChangeArrowheads="1"/>
          </p:cNvSpPr>
          <p:nvPr/>
        </p:nvSpPr>
        <p:spPr bwMode="auto">
          <a:xfrm>
            <a:off x="214660" y="1268760"/>
            <a:ext cx="604644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400" dirty="0"/>
              <a:t>É aconselhável ter um supervisor de rede grupos pequenos, o mesmo que</a:t>
            </a:r>
            <a:r>
              <a:rPr lang="pt-BR" sz="2400" dirty="0" smtClean="0"/>
              <a:t>:</a:t>
            </a:r>
            <a:endParaRPr lang="es-ES_tradnl" sz="2400" b="1" dirty="0"/>
          </a:p>
          <a:p>
            <a:endParaRPr lang="es-ES_tradnl" sz="2400" b="1" dirty="0"/>
          </a:p>
          <a:p>
            <a:pPr marL="914400" lvl="1" indent="-457200">
              <a:buClr>
                <a:srgbClr val="112E6B"/>
              </a:buClr>
              <a:buFont typeface="Calibri" charset="0"/>
              <a:buAutoNum type="alphaLcParenR"/>
            </a:pPr>
            <a:r>
              <a:rPr lang="pt-BR" sz="2400" dirty="0" smtClean="0"/>
              <a:t>Constitui-se </a:t>
            </a:r>
            <a:r>
              <a:rPr lang="pt-BR" sz="2400" dirty="0"/>
              <a:t>a extensão do pastor ou mentor</a:t>
            </a:r>
            <a:r>
              <a:rPr lang="pt-BR" sz="2400" dirty="0" smtClean="0"/>
              <a:t>;</a:t>
            </a:r>
            <a:br>
              <a:rPr lang="pt-BR" sz="2400" dirty="0" smtClean="0"/>
            </a:br>
            <a:endParaRPr lang="pt-BR" sz="2400" dirty="0"/>
          </a:p>
          <a:p>
            <a:pPr marL="914400" lvl="1" indent="-457200">
              <a:buClr>
                <a:srgbClr val="112E6B"/>
              </a:buClr>
              <a:buFont typeface="Calibri" charset="0"/>
              <a:buAutoNum type="alphaLcParenR"/>
            </a:pPr>
            <a:r>
              <a:rPr lang="pt-BR" sz="2400" dirty="0" smtClean="0"/>
              <a:t>É </a:t>
            </a:r>
            <a:r>
              <a:rPr lang="pt-BR" sz="2400" dirty="0"/>
              <a:t>um vínculo no sistema que liga o pastor com o plantador</a:t>
            </a:r>
            <a:r>
              <a:rPr lang="pt-BR" sz="2400" dirty="0" smtClean="0"/>
              <a:t>;</a:t>
            </a:r>
            <a:br>
              <a:rPr lang="pt-BR" sz="2400" dirty="0" smtClean="0"/>
            </a:br>
            <a:endParaRPr lang="pt-BR" sz="2400" dirty="0"/>
          </a:p>
          <a:p>
            <a:pPr marL="914400" lvl="1" indent="-457200">
              <a:buClr>
                <a:srgbClr val="112E6B"/>
              </a:buClr>
              <a:buFont typeface="Calibri" charset="0"/>
              <a:buAutoNum type="alphaLcParenR"/>
            </a:pPr>
            <a:r>
              <a:rPr lang="pt-BR" sz="2400" dirty="0" smtClean="0"/>
              <a:t>É </a:t>
            </a:r>
            <a:r>
              <a:rPr lang="pt-BR" sz="2400" dirty="0"/>
              <a:t>a força vital na estrutura da </a:t>
            </a:r>
            <a:r>
              <a:rPr lang="pt-BR" sz="2400" dirty="0" smtClean="0"/>
              <a:t>igreja </a:t>
            </a:r>
            <a:r>
              <a:rPr lang="pt-BR" sz="2400" dirty="0"/>
              <a:t>e exerce uma atenção especial;</a:t>
            </a:r>
            <a:endParaRPr lang="es-ES_tradnl" sz="2400" dirty="0"/>
          </a:p>
        </p:txBody>
      </p:sp>
      <p:sp>
        <p:nvSpPr>
          <p:cNvPr id="15" name="14 Rectángulo"/>
          <p:cNvSpPr/>
          <p:nvPr/>
        </p:nvSpPr>
        <p:spPr>
          <a:xfrm>
            <a:off x="5808744" y="1499294"/>
            <a:ext cx="2651688" cy="5386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</a:t>
            </a:r>
            <a:endParaRPr lang="es-EC" sz="3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15 Rectángulo"/>
          <p:cNvSpPr/>
          <p:nvPr/>
        </p:nvSpPr>
        <p:spPr>
          <a:xfrm rot="2210784">
            <a:off x="6513839" y="3383761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</a:t>
            </a:r>
            <a:endParaRPr lang="es-EC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7537728" y="1268760"/>
            <a:ext cx="141577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</a:t>
            </a:r>
            <a:endParaRPr lang="es-EC" sz="9600" dirty="0"/>
          </a:p>
        </p:txBody>
      </p:sp>
      <p:sp>
        <p:nvSpPr>
          <p:cNvPr id="19" name="18 Rectángulo"/>
          <p:cNvSpPr/>
          <p:nvPr/>
        </p:nvSpPr>
        <p:spPr>
          <a:xfrm>
            <a:off x="7958117" y="1198493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</a:t>
            </a:r>
            <a:endParaRPr lang="es-EC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8497669" y="1674058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</a:t>
            </a:r>
            <a:endParaRPr lang="es-EC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8326903" y="2320389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</a:t>
            </a:r>
            <a:endParaRPr lang="es-EC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7520701" y="2320389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</a:t>
            </a:r>
            <a:endParaRPr lang="es-EC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7164288" y="1702549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</a:t>
            </a:r>
            <a:endParaRPr lang="es-EC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Descrição</a:t>
            </a:r>
            <a:r>
              <a:rPr lang="es-ES_tradnl" sz="3600" b="1" dirty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do supervisor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22531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12" name="Rectángulo 11"/>
          <p:cNvSpPr>
            <a:spLocks noChangeArrowheads="1"/>
          </p:cNvSpPr>
          <p:nvPr/>
        </p:nvSpPr>
        <p:spPr bwMode="auto">
          <a:xfrm>
            <a:off x="190500" y="1354168"/>
            <a:ext cx="66945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914400" lvl="1" indent="-457200">
              <a:buClr>
                <a:srgbClr val="112E6B"/>
              </a:buClr>
              <a:buFont typeface="Calibri" charset="0"/>
              <a:buAutoNum type="alphaLcParenR" startAt="4"/>
            </a:pPr>
            <a:r>
              <a:rPr lang="pt-BR" sz="2400" dirty="0" smtClean="0"/>
              <a:t>É </a:t>
            </a:r>
            <a:r>
              <a:rPr lang="pt-BR" sz="2400" dirty="0"/>
              <a:t>aquele que assegura a precisão da estratégia em seu cumprimento global</a:t>
            </a:r>
            <a:r>
              <a:rPr lang="pt-BR" sz="2400" dirty="0" smtClean="0"/>
              <a:t>;</a:t>
            </a:r>
          </a:p>
          <a:p>
            <a:pPr marL="914400" lvl="1" indent="-457200">
              <a:buClr>
                <a:srgbClr val="112E6B"/>
              </a:buClr>
              <a:buFont typeface="Calibri" charset="0"/>
              <a:buAutoNum type="alphaLcParenR" startAt="4"/>
            </a:pPr>
            <a:endParaRPr lang="pt-BR" sz="2400" dirty="0"/>
          </a:p>
          <a:p>
            <a:pPr marL="914400" lvl="1" indent="-457200">
              <a:buClr>
                <a:srgbClr val="112E6B"/>
              </a:buClr>
              <a:buFont typeface="Calibri" charset="0"/>
              <a:buAutoNum type="alphaLcParenR" startAt="4"/>
            </a:pPr>
            <a:r>
              <a:rPr lang="pt-BR" sz="2400" dirty="0" smtClean="0"/>
              <a:t>É </a:t>
            </a:r>
            <a:r>
              <a:rPr lang="pt-BR" sz="2400" dirty="0"/>
              <a:t>a principal responsável pela execução de projetos e o alcance das metas estabelecidas</a:t>
            </a:r>
            <a:r>
              <a:rPr lang="pt-BR" sz="2400" dirty="0" smtClean="0"/>
              <a:t>;</a:t>
            </a:r>
          </a:p>
          <a:p>
            <a:pPr marL="914400" lvl="1" indent="-457200">
              <a:buClr>
                <a:srgbClr val="112E6B"/>
              </a:buClr>
              <a:buFont typeface="Calibri" charset="0"/>
              <a:buAutoNum type="alphaLcParenR" startAt="4"/>
            </a:pPr>
            <a:endParaRPr lang="pt-BR" sz="2400" dirty="0"/>
          </a:p>
          <a:p>
            <a:pPr marL="914400" lvl="1" indent="-457200">
              <a:buClr>
                <a:srgbClr val="112E6B"/>
              </a:buClr>
              <a:buFont typeface="Calibri" charset="0"/>
              <a:buAutoNum type="alphaLcParenR" startAt="4"/>
            </a:pPr>
            <a:r>
              <a:rPr lang="pt-BR" sz="2400" dirty="0" smtClean="0"/>
              <a:t>Identifica </a:t>
            </a:r>
            <a:r>
              <a:rPr lang="pt-BR" sz="2400" dirty="0"/>
              <a:t>novos núcleos</a:t>
            </a:r>
            <a:r>
              <a:rPr lang="pt-BR" sz="2400" dirty="0" smtClean="0"/>
              <a:t>;</a:t>
            </a:r>
          </a:p>
          <a:p>
            <a:pPr marL="914400" lvl="1" indent="-457200">
              <a:buClr>
                <a:srgbClr val="112E6B"/>
              </a:buClr>
              <a:buFont typeface="Calibri" charset="0"/>
              <a:buAutoNum type="alphaLcParenR" startAt="4"/>
            </a:pPr>
            <a:endParaRPr lang="pt-BR" sz="2400" dirty="0"/>
          </a:p>
          <a:p>
            <a:pPr marL="914400" lvl="1" indent="-457200">
              <a:buClr>
                <a:srgbClr val="112E6B"/>
              </a:buClr>
              <a:buFont typeface="Calibri" charset="0"/>
              <a:buAutoNum type="alphaLcParenR" startAt="4"/>
            </a:pPr>
            <a:r>
              <a:rPr lang="pt-BR" sz="2400" dirty="0" smtClean="0"/>
              <a:t>Abre </a:t>
            </a:r>
            <a:r>
              <a:rPr lang="pt-BR" sz="2400" dirty="0"/>
              <a:t>novos pequenos grupos</a:t>
            </a:r>
            <a:r>
              <a:rPr lang="pt-BR" sz="2400" dirty="0" smtClean="0"/>
              <a:t>;</a:t>
            </a:r>
          </a:p>
          <a:p>
            <a:pPr marL="914400" lvl="1" indent="-457200">
              <a:buClr>
                <a:srgbClr val="112E6B"/>
              </a:buClr>
              <a:buFont typeface="Calibri" charset="0"/>
              <a:buAutoNum type="alphaLcParenR" startAt="4"/>
            </a:pPr>
            <a:endParaRPr lang="pt-BR" sz="2400" dirty="0"/>
          </a:p>
          <a:p>
            <a:pPr marL="914400" lvl="1" indent="-457200">
              <a:buClr>
                <a:srgbClr val="112E6B"/>
              </a:buClr>
              <a:buFont typeface="Calibri" charset="0"/>
              <a:buAutoNum type="alphaLcParenR" startAt="4"/>
            </a:pPr>
            <a:r>
              <a:rPr lang="pt-BR" sz="2400" dirty="0" smtClean="0"/>
              <a:t>Corrige </a:t>
            </a:r>
            <a:r>
              <a:rPr lang="pt-BR" sz="2400" dirty="0"/>
              <a:t>a deficiência.</a:t>
            </a:r>
            <a:endParaRPr lang="es-ES_tradnl" sz="2400" dirty="0"/>
          </a:p>
        </p:txBody>
      </p:sp>
      <p:sp>
        <p:nvSpPr>
          <p:cNvPr id="9" name="8 Rectángulo"/>
          <p:cNvSpPr/>
          <p:nvPr/>
        </p:nvSpPr>
        <p:spPr>
          <a:xfrm>
            <a:off x="5952760" y="1524959"/>
            <a:ext cx="2651688" cy="5386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</a:t>
            </a:r>
            <a:endParaRPr lang="es-EC" sz="3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7537728" y="1268760"/>
            <a:ext cx="141577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</a:t>
            </a:r>
            <a:endParaRPr lang="es-EC" sz="9600" dirty="0"/>
          </a:p>
        </p:txBody>
      </p:sp>
      <p:sp>
        <p:nvSpPr>
          <p:cNvPr id="11" name="10 Rectángulo"/>
          <p:cNvSpPr/>
          <p:nvPr/>
        </p:nvSpPr>
        <p:spPr>
          <a:xfrm>
            <a:off x="7958117" y="1198493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</a:t>
            </a:r>
            <a:endParaRPr lang="es-EC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8433682" y="1674058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</a:t>
            </a:r>
            <a:endParaRPr lang="es-EC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8318157" y="2320389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</a:t>
            </a:r>
            <a:endParaRPr lang="es-EC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7214562" y="1674058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</a:t>
            </a:r>
            <a:endParaRPr lang="es-EC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7524328" y="2276872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</a:t>
            </a:r>
            <a:endParaRPr lang="es-EC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16 Rectángulo"/>
          <p:cNvSpPr/>
          <p:nvPr/>
        </p:nvSpPr>
        <p:spPr>
          <a:xfrm rot="2210784">
            <a:off x="6633448" y="3415004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</a:t>
            </a:r>
            <a:endParaRPr lang="es-EC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¿</a:t>
            </a:r>
            <a:r>
              <a:rPr lang="pt-BR" sz="3600" b="1" dirty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O</a:t>
            </a:r>
            <a:r>
              <a:rPr lang="pt-BR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que faz um supervisor?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24579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12" name="Rectángulo 11"/>
          <p:cNvSpPr>
            <a:spLocks noChangeArrowheads="1"/>
          </p:cNvSpPr>
          <p:nvPr/>
        </p:nvSpPr>
        <p:spPr bwMode="auto">
          <a:xfrm>
            <a:off x="467544" y="1196752"/>
            <a:ext cx="640648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Clr>
                <a:srgbClr val="112E6B"/>
              </a:buClr>
              <a:buFont typeface="Calibri" charset="0"/>
              <a:buAutoNum type="alphaLcParenR"/>
            </a:pPr>
            <a:r>
              <a:rPr lang="pt-BR" sz="2400" dirty="0" smtClean="0"/>
              <a:t>Oferece </a:t>
            </a:r>
            <a:r>
              <a:rPr lang="pt-BR" sz="2400" dirty="0"/>
              <a:t>atendimento personalizado a aos líderes e anfitriões</a:t>
            </a:r>
            <a:r>
              <a:rPr lang="pt-BR" sz="2400" dirty="0" smtClean="0"/>
              <a:t>;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/>
            </a:pPr>
            <a:endParaRPr lang="pt-BR" sz="2400" dirty="0"/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/>
            </a:pPr>
            <a:r>
              <a:rPr lang="pt-BR" sz="2400" dirty="0" smtClean="0"/>
              <a:t>Fielmente </a:t>
            </a:r>
            <a:r>
              <a:rPr lang="pt-BR" sz="2400" dirty="0"/>
              <a:t>participa das reuniões com o pastor e os líderes de grupos</a:t>
            </a:r>
            <a:r>
              <a:rPr lang="pt-BR" sz="2400" dirty="0" smtClean="0"/>
              <a:t>;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/>
            </a:pPr>
            <a:endParaRPr lang="pt-BR" sz="2400" dirty="0"/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/>
            </a:pPr>
            <a:r>
              <a:rPr lang="pt-BR" sz="2400" dirty="0" smtClean="0"/>
              <a:t>Ele </a:t>
            </a:r>
            <a:r>
              <a:rPr lang="pt-BR" sz="2400" dirty="0"/>
              <a:t>se reúne com os líderes para projetar o trabalho</a:t>
            </a:r>
            <a:r>
              <a:rPr lang="pt-BR" sz="2400" dirty="0" smtClean="0"/>
              <a:t>;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/>
            </a:pPr>
            <a:endParaRPr lang="pt-BR" sz="2400" dirty="0"/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/>
            </a:pPr>
            <a:r>
              <a:rPr lang="pt-BR" sz="2400" dirty="0" smtClean="0"/>
              <a:t>Fazem </a:t>
            </a:r>
            <a:r>
              <a:rPr lang="pt-BR" sz="2400" dirty="0"/>
              <a:t>programa de supervisão para cada grupo</a:t>
            </a:r>
            <a:r>
              <a:rPr lang="pt-BR" sz="2400" dirty="0" smtClean="0"/>
              <a:t>;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/>
            </a:pPr>
            <a:endParaRPr lang="pt-BR" sz="2400" dirty="0"/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/>
            </a:pPr>
            <a:r>
              <a:rPr lang="pt-BR" sz="2400" dirty="0" smtClean="0"/>
              <a:t>Garante </a:t>
            </a:r>
            <a:r>
              <a:rPr lang="pt-BR" sz="2400" dirty="0"/>
              <a:t>que os líderes cumpram os </a:t>
            </a:r>
            <a:r>
              <a:rPr lang="pt-BR" sz="2400" dirty="0" smtClean="0"/>
              <a:t>requisitos</a:t>
            </a:r>
            <a:r>
              <a:rPr lang="pt-BR" sz="2400" dirty="0"/>
              <a:t>;</a:t>
            </a:r>
            <a:endParaRPr lang="es-ES_tradnl" sz="2400" dirty="0"/>
          </a:p>
        </p:txBody>
      </p:sp>
      <p:sp>
        <p:nvSpPr>
          <p:cNvPr id="5" name="4 Rectángulo"/>
          <p:cNvSpPr/>
          <p:nvPr/>
        </p:nvSpPr>
        <p:spPr>
          <a:xfrm>
            <a:off x="6186977" y="2393593"/>
            <a:ext cx="1374094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</a:t>
            </a:r>
            <a:endParaRPr lang="es-EC" sz="1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093400" y="1499294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</a:t>
            </a:r>
            <a:endParaRPr lang="es-EC" sz="8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7698694" y="2393593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</a:t>
            </a:r>
            <a:endParaRPr lang="es-EC" sz="8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742912" y="3356992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</a:t>
            </a:r>
            <a:endParaRPr lang="es-EC" sz="8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7137618" y="4146172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</a:t>
            </a:r>
            <a:endParaRPr lang="es-EC" sz="8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 rot="2210784">
            <a:off x="6514773" y="3279441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</a:t>
            </a:r>
            <a:endParaRPr lang="es-EC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¿</a:t>
            </a:r>
            <a:r>
              <a:rPr lang="pt-BR" sz="3600" b="1" dirty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O que faz um supervisor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?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26627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4</a:t>
            </a:r>
            <a:endParaRPr lang="es-ES_tradnl" sz="21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Rectángulo 11"/>
          <p:cNvSpPr>
            <a:spLocks noChangeArrowheads="1"/>
          </p:cNvSpPr>
          <p:nvPr/>
        </p:nvSpPr>
        <p:spPr bwMode="auto">
          <a:xfrm>
            <a:off x="266700" y="1268760"/>
            <a:ext cx="7696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rgbClr val="112E6B"/>
              </a:buClr>
              <a:buFont typeface="Calibri" charset="0"/>
              <a:buAutoNum type="alphaLcParenR" startAt="6"/>
            </a:pPr>
            <a:r>
              <a:rPr lang="pt-BR" sz="2400" dirty="0" smtClean="0"/>
              <a:t>Constata </a:t>
            </a:r>
            <a:r>
              <a:rPr lang="pt-BR" sz="2400" dirty="0"/>
              <a:t>que cada grupo esteja organizado e bem cuidado</a:t>
            </a:r>
            <a:r>
              <a:rPr lang="pt-BR" sz="2400" dirty="0" smtClean="0"/>
              <a:t>;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 startAt="6"/>
            </a:pPr>
            <a:endParaRPr lang="pt-BR" sz="2400" dirty="0"/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 startAt="6"/>
            </a:pPr>
            <a:r>
              <a:rPr lang="pt-BR" sz="2400" dirty="0" smtClean="0"/>
              <a:t>Organiza </a:t>
            </a:r>
            <a:r>
              <a:rPr lang="pt-BR" sz="2400" dirty="0"/>
              <a:t>atividades evangelísticas</a:t>
            </a:r>
            <a:r>
              <a:rPr lang="pt-BR" sz="2400" dirty="0" smtClean="0"/>
              <a:t>;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 startAt="6"/>
            </a:pPr>
            <a:endParaRPr lang="pt-BR" sz="2400" dirty="0"/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 startAt="6"/>
            </a:pPr>
            <a:r>
              <a:rPr lang="pt-BR" sz="2400" dirty="0" smtClean="0"/>
              <a:t>Leva </a:t>
            </a:r>
            <a:r>
              <a:rPr lang="pt-BR" sz="2400" dirty="0"/>
              <a:t>as estatísticas do setor</a:t>
            </a:r>
            <a:r>
              <a:rPr lang="pt-BR" sz="2400" dirty="0" smtClean="0"/>
              <a:t>;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 startAt="6"/>
            </a:pPr>
            <a:endParaRPr lang="pt-BR" sz="2400" dirty="0"/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 startAt="6"/>
            </a:pPr>
            <a:r>
              <a:rPr lang="pt-BR" sz="2400" dirty="0" smtClean="0"/>
              <a:t>Apoia </a:t>
            </a:r>
            <a:r>
              <a:rPr lang="pt-BR" sz="2400" dirty="0"/>
              <a:t>os projetos da igreja</a:t>
            </a:r>
            <a:r>
              <a:rPr lang="pt-BR" sz="2400" dirty="0" smtClean="0"/>
              <a:t>;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 startAt="6"/>
            </a:pPr>
            <a:endParaRPr lang="pt-BR" sz="2400" dirty="0"/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 startAt="6"/>
            </a:pPr>
            <a:r>
              <a:rPr lang="pt-BR" sz="2400" dirty="0" smtClean="0"/>
              <a:t>Obedece </a:t>
            </a:r>
            <a:r>
              <a:rPr lang="pt-BR" sz="2400" dirty="0"/>
              <a:t>as orientações do seu pastor</a:t>
            </a:r>
            <a:r>
              <a:rPr lang="pt-BR" sz="2400" dirty="0" smtClean="0"/>
              <a:t>;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 startAt="6"/>
            </a:pPr>
            <a:endParaRPr lang="pt-BR" sz="2400" dirty="0"/>
          </a:p>
          <a:p>
            <a:pPr marL="457200" indent="-457200">
              <a:buClr>
                <a:srgbClr val="112E6B"/>
              </a:buClr>
              <a:buFont typeface="Calibri" charset="0"/>
              <a:buAutoNum type="alphaLcParenR" startAt="6"/>
            </a:pPr>
            <a:r>
              <a:rPr lang="pt-BR" sz="2400" dirty="0" smtClean="0"/>
              <a:t>Trabalha </a:t>
            </a:r>
            <a:r>
              <a:rPr lang="pt-BR" sz="2400" dirty="0"/>
              <a:t>em seu próprio crescimento pessoal.</a:t>
            </a:r>
            <a:endParaRPr lang="es-ES_tradnl" sz="2400" dirty="0"/>
          </a:p>
        </p:txBody>
      </p:sp>
      <p:sp>
        <p:nvSpPr>
          <p:cNvPr id="6" name="5 Rectángulo"/>
          <p:cNvSpPr/>
          <p:nvPr/>
        </p:nvSpPr>
        <p:spPr>
          <a:xfrm>
            <a:off x="6588224" y="1066800"/>
            <a:ext cx="2738250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99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</a:t>
            </a:r>
            <a:endParaRPr lang="es-EC" sz="199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126476" y="1928849"/>
            <a:ext cx="2651688" cy="5386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</a:t>
            </a:r>
            <a:endParaRPr lang="es-EC" sz="3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 rot="2210784">
            <a:off x="6779870" y="3619236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</a:t>
            </a:r>
            <a:endParaRPr lang="es-EC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ángulo 7"/>
          <p:cNvSpPr>
            <a:spLocks noChangeArrowheads="1"/>
          </p:cNvSpPr>
          <p:nvPr/>
        </p:nvSpPr>
        <p:spPr bwMode="auto">
          <a:xfrm>
            <a:off x="457200" y="3200400"/>
            <a:ext cx="838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400" dirty="0" smtClean="0"/>
              <a:t>Práticas de evangelismo. Separem-se em grupos de 2 ou 3 pessoas e compartilhem o testemunho pessoal que você desenvolveu na Sessão 2 (cada pessoa tem um tempo máximo de 3 minutos).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endParaRPr lang="pt-BR" sz="2400" dirty="0" smtClean="0"/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400" dirty="0" smtClean="0"/>
              <a:t>Explicação das atividades para o próximo módulo</a:t>
            </a:r>
            <a:r>
              <a:rPr lang="es-ES_tradnl" sz="2400" dirty="0" smtClean="0"/>
              <a:t>.</a:t>
            </a:r>
            <a:endParaRPr lang="es-ES_tradnl" sz="2400" dirty="0"/>
          </a:p>
        </p:txBody>
      </p:sp>
      <p:pic>
        <p:nvPicPr>
          <p:cNvPr id="32772" name="Imagen 8" descr="MC90043263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4572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Rectangle 7"/>
          <p:cNvSpPr>
            <a:spLocks noChangeArrowheads="1"/>
          </p:cNvSpPr>
          <p:nvPr/>
        </p:nvSpPr>
        <p:spPr bwMode="auto">
          <a:xfrm>
            <a:off x="3505200" y="838200"/>
            <a:ext cx="4876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Tempo </a:t>
            </a:r>
            <a:r>
              <a:rPr lang="es-ES_tradnl" sz="4000" b="1" dirty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de </a:t>
            </a:r>
            <a:r>
              <a:rPr lang="es-ES_tradnl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Trabalho</a:t>
            </a:r>
            <a:endParaRPr lang="es-ES_tradnl" sz="4000" b="1" dirty="0">
              <a:solidFill>
                <a:schemeClr val="bg1"/>
              </a:solidFill>
              <a:latin typeface="Times New Roman Italic" charset="0"/>
              <a:cs typeface="Times New Roman" charset="0"/>
            </a:endParaRPr>
          </a:p>
          <a:p>
            <a:r>
              <a:rPr lang="es-ES_tradnl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Atividade</a:t>
            </a:r>
            <a:r>
              <a:rPr lang="es-ES_tradnl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 </a:t>
            </a:r>
            <a:r>
              <a:rPr lang="es-ES_tradnl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na</a:t>
            </a:r>
            <a:r>
              <a:rPr lang="es-ES_tradnl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 aula</a:t>
            </a:r>
            <a:endParaRPr lang="es-ES_tradnl" sz="4000" b="1" dirty="0">
              <a:solidFill>
                <a:schemeClr val="bg1"/>
              </a:solidFill>
              <a:latin typeface="Times New Roman Italic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9555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ChangeArrowheads="1"/>
          </p:cNvSpPr>
          <p:nvPr/>
        </p:nvSpPr>
        <p:spPr bwMode="auto">
          <a:xfrm>
            <a:off x="457200" y="103188"/>
            <a:ext cx="838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4000" b="1" dirty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Para </a:t>
            </a:r>
            <a:r>
              <a:rPr lang="es-ES_tradnl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o próximo </a:t>
            </a:r>
            <a:r>
              <a:rPr lang="es-ES_tradnl" sz="4000" b="1" dirty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módulo</a:t>
            </a:r>
          </a:p>
        </p:txBody>
      </p:sp>
      <p:sp>
        <p:nvSpPr>
          <p:cNvPr id="34819" name="Rectángulo 7"/>
          <p:cNvSpPr>
            <a:spLocks noChangeArrowheads="1"/>
          </p:cNvSpPr>
          <p:nvPr/>
        </p:nvSpPr>
        <p:spPr bwMode="auto">
          <a:xfrm>
            <a:off x="457200" y="1143000"/>
            <a:ext cx="8077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000" dirty="0" smtClean="0"/>
              <a:t>Preencha </a:t>
            </a:r>
            <a:r>
              <a:rPr lang="pt-BR" sz="2000" dirty="0"/>
              <a:t>e entregue o próximo módulo no relatório “ABC do Plantador”(pág. 3</a:t>
            </a:r>
            <a:r>
              <a:rPr lang="pt-BR" sz="2000" dirty="0" smtClean="0"/>
              <a:t>)</a:t>
            </a:r>
          </a:p>
          <a:p>
            <a:pPr marL="342900" indent="-342900">
              <a:buClr>
                <a:srgbClr val="112E6B"/>
              </a:buClr>
              <a:buFont typeface="Calibri" charset="0"/>
              <a:buAutoNum type="arabicPeriod"/>
            </a:pPr>
            <a:endParaRPr lang="pt-BR" sz="2000" dirty="0"/>
          </a:p>
          <a:p>
            <a:pPr marL="342900" indent="-3429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000" dirty="0" smtClean="0"/>
              <a:t>Você </a:t>
            </a:r>
            <a:r>
              <a:rPr lang="pt-BR" sz="2000" dirty="0"/>
              <a:t>já deve ter iniciado em um grupo pequeno</a:t>
            </a:r>
            <a:r>
              <a:rPr lang="pt-BR" sz="2000" dirty="0" smtClean="0"/>
              <a:t>.</a:t>
            </a:r>
          </a:p>
          <a:p>
            <a:pPr marL="342900" indent="-342900">
              <a:buClr>
                <a:srgbClr val="112E6B"/>
              </a:buClr>
              <a:buFont typeface="Calibri" charset="0"/>
              <a:buAutoNum type="arabicPeriod"/>
            </a:pPr>
            <a:endParaRPr lang="pt-BR" sz="2000" dirty="0"/>
          </a:p>
          <a:p>
            <a:pPr marL="342900" indent="-3429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000" dirty="0" smtClean="0"/>
              <a:t>Preencha </a:t>
            </a:r>
            <a:r>
              <a:rPr lang="pt-BR" sz="2000" dirty="0"/>
              <a:t>e entregue o relatório semanal do grupo </a:t>
            </a:r>
            <a:r>
              <a:rPr lang="pt-BR" sz="2000"/>
              <a:t>pequeno</a:t>
            </a:r>
            <a:r>
              <a:rPr lang="pt-BR" sz="2000" smtClean="0"/>
              <a:t>.</a:t>
            </a:r>
            <a:endParaRPr lang="es-ES_tradnl" sz="2000" dirty="0"/>
          </a:p>
        </p:txBody>
      </p:sp>
      <p:pic>
        <p:nvPicPr>
          <p:cNvPr id="34820" name="Imagen 5" descr="MC90043492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3810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79638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2875</TotalTime>
  <Words>454</Words>
  <Application>Microsoft Office PowerPoint</Application>
  <PresentationFormat>Presentación en pantalla (4:3)</PresentationFormat>
  <Paragraphs>123</Paragraphs>
  <Slides>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Office Theme</vt:lpstr>
      <vt:lpstr>Presentación de PowerPoint</vt:lpstr>
      <vt:lpstr>Esboço</vt:lpstr>
      <vt:lpstr>Importância da supervisão</vt:lpstr>
      <vt:lpstr>Descrição do supervisor</vt:lpstr>
      <vt:lpstr>Descrição do supervisor</vt:lpstr>
      <vt:lpstr>¿O que faz um supervisor?</vt:lpstr>
      <vt:lpstr>¿ O que faz um supervisor?</vt:lpstr>
      <vt:lpstr>Presentación de PowerPoint</vt:lpstr>
      <vt:lpstr>Presentación de PowerPoint</vt:lpstr>
    </vt:vector>
  </TitlesOfParts>
  <Company>Red de Multiplicación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3</dc:title>
  <dc:creator>Rommel Salazar López</dc:creator>
  <cp:keywords>jho</cp:keywords>
  <cp:lastModifiedBy>COMPAQ</cp:lastModifiedBy>
  <cp:revision>197</cp:revision>
  <dcterms:created xsi:type="dcterms:W3CDTF">2010-11-16T15:29:47Z</dcterms:created>
  <dcterms:modified xsi:type="dcterms:W3CDTF">2013-08-05T19:13:21Z</dcterms:modified>
</cp:coreProperties>
</file>