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8" r:id="rId2"/>
    <p:sldId id="260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es-ES_trad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4385"/>
    <a:srgbClr val="112E6B"/>
    <a:srgbClr val="225C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55" d="100"/>
          <a:sy n="55" d="100"/>
        </p:scale>
        <p:origin x="-72" y="-3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C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12610E-C56B-49FE-9DF9-87E22AA8AFAA}" type="datetime1">
              <a:rPr lang="es-ES_tradnl"/>
              <a:pPr/>
              <a:t>05/08/2013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s-EC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CBD4F95-E3F7-4698-9AAE-5004C9F6CC30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52553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-128"/>
        <a:cs typeface="Geneva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charset="-128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91607A-B707-4BE8-BA5C-F0EBD6EFCBF1}" type="slidenum">
              <a:rPr lang="es-ES_tradnl"/>
              <a:pPr/>
              <a:t>1</a:t>
            </a:fld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87E2D75-408D-41C2-A4BA-E9D233643F4F}" type="slidenum">
              <a:rPr lang="es-ES_tradnl"/>
              <a:pPr/>
              <a:t>2</a:t>
            </a:fld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charset="-128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40408FF-5AF7-4E6B-B337-32A0A5D7ADB1}" type="slidenum">
              <a:rPr lang="es-ES_tradnl"/>
              <a:pPr/>
              <a:t>3</a:t>
            </a:fld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charset="-128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A44A45F-4235-44AA-B1FC-27E4BDF00B8A}" type="slidenum">
              <a:rPr lang="es-ES_tradnl"/>
              <a:pPr/>
              <a:t>4</a:t>
            </a:fld>
            <a:endParaRPr 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charset="-128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6C7109A-8201-48F2-880D-24D7AF87326C}" type="slidenum">
              <a:rPr lang="es-ES_tradnl"/>
              <a:pPr/>
              <a:t>5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CA360E-990B-4332-A669-22C714FC5CEA}" type="datetime1">
              <a:rPr lang="es-ES_tradnl"/>
              <a:pPr/>
              <a:t>05/08/2013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98EE5E-3848-4384-ACE4-0027C3AC7C7F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9490CF-E0EC-4E33-B5B6-6C95D8290DB0}" type="datetime1">
              <a:rPr lang="es-ES_tradnl"/>
              <a:pPr/>
              <a:t>05/08/2013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524BB3-14FC-44BF-8F05-69504496CD42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855A8D-2CAB-435A-9FC7-0D01C7A9960C}" type="datetime1">
              <a:rPr lang="es-ES_tradnl"/>
              <a:pPr/>
              <a:t>05/08/2013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A4984C-9047-4302-9251-3115631520F8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C58F44-D82E-46D2-BB6F-7F69E7AE93CF}" type="datetime1">
              <a:rPr lang="es-ES_tradnl"/>
              <a:pPr/>
              <a:t>05/08/2013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5D4886-08F4-4F15-ACB5-02E022DA9C88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C78BBE-6E31-4602-BE1D-01579EDB65FB}" type="datetime1">
              <a:rPr lang="es-ES_tradnl"/>
              <a:pPr/>
              <a:t>05/08/2013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5BC303-595B-4567-A911-392500766E92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C5DCF3-B399-4D0F-BC9A-5D38DF1B7FFF}" type="datetime1">
              <a:rPr lang="es-ES_tradnl"/>
              <a:pPr/>
              <a:t>05/08/2013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726E0A-3647-4201-BAA5-00890F83656C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A70191-4DDC-49DA-B7FD-A51BB5F47857}" type="datetime1">
              <a:rPr lang="es-ES_tradnl"/>
              <a:pPr/>
              <a:t>05/08/2013</a:t>
            </a:fld>
            <a:endParaRPr lang="es-ES_tradn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328DA4-5588-463F-935A-17D993228B40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412E71-2115-49E3-8C65-6169A728AA8E}" type="datetime1">
              <a:rPr lang="es-ES_tradnl"/>
              <a:pPr/>
              <a:t>05/08/2013</a:t>
            </a:fld>
            <a:endParaRPr lang="es-ES_trad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691F03-4236-40C9-A13B-A51882C798CD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00F6FB-3D62-45FF-BA8A-D04048245DA4}" type="datetime1">
              <a:rPr lang="es-ES_tradnl"/>
              <a:pPr/>
              <a:t>05/08/2013</a:t>
            </a:fld>
            <a:endParaRPr lang="es-ES_tradn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7286B5-1F00-4A26-B74C-7032555F1043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64BD9D-6EAE-4481-99B2-218FDD3A3A33}" type="datetime1">
              <a:rPr lang="es-ES_tradnl"/>
              <a:pPr/>
              <a:t>05/08/2013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A5D7E2-469E-4951-8275-570BE57510CA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A2D3C2-9190-4810-8E60-D088F0A3ACCA}" type="datetime1">
              <a:rPr lang="es-ES_tradnl"/>
              <a:pPr/>
              <a:t>05/08/2013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BA6E40-8725-450A-88B5-C521B5C46F75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9C571124-F738-4743-A833-5747A634874F}" type="datetime1">
              <a:rPr lang="es-ES_tradnl"/>
              <a:pPr/>
              <a:t>05/08/2013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559F43D0-9D84-49EC-94A5-112FAF4BA668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-128"/>
          <a:cs typeface="Geneva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1" descr="fondoinici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7"/>
          <p:cNvSpPr>
            <a:spLocks noChangeArrowheads="1"/>
          </p:cNvSpPr>
          <p:nvPr/>
        </p:nvSpPr>
        <p:spPr bwMode="auto">
          <a:xfrm>
            <a:off x="457200" y="265113"/>
            <a:ext cx="56388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_tradnl" sz="4000" dirty="0" err="1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D</a:t>
            </a:r>
            <a:r>
              <a:rPr lang="es-ES_tradnl" sz="4000" dirty="0" err="1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esenvolvendo</a:t>
            </a:r>
            <a:endParaRPr lang="es-ES_tradnl" sz="4000" dirty="0" smtClean="0">
              <a:solidFill>
                <a:schemeClr val="bg1"/>
              </a:solidFill>
              <a:latin typeface="Times New Roman Bold" charset="0"/>
              <a:cs typeface="Times New Roman" charset="0"/>
            </a:endParaRPr>
          </a:p>
          <a:p>
            <a:r>
              <a:rPr lang="es-ES_tradnl" sz="4000" dirty="0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grupos </a:t>
            </a:r>
            <a:r>
              <a:rPr lang="es-ES_tradnl" sz="4000" dirty="0" err="1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pequenos</a:t>
            </a:r>
            <a:endParaRPr lang="es-ES_tradnl" sz="4000" dirty="0">
              <a:solidFill>
                <a:schemeClr val="bg1"/>
              </a:solidFill>
              <a:latin typeface="Times New Roman Bold" charset="0"/>
              <a:cs typeface="Times New Roman" charset="0"/>
            </a:endParaRPr>
          </a:p>
        </p:txBody>
      </p:sp>
      <p:sp>
        <p:nvSpPr>
          <p:cNvPr id="14340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>
                <a:solidFill>
                  <a:srgbClr val="FFFFFF"/>
                </a:solidFill>
                <a:cs typeface="Arial" pitchFamily="34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2</a:t>
            </a:r>
          </a:p>
        </p:txBody>
      </p:sp>
      <p:sp>
        <p:nvSpPr>
          <p:cNvPr id="17413" name="Rectangle 11"/>
          <p:cNvSpPr>
            <a:spLocks noChangeArrowheads="1"/>
          </p:cNvSpPr>
          <p:nvPr/>
        </p:nvSpPr>
        <p:spPr bwMode="auto">
          <a:xfrm>
            <a:off x="457200" y="3200400"/>
            <a:ext cx="7162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BR" sz="2400" b="1" dirty="0">
                <a:solidFill>
                  <a:srgbClr val="112E6B"/>
                </a:solidFill>
              </a:rPr>
              <a:t>Objetivo da sessão e </a:t>
            </a:r>
            <a:r>
              <a:rPr lang="pt-BR" sz="2400" b="1" dirty="0" smtClean="0">
                <a:solidFill>
                  <a:srgbClr val="112E6B"/>
                </a:solidFill>
              </a:rPr>
              <a:t>indicadores.</a:t>
            </a:r>
          </a:p>
          <a:p>
            <a:r>
              <a:rPr lang="es-ES_tradnl" sz="2400" dirty="0" smtClean="0"/>
              <a:t> </a:t>
            </a:r>
          </a:p>
          <a:p>
            <a:r>
              <a:rPr lang="pt-BR" sz="2400" dirty="0"/>
              <a:t>No final desta sessão, o plantador vai saber</a:t>
            </a:r>
            <a:r>
              <a:rPr lang="es-ES_tradnl" sz="2400" dirty="0" smtClean="0"/>
              <a:t>: </a:t>
            </a:r>
          </a:p>
          <a:p>
            <a:endParaRPr lang="es-ES_tradnl" sz="2400" dirty="0"/>
          </a:p>
          <a:p>
            <a:pPr>
              <a:buFont typeface="Calibri" charset="0"/>
              <a:buAutoNum type="arabicPeriod"/>
            </a:pPr>
            <a:r>
              <a:rPr lang="pt-BR" sz="2400" dirty="0" smtClean="0"/>
              <a:t> A </a:t>
            </a:r>
            <a:r>
              <a:rPr lang="pt-BR" sz="2400" dirty="0"/>
              <a:t>definição e funções de um </a:t>
            </a:r>
            <a:r>
              <a:rPr lang="pt-BR" sz="2400" dirty="0" smtClean="0"/>
              <a:t>anfitrião.</a:t>
            </a:r>
          </a:p>
          <a:p>
            <a:pPr>
              <a:buFont typeface="Calibri" charset="0"/>
              <a:buAutoNum type="arabicPeriod"/>
            </a:pPr>
            <a:endParaRPr lang="pt-BR" sz="2400" dirty="0"/>
          </a:p>
          <a:p>
            <a:pPr>
              <a:buFont typeface="Calibri" charset="0"/>
              <a:buAutoNum type="arabicPeriod"/>
            </a:pPr>
            <a:r>
              <a:rPr lang="pt-BR" sz="2400" dirty="0" smtClean="0"/>
              <a:t> A </a:t>
            </a:r>
            <a:r>
              <a:rPr lang="pt-BR" sz="2400" dirty="0"/>
              <a:t>definição e funções de um </a:t>
            </a:r>
            <a:r>
              <a:rPr lang="pt-BR" sz="2400" dirty="0" smtClean="0"/>
              <a:t>assistente</a:t>
            </a:r>
            <a:r>
              <a:rPr lang="es-ES_tradnl" sz="2400" dirty="0" smtClean="0"/>
              <a:t>. </a:t>
            </a:r>
            <a:endParaRPr lang="es-ES_tradnl" sz="2400" dirty="0"/>
          </a:p>
        </p:txBody>
      </p:sp>
      <p:grpSp>
        <p:nvGrpSpPr>
          <p:cNvPr id="2" name="Agrupar 8"/>
          <p:cNvGrpSpPr>
            <a:grpSpLocks/>
          </p:cNvGrpSpPr>
          <p:nvPr/>
        </p:nvGrpSpPr>
        <p:grpSpPr bwMode="auto">
          <a:xfrm>
            <a:off x="6934200" y="5362575"/>
            <a:ext cx="2209800" cy="1419225"/>
            <a:chOff x="6934200" y="5361801"/>
            <a:chExt cx="2209800" cy="1419999"/>
          </a:xfrm>
        </p:grpSpPr>
        <p:pic>
          <p:nvPicPr>
            <p:cNvPr id="14343" name="Picture 21" descr="MC900432579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08863" y="5361801"/>
              <a:ext cx="1260475" cy="1260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4" name="Rectangle 6"/>
            <p:cNvSpPr>
              <a:spLocks noChangeArrowheads="1"/>
            </p:cNvSpPr>
            <p:nvPr/>
          </p:nvSpPr>
          <p:spPr bwMode="auto">
            <a:xfrm>
              <a:off x="6934200" y="6504801"/>
              <a:ext cx="22098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sz="1200" b="1">
                  <a:solidFill>
                    <a:srgbClr val="112E6B"/>
                  </a:solidFill>
                </a:rPr>
                <a:t>ACTIVIDAD</a:t>
              </a:r>
            </a:p>
          </p:txBody>
        </p:sp>
      </p:grpSp>
      <p:sp>
        <p:nvSpPr>
          <p:cNvPr id="14" name="13 Rectángulo"/>
          <p:cNvSpPr/>
          <p:nvPr/>
        </p:nvSpPr>
        <p:spPr>
          <a:xfrm>
            <a:off x="7009909" y="1066800"/>
            <a:ext cx="1659429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115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sym typeface="Webdings"/>
              </a:rPr>
              <a:t></a:t>
            </a:r>
            <a:endParaRPr lang="es-ES" sz="115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6272528" y="1484784"/>
            <a:ext cx="3134191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115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sym typeface="Webdings"/>
              </a:rPr>
              <a:t></a:t>
            </a:r>
            <a:endParaRPr lang="es-ES" sz="115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6512971" y="1888376"/>
            <a:ext cx="1659429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115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sym typeface="Webdings"/>
              </a:rPr>
              <a:t></a:t>
            </a:r>
            <a:endParaRPr lang="es-ES" sz="115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7408863" y="1997824"/>
            <a:ext cx="1659429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115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sym typeface="Webdings"/>
              </a:rPr>
              <a:t></a:t>
            </a:r>
            <a:endParaRPr lang="es-ES" sz="115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7026169" y="2393593"/>
            <a:ext cx="121058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8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sym typeface="Webdings"/>
              </a:rPr>
              <a:t></a:t>
            </a:r>
            <a:endParaRPr lang="es-ES" sz="8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7308304" y="2420888"/>
            <a:ext cx="121058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8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sym typeface="Webdings"/>
              </a:rPr>
              <a:t></a:t>
            </a:r>
            <a:endParaRPr lang="es-ES" sz="8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err="1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E</a:t>
            </a:r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sboço</a:t>
            </a:r>
            <a:endParaRPr lang="es-ES_tradnl" sz="3600" b="1" dirty="0" smtClean="0">
              <a:solidFill>
                <a:srgbClr val="FFFFFF"/>
              </a:solidFill>
              <a:latin typeface="Times New Roman Italic" charset="0"/>
              <a:ea typeface="ＭＳ Ｐゴシック" charset="-128"/>
              <a:cs typeface="Arial" charset="0"/>
            </a:endParaRPr>
          </a:p>
        </p:txBody>
      </p:sp>
      <p:sp>
        <p:nvSpPr>
          <p:cNvPr id="16387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>
                <a:solidFill>
                  <a:srgbClr val="FFFFFF"/>
                </a:solidFill>
                <a:cs typeface="Arial" pitchFamily="34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2</a:t>
            </a:r>
          </a:p>
        </p:txBody>
      </p:sp>
      <p:sp>
        <p:nvSpPr>
          <p:cNvPr id="21508" name="Rectangle 8"/>
          <p:cNvSpPr>
            <a:spLocks noChangeArrowheads="1"/>
          </p:cNvSpPr>
          <p:nvPr/>
        </p:nvSpPr>
        <p:spPr bwMode="auto">
          <a:xfrm>
            <a:off x="1270000" y="2971800"/>
            <a:ext cx="7188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2400" b="1" dirty="0" smtClean="0">
                <a:solidFill>
                  <a:srgbClr val="225CA6"/>
                </a:solidFill>
              </a:rPr>
              <a:t>¿</a:t>
            </a:r>
            <a:r>
              <a:rPr lang="pt-BR" sz="2400" b="1" dirty="0">
                <a:solidFill>
                  <a:srgbClr val="225CA6"/>
                </a:solidFill>
              </a:rPr>
              <a:t>O QUE FAZER QUANDO UM GRUPO CRESCE</a:t>
            </a:r>
            <a:r>
              <a:rPr lang="pt-BR" sz="2400" b="1" dirty="0" smtClean="0">
                <a:solidFill>
                  <a:srgbClr val="225CA6"/>
                </a:solidFill>
              </a:rPr>
              <a:t>?</a:t>
            </a:r>
            <a:r>
              <a:rPr lang="es-ES_tradnl" sz="2400" b="1" dirty="0" smtClean="0">
                <a:solidFill>
                  <a:srgbClr val="225CA6"/>
                </a:solidFill>
              </a:rPr>
              <a:t> </a:t>
            </a:r>
            <a:endParaRPr lang="es-ES_tradnl" sz="2400" b="1" dirty="0">
              <a:solidFill>
                <a:srgbClr val="225CA6"/>
              </a:solidFill>
            </a:endParaRPr>
          </a:p>
          <a:p>
            <a:endParaRPr lang="es-ES_tradnl" sz="2400" dirty="0">
              <a:solidFill>
                <a:srgbClr val="225CA6"/>
              </a:solidFill>
            </a:endParaRPr>
          </a:p>
          <a:p>
            <a:r>
              <a:rPr lang="pt-BR" sz="2400" dirty="0"/>
              <a:t>Identificar outro </a:t>
            </a:r>
            <a:r>
              <a:rPr lang="pt-BR" sz="2400" b="1" dirty="0"/>
              <a:t>ASSISTENTE</a:t>
            </a:r>
            <a:r>
              <a:rPr lang="pt-BR" sz="2400" dirty="0"/>
              <a:t> e outro </a:t>
            </a:r>
            <a:r>
              <a:rPr lang="pt-BR" sz="2400" b="1" dirty="0"/>
              <a:t>ANFITRIÃO</a:t>
            </a:r>
            <a:r>
              <a:rPr lang="pt-BR" sz="2400" dirty="0"/>
              <a:t> entre os membros do grupo com a finalidade de desenvolver e multiplicar o grupo</a:t>
            </a:r>
            <a:r>
              <a:rPr lang="pt-BR" sz="2400" dirty="0" smtClean="0"/>
              <a:t>.</a:t>
            </a:r>
            <a:endParaRPr lang="es-ES_tradnl" sz="2400" dirty="0"/>
          </a:p>
          <a:p>
            <a:endParaRPr lang="es-ES_tradnl" sz="2400" b="1" dirty="0">
              <a:solidFill>
                <a:srgbClr val="225CA6"/>
              </a:solidFill>
            </a:endParaRPr>
          </a:p>
        </p:txBody>
      </p:sp>
      <p:pic>
        <p:nvPicPr>
          <p:cNvPr id="16389" name="Picture 6" descr="MC900432648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" y="17367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193800" y="1676400"/>
            <a:ext cx="6807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400" dirty="0" smtClean="0">
                <a:latin typeface="Times" charset="0"/>
                <a:cs typeface="Times" charset="0"/>
              </a:rPr>
              <a:t>«</a:t>
            </a:r>
            <a:r>
              <a:rPr lang="pt-BR" sz="2400" i="1" dirty="0">
                <a:latin typeface="Times" charset="0"/>
                <a:cs typeface="Times" charset="0"/>
              </a:rPr>
              <a:t>E o que de mim, entre muitas testemunhas, ouviste, confia-o a homens fiéis, que sejam idôneos para também ensinarem os </a:t>
            </a:r>
            <a:r>
              <a:rPr lang="pt-BR" sz="2400" i="1" dirty="0" smtClean="0">
                <a:latin typeface="Times" charset="0"/>
                <a:cs typeface="Times" charset="0"/>
              </a:rPr>
              <a:t>outros</a:t>
            </a:r>
            <a:r>
              <a:rPr lang="es-ES_tradnl" sz="2400" dirty="0" smtClean="0">
                <a:latin typeface="Times" charset="0"/>
                <a:cs typeface="Times" charset="0"/>
              </a:rPr>
              <a:t>.» </a:t>
            </a:r>
            <a:r>
              <a:rPr lang="es-ES_tradnl" sz="2400" b="1" dirty="0">
                <a:latin typeface="Times" charset="0"/>
                <a:cs typeface="Times" charset="0"/>
              </a:rPr>
              <a:t>2 Ti. 2:2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build="p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Esboço</a:t>
            </a:r>
            <a:endParaRPr lang="es-ES_tradnl" sz="3600" b="1" dirty="0" smtClean="0">
              <a:solidFill>
                <a:srgbClr val="FFFFFF"/>
              </a:solidFill>
              <a:latin typeface="Times New Roman Italic" charset="0"/>
              <a:ea typeface="ＭＳ Ｐゴシック" charset="-128"/>
              <a:cs typeface="Arial" charset="0"/>
            </a:endParaRPr>
          </a:p>
        </p:txBody>
      </p:sp>
      <p:sp>
        <p:nvSpPr>
          <p:cNvPr id="18435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>
                <a:solidFill>
                  <a:srgbClr val="FFFFFF"/>
                </a:solidFill>
                <a:cs typeface="Arial" pitchFamily="34" charset="0"/>
              </a:rPr>
              <a:t>Sessão</a:t>
            </a:r>
            <a:r>
              <a:rPr lang="es-ES_tradnl" sz="2100" dirty="0">
                <a:solidFill>
                  <a:srgbClr val="FFFFFF"/>
                </a:solidFill>
                <a:cs typeface="Arial" pitchFamily="34" charset="0"/>
              </a:rPr>
              <a:t> 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2</a:t>
            </a:r>
            <a:endParaRPr lang="es-ES_tradnl" sz="21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1508" name="Rectangle 8"/>
          <p:cNvSpPr>
            <a:spLocks noChangeArrowheads="1"/>
          </p:cNvSpPr>
          <p:nvPr/>
        </p:nvSpPr>
        <p:spPr bwMode="auto">
          <a:xfrm>
            <a:off x="381000" y="1066800"/>
            <a:ext cx="6279232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s-ES_tradnl" sz="2400" b="1" dirty="0" smtClean="0">
                <a:solidFill>
                  <a:srgbClr val="225CA6"/>
                </a:solidFill>
                <a:cs typeface="ＭＳ Ｐゴシック" charset="-128"/>
              </a:rPr>
              <a:t>¿</a:t>
            </a:r>
            <a:r>
              <a:rPr lang="pt-BR" sz="2400" b="1" dirty="0">
                <a:solidFill>
                  <a:srgbClr val="225CA6"/>
                </a:solidFill>
                <a:cs typeface="ＭＳ Ｐゴシック" charset="-128"/>
              </a:rPr>
              <a:t>QUEM É UM ASSISTENTE E COMO IDENTIFICAR</a:t>
            </a:r>
            <a:r>
              <a:rPr lang="pt-BR" sz="2400" b="1" dirty="0" smtClean="0">
                <a:solidFill>
                  <a:srgbClr val="225CA6"/>
                </a:solidFill>
                <a:cs typeface="ＭＳ Ｐゴシック" charset="-128"/>
              </a:rPr>
              <a:t>?</a:t>
            </a:r>
            <a:endParaRPr lang="es-ES_tradnl" sz="2400" b="1" dirty="0">
              <a:solidFill>
                <a:srgbClr val="225CA6"/>
              </a:solidFill>
              <a:cs typeface="ＭＳ Ｐゴシック" charset="-128"/>
            </a:endParaRPr>
          </a:p>
          <a:p>
            <a:pPr>
              <a:defRPr/>
            </a:pPr>
            <a:r>
              <a:rPr lang="es-ES_tradnl" sz="2400" b="1" dirty="0">
                <a:solidFill>
                  <a:srgbClr val="225CA6"/>
                </a:solidFill>
                <a:cs typeface="ＭＳ Ｐゴシック" charset="-128"/>
              </a:rPr>
              <a:t> </a:t>
            </a:r>
          </a:p>
          <a:p>
            <a:pPr marL="457200" indent="-457200">
              <a:buFont typeface="Arial"/>
              <a:buChar char="•"/>
              <a:defRPr/>
            </a:pPr>
            <a:r>
              <a:rPr lang="pt-BR" sz="2400" dirty="0">
                <a:cs typeface="ＭＳ Ｐゴシック" charset="-128"/>
              </a:rPr>
              <a:t>que tem mostrado um maior empenho, </a:t>
            </a:r>
            <a:r>
              <a:rPr lang="pt-BR" sz="2400" dirty="0" smtClean="0">
                <a:cs typeface="ＭＳ Ｐゴシック" charset="-128"/>
              </a:rPr>
              <a:t>compromisso</a:t>
            </a:r>
            <a:r>
              <a:rPr lang="pt-BR" sz="2400" dirty="0">
                <a:cs typeface="ＭＳ Ｐゴシック" charset="-128"/>
              </a:rPr>
              <a:t>.</a:t>
            </a:r>
            <a:endParaRPr lang="es-ES_tradnl" sz="2400" dirty="0" smtClean="0">
              <a:cs typeface="ＭＳ Ｐゴシック" charset="-128"/>
            </a:endParaRPr>
          </a:p>
          <a:p>
            <a:pPr marL="457200" indent="-457200">
              <a:buFont typeface="Arial"/>
              <a:buChar char="•"/>
              <a:defRPr/>
            </a:pPr>
            <a:endParaRPr lang="es-ES_tradnl" sz="2400" dirty="0" smtClean="0">
              <a:cs typeface="ＭＳ Ｐゴシック" charset="-128"/>
            </a:endParaRPr>
          </a:p>
          <a:p>
            <a:pPr marL="457200" indent="-457200">
              <a:buFont typeface="Arial"/>
              <a:buChar char="•"/>
              <a:defRPr/>
            </a:pPr>
            <a:r>
              <a:rPr lang="pt-BR" sz="2400" dirty="0">
                <a:cs typeface="ＭＳ Ｐゴシック" charset="-128"/>
              </a:rPr>
              <a:t>assistência, interação com o grupo e que promove a integração de novos membros</a:t>
            </a:r>
            <a:r>
              <a:rPr lang="es-ES_tradnl" sz="2400" dirty="0" smtClean="0">
                <a:cs typeface="ＭＳ Ｐゴシック" charset="-128"/>
              </a:rPr>
              <a:t>. </a:t>
            </a:r>
          </a:p>
          <a:p>
            <a:pPr marL="457200" indent="-457200">
              <a:buFont typeface="Arial"/>
              <a:buChar char="•"/>
              <a:defRPr/>
            </a:pPr>
            <a:endParaRPr lang="es-ES_tradnl" sz="2400" dirty="0">
              <a:cs typeface="ＭＳ Ｐゴシック" charset="-128"/>
            </a:endParaRPr>
          </a:p>
          <a:p>
            <a:pPr>
              <a:defRPr/>
            </a:pPr>
            <a:r>
              <a:rPr lang="es-ES_tradnl" sz="2400" b="1" dirty="0" smtClean="0">
                <a:solidFill>
                  <a:srgbClr val="225CA6"/>
                </a:solidFill>
                <a:cs typeface="ＭＳ Ｐゴシック" charset="-128"/>
              </a:rPr>
              <a:t>Funciones </a:t>
            </a:r>
            <a:r>
              <a:rPr lang="es-ES_tradnl" sz="2400" b="1" dirty="0">
                <a:solidFill>
                  <a:srgbClr val="225CA6"/>
                </a:solidFill>
                <a:cs typeface="ＭＳ Ｐゴシック" charset="-128"/>
              </a:rPr>
              <a:t>de un </a:t>
            </a:r>
            <a:r>
              <a:rPr lang="es-ES_tradnl" sz="2400" b="1" dirty="0" smtClean="0">
                <a:solidFill>
                  <a:srgbClr val="225CA6"/>
                </a:solidFill>
                <a:cs typeface="ＭＳ Ｐゴシック" charset="-128"/>
              </a:rPr>
              <a:t>asistente: </a:t>
            </a:r>
            <a:endParaRPr lang="es-ES_tradnl" sz="2400" b="1" dirty="0">
              <a:solidFill>
                <a:srgbClr val="225CA6"/>
              </a:solidFill>
              <a:cs typeface="ＭＳ Ｐゴシック" charset="-128"/>
            </a:endParaRPr>
          </a:p>
          <a:p>
            <a:pPr>
              <a:defRPr/>
            </a:pPr>
            <a:r>
              <a:rPr lang="es-ES_tradnl" sz="2400" b="1" dirty="0">
                <a:solidFill>
                  <a:srgbClr val="225CA6"/>
                </a:solidFill>
                <a:cs typeface="ＭＳ Ｐゴシック" charset="-128"/>
              </a:rPr>
              <a:t>	</a:t>
            </a:r>
          </a:p>
          <a:p>
            <a:pPr marL="2743200" lvl="5" indent="-457200" defTabSz="457200">
              <a:buFont typeface="+mj-lt"/>
              <a:buAutoNum type="alphaLcParenR"/>
              <a:defRPr/>
            </a:pPr>
            <a:r>
              <a:rPr lang="es-ES_tradnl" sz="2400" b="1" u="sng" dirty="0">
                <a:cs typeface="ＭＳ Ｐゴシック" charset="-128"/>
              </a:rPr>
              <a:t>COLABORAR</a:t>
            </a:r>
          </a:p>
          <a:p>
            <a:pPr marL="2743200" lvl="5" indent="-457200" defTabSz="457200">
              <a:buFont typeface="+mj-lt"/>
              <a:buAutoNum type="alphaLcParenR"/>
              <a:defRPr/>
            </a:pPr>
            <a:r>
              <a:rPr lang="es-ES_tradnl" sz="2400" b="1" u="sng" dirty="0" smtClean="0">
                <a:cs typeface="ＭＳ Ｐゴシック" charset="-128"/>
              </a:rPr>
              <a:t>APOIAR</a:t>
            </a:r>
            <a:endParaRPr lang="es-ES_tradnl" sz="2400" dirty="0">
              <a:cs typeface="ＭＳ Ｐゴシック" charset="-128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7020272" y="1700808"/>
            <a:ext cx="1085554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115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sym typeface="Webdings"/>
              </a:rPr>
              <a:t>?</a:t>
            </a:r>
            <a:endParaRPr lang="es-ES" sz="115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794190" y="3140968"/>
            <a:ext cx="2738250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199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sym typeface="Webdings"/>
              </a:rPr>
              <a:t></a:t>
            </a:r>
            <a:endParaRPr lang="es-ES" sz="199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6808936" y="2492896"/>
            <a:ext cx="2738250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199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sym typeface="Webdings"/>
              </a:rPr>
              <a:t></a:t>
            </a:r>
            <a:endParaRPr lang="es-ES" sz="199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5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50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50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build="p" bldLvl="4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err="1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Esboço</a:t>
            </a:r>
            <a:endParaRPr lang="es-ES_tradnl" sz="3600" b="1" dirty="0" smtClean="0">
              <a:solidFill>
                <a:srgbClr val="FFFFFF"/>
              </a:solidFill>
              <a:latin typeface="Times New Roman Italic" charset="0"/>
              <a:ea typeface="ＭＳ Ｐゴシック" charset="-128"/>
              <a:cs typeface="Arial" charset="0"/>
            </a:endParaRPr>
          </a:p>
        </p:txBody>
      </p:sp>
      <p:sp>
        <p:nvSpPr>
          <p:cNvPr id="20483" name="Title 1"/>
          <p:cNvSpPr txBox="1">
            <a:spLocks/>
          </p:cNvSpPr>
          <p:nvPr/>
        </p:nvSpPr>
        <p:spPr bwMode="auto">
          <a:xfrm>
            <a:off x="6324600" y="599728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>
                <a:solidFill>
                  <a:srgbClr val="FFFFFF"/>
                </a:solidFill>
                <a:cs typeface="Arial" pitchFamily="34" charset="0"/>
              </a:rPr>
              <a:t>Sessão</a:t>
            </a:r>
            <a:r>
              <a:rPr lang="es-ES_tradnl" sz="2100" dirty="0">
                <a:solidFill>
                  <a:srgbClr val="FFFFFF"/>
                </a:solidFill>
                <a:cs typeface="Arial" pitchFamily="34" charset="0"/>
              </a:rPr>
              <a:t> 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2</a:t>
            </a:r>
            <a:endParaRPr lang="es-ES_tradnl" sz="21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1508" name="Rectangle 8"/>
          <p:cNvSpPr>
            <a:spLocks noChangeArrowheads="1"/>
          </p:cNvSpPr>
          <p:nvPr/>
        </p:nvSpPr>
        <p:spPr bwMode="auto">
          <a:xfrm>
            <a:off x="-252536" y="1196752"/>
            <a:ext cx="7543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2400" b="1" dirty="0" smtClean="0">
                <a:solidFill>
                  <a:srgbClr val="225CA6"/>
                </a:solidFill>
              </a:rPr>
              <a:t>¿</a:t>
            </a:r>
            <a:r>
              <a:rPr lang="pt-BR" sz="2400" b="1" dirty="0">
                <a:solidFill>
                  <a:srgbClr val="225CA6"/>
                </a:solidFill>
              </a:rPr>
              <a:t>QUEM É UM ANFITRIÃO E COMO </a:t>
            </a:r>
            <a:r>
              <a:rPr lang="pt-BR" sz="2400" b="1" dirty="0" smtClean="0">
                <a:solidFill>
                  <a:srgbClr val="225CA6"/>
                </a:solidFill>
              </a:rPr>
              <a:t>IDENTIFICAR</a:t>
            </a:r>
            <a:r>
              <a:rPr lang="es-ES_tradnl" sz="2400" b="1" dirty="0" smtClean="0">
                <a:solidFill>
                  <a:srgbClr val="225CA6"/>
                </a:solidFill>
              </a:rPr>
              <a:t>?</a:t>
            </a:r>
          </a:p>
          <a:p>
            <a:endParaRPr lang="es-ES_tradnl" sz="2400" b="1" dirty="0">
              <a:solidFill>
                <a:srgbClr val="225CA6"/>
              </a:solidFill>
            </a:endParaRPr>
          </a:p>
          <a:p>
            <a:r>
              <a:rPr lang="es-ES_tradnl" sz="2400" b="1" dirty="0" smtClean="0">
                <a:solidFill>
                  <a:srgbClr val="225CA6"/>
                </a:solidFill>
              </a:rPr>
              <a:t> </a:t>
            </a:r>
            <a:r>
              <a:rPr lang="pt-BR" sz="2400" dirty="0" smtClean="0"/>
              <a:t>O </a:t>
            </a:r>
            <a:r>
              <a:rPr lang="pt-BR" sz="2400" dirty="0"/>
              <a:t>anfitrião é de preferência um membro do grupo com o dom de hospedar, que expressa seu desejo de abrir portas de casa ou a área onde ele exerce </a:t>
            </a:r>
            <a:r>
              <a:rPr lang="pt-BR" sz="2400" dirty="0" smtClean="0"/>
              <a:t>mordomia.  </a:t>
            </a:r>
            <a:r>
              <a:rPr lang="pt-BR" sz="2400" dirty="0"/>
              <a:t>é fiel às reuniões e tem a capacidade de socializar-se.</a:t>
            </a:r>
            <a:r>
              <a:rPr lang="es-ES_tradnl" sz="2400" dirty="0" smtClean="0"/>
              <a:t>.</a:t>
            </a:r>
          </a:p>
          <a:p>
            <a:pPr>
              <a:buFont typeface="Arial" charset="0"/>
              <a:buChar char="•"/>
            </a:pPr>
            <a:endParaRPr lang="es-ES_tradnl" sz="1000" dirty="0"/>
          </a:p>
          <a:p>
            <a:r>
              <a:rPr lang="es-ES_tradnl" sz="2400" b="1" dirty="0">
                <a:solidFill>
                  <a:srgbClr val="225CA6"/>
                </a:solidFill>
              </a:rPr>
              <a:t>		</a:t>
            </a:r>
            <a:r>
              <a:rPr lang="es-ES_tradnl" sz="2400" b="1" dirty="0" err="1">
                <a:solidFill>
                  <a:srgbClr val="225CA6"/>
                </a:solidFill>
              </a:rPr>
              <a:t>Funções</a:t>
            </a:r>
            <a:r>
              <a:rPr lang="es-ES_tradnl" sz="2400" b="1" dirty="0">
                <a:solidFill>
                  <a:srgbClr val="225CA6"/>
                </a:solidFill>
              </a:rPr>
              <a:t> do </a:t>
            </a:r>
            <a:r>
              <a:rPr lang="es-ES_tradnl" sz="2400" b="1" dirty="0" err="1">
                <a:solidFill>
                  <a:srgbClr val="225CA6"/>
                </a:solidFill>
              </a:rPr>
              <a:t>anfitrião</a:t>
            </a:r>
            <a:r>
              <a:rPr lang="es-ES_tradnl" sz="2400" b="1" dirty="0">
                <a:solidFill>
                  <a:srgbClr val="225CA6"/>
                </a:solidFill>
              </a:rPr>
              <a:t>: </a:t>
            </a:r>
          </a:p>
          <a:p>
            <a:pPr lvl="2"/>
            <a:r>
              <a:rPr lang="pt-BR" sz="2400" dirty="0" smtClean="0"/>
              <a:t>a.- Ajustar </a:t>
            </a:r>
            <a:r>
              <a:rPr lang="pt-BR" sz="2400" dirty="0"/>
              <a:t>o local da reunião;</a:t>
            </a:r>
          </a:p>
          <a:p>
            <a:pPr lvl="2"/>
            <a:r>
              <a:rPr lang="pt-BR" sz="2400" dirty="0" smtClean="0"/>
              <a:t>b.- Receber </a:t>
            </a:r>
            <a:r>
              <a:rPr lang="pt-BR" sz="2400" dirty="0"/>
              <a:t>de forma o simpática e </a:t>
            </a:r>
            <a:endParaRPr lang="pt-BR" sz="2400" dirty="0" smtClean="0"/>
          </a:p>
          <a:p>
            <a:pPr lvl="2"/>
            <a:r>
              <a:rPr lang="pt-BR" sz="2400" dirty="0" smtClean="0"/>
              <a:t>     acolhedora </a:t>
            </a:r>
            <a:r>
              <a:rPr lang="pt-BR" sz="2400" dirty="0"/>
              <a:t>aos convidados;</a:t>
            </a:r>
          </a:p>
          <a:p>
            <a:pPr lvl="2"/>
            <a:r>
              <a:rPr lang="pt-BR" sz="2400" dirty="0" smtClean="0"/>
              <a:t>c.- Estar </a:t>
            </a:r>
            <a:r>
              <a:rPr lang="pt-BR" sz="2400" dirty="0"/>
              <a:t>atento a tudo durante o </a:t>
            </a:r>
            <a:r>
              <a:rPr lang="pt-BR" sz="2400" dirty="0" smtClean="0"/>
              <a:t>encontro</a:t>
            </a:r>
          </a:p>
          <a:p>
            <a:pPr lvl="2"/>
            <a:r>
              <a:rPr lang="pt-BR" sz="2400" dirty="0"/>
              <a:t>	</a:t>
            </a:r>
            <a:r>
              <a:rPr lang="pt-BR" sz="2400" dirty="0" smtClean="0"/>
              <a:t> </a:t>
            </a:r>
            <a:r>
              <a:rPr lang="pt-BR" sz="2400" dirty="0"/>
              <a:t>para as necessidades dos membros;</a:t>
            </a:r>
          </a:p>
          <a:p>
            <a:pPr lvl="2"/>
            <a:r>
              <a:rPr lang="pt-BR" sz="2400" dirty="0" smtClean="0"/>
              <a:t>d.- Convidar </a:t>
            </a:r>
            <a:r>
              <a:rPr lang="pt-BR" sz="2400" dirty="0"/>
              <a:t>novas pessoas para o grupo pequeno.</a:t>
            </a:r>
            <a:endParaRPr lang="es-ES_tradnl" sz="2400" dirty="0"/>
          </a:p>
        </p:txBody>
      </p:sp>
      <p:sp>
        <p:nvSpPr>
          <p:cNvPr id="5" name="4 Rectángulo"/>
          <p:cNvSpPr/>
          <p:nvPr/>
        </p:nvSpPr>
        <p:spPr>
          <a:xfrm>
            <a:off x="7090334" y="2492896"/>
            <a:ext cx="2738250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199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sym typeface="Webdings"/>
              </a:rPr>
              <a:t></a:t>
            </a:r>
            <a:endParaRPr lang="es-ES" sz="199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082222" y="3140968"/>
            <a:ext cx="2738250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199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sym typeface="Webdings"/>
              </a:rPr>
              <a:t></a:t>
            </a:r>
            <a:endParaRPr lang="es-ES" sz="199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7302870" y="1700808"/>
            <a:ext cx="1085554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115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sym typeface="Webdings"/>
              </a:rPr>
              <a:t>?</a:t>
            </a:r>
            <a:endParaRPr lang="es-ES" sz="115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uiExpand="1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Grupo pequeño</a:t>
            </a:r>
          </a:p>
        </p:txBody>
      </p:sp>
      <p:sp>
        <p:nvSpPr>
          <p:cNvPr id="22532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>
                <a:solidFill>
                  <a:srgbClr val="FFFFFF"/>
                </a:solidFill>
                <a:cs typeface="Arial" pitchFamily="34" charset="0"/>
              </a:rPr>
              <a:t>Sessão</a:t>
            </a:r>
            <a:r>
              <a:rPr lang="es-ES_tradnl" sz="2100" smtClean="0">
                <a:solidFill>
                  <a:srgbClr val="FFFFFF"/>
                </a:solidFill>
                <a:cs typeface="Arial" charset="0"/>
              </a:rPr>
              <a:t> 2</a:t>
            </a:r>
            <a:endParaRPr lang="es-ES_tradnl" sz="2100" dirty="0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5964" b="91406" l="26940" r="527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6" t="45046" r="43910" b="6251"/>
          <a:stretch/>
        </p:blipFill>
        <p:spPr bwMode="auto">
          <a:xfrm>
            <a:off x="1475656" y="1196752"/>
            <a:ext cx="6048672" cy="511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2681</TotalTime>
  <Words>225</Words>
  <Application>Microsoft Office PowerPoint</Application>
  <PresentationFormat>Presentación en pantalla (4:3)</PresentationFormat>
  <Paragraphs>61</Paragraphs>
  <Slides>5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Office Theme</vt:lpstr>
      <vt:lpstr>Presentación de PowerPoint</vt:lpstr>
      <vt:lpstr>Esboço</vt:lpstr>
      <vt:lpstr>Esboço</vt:lpstr>
      <vt:lpstr>Esboço</vt:lpstr>
      <vt:lpstr>Grupo pequeño</vt:lpstr>
    </vt:vector>
  </TitlesOfParts>
  <Company>Red de Multiplicación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Módulo 3</dc:title>
  <dc:creator>Rommel Salazar López</dc:creator>
  <cp:keywords>jho</cp:keywords>
  <cp:lastModifiedBy>COMPAQ</cp:lastModifiedBy>
  <cp:revision>179</cp:revision>
  <dcterms:created xsi:type="dcterms:W3CDTF">2010-10-21T15:26:39Z</dcterms:created>
  <dcterms:modified xsi:type="dcterms:W3CDTF">2013-08-05T18:58:02Z</dcterms:modified>
</cp:coreProperties>
</file>