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60" r:id="rId3"/>
    <p:sldId id="276" r:id="rId4"/>
    <p:sldId id="275" r:id="rId5"/>
    <p:sldId id="273" r:id="rId6"/>
    <p:sldId id="274" r:id="rId7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2E6B"/>
    <a:srgbClr val="225C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50" d="100"/>
          <a:sy n="50" d="100"/>
        </p:scale>
        <p:origin x="-186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D0272DD-BAD1-4656-A06A-A472E5E71B77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s-EC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EE9B4D5-678D-4822-B395-B21C731CF897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414890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588B6FD-44E0-46C3-BCB5-1E522F1DA53D}" type="slidenum">
              <a:rPr lang="es-ES_tradnl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519386D-947B-47D1-B049-1EB8ABD268CA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C4DB26D-717D-4924-9DE9-BCB08F5A1D1E}" type="slidenum">
              <a:rPr lang="es-ES_tradnl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A580C2B-276C-427D-BEDC-38FD1ED8543B}" type="slidenum">
              <a:rPr lang="es-ES_tradnl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7C9846F-97B0-42EF-BA87-F95CB7476FA5}" type="slidenum">
              <a:rPr lang="es-ES_tradnl"/>
              <a:pPr/>
              <a:t>6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3564DE-22AB-475F-9206-15B58CF01B1A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35271-EB88-4AAF-A2D9-B06B2812C47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324A3B-01C8-46B8-9D8B-9154B8D848AD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13ED44-1F00-4955-AC1C-9C77FD23A51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3C63BB-1E90-4EDA-8A47-2024A57722D6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93F4C-208F-4917-9361-43648B6C3EFA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A3DDC1-9100-417D-8F5F-6E80A483D735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C434A3-9549-4FE2-81C4-B5C0A5A5B2E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4AAA9F-0293-497A-A76E-D2569F3B877C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0710C-8316-40D2-89EE-0088E0C99A6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CA27AC-FDAB-428B-B591-205A2EA548FC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1B437-9C2E-46CA-81B7-F8A81C2C811E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9FEFEE-8179-4857-A5FB-77D8DF988DCF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B64588-7C18-45CE-84DF-FC6D3F2D22B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561058-8597-4255-892F-D08573E60D87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7FA38-2648-4078-BD44-937C44C5DA2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039E3E-44C8-481E-888A-02A0DA7FEF77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FCE2E-0C41-4D69-B3C9-23880CCEA88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77D980-566F-4B34-98F1-FC47D77BF1FB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5C114C-E186-4BF7-9F7D-14DAC81C472E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E2B4A7-9D22-4CBA-9DA1-B36B3C21C65E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47CB7-ACEA-49AD-BE5D-F77C439721B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30164FC3-A3DB-4C4A-A37F-F4171D81F4EB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50FC997A-7EF1-47A9-B7B5-DB277DCFBBB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-128"/>
          <a:cs typeface="Geneva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457200" y="265113"/>
            <a:ext cx="56388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_tradnl" sz="4000" dirty="0" err="1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C</a:t>
            </a:r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rescimento</a:t>
            </a:r>
            <a:endParaRPr lang="es-ES_tradnl" sz="4000" dirty="0" smtClean="0">
              <a:solidFill>
                <a:schemeClr val="bg1"/>
              </a:solidFill>
              <a:latin typeface="Times New Roman Bold" charset="0"/>
              <a:cs typeface="Times New Roman" charset="0"/>
            </a:endParaRPr>
          </a:p>
          <a:p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maturidade</a:t>
            </a:r>
            <a:endParaRPr lang="es-ES_tradnl" sz="4000" dirty="0">
              <a:solidFill>
                <a:schemeClr val="bg1"/>
              </a:solidFill>
              <a:latin typeface="Times New Roman Bold" charset="0"/>
              <a:cs typeface="Times New Roman" charset="0"/>
            </a:endParaRPr>
          </a:p>
        </p:txBody>
      </p:sp>
      <p:sp>
        <p:nvSpPr>
          <p:cNvPr id="14340" name="Title 1"/>
          <p:cNvSpPr txBox="1">
            <a:spLocks/>
          </p:cNvSpPr>
          <p:nvPr/>
        </p:nvSpPr>
        <p:spPr bwMode="auto">
          <a:xfrm>
            <a:off x="6300192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pic>
        <p:nvPicPr>
          <p:cNvPr id="6" name="5 Imagen" descr="0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1163216"/>
            <a:ext cx="3312368" cy="3312368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457200" y="3276600"/>
            <a:ext cx="5338936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2200" b="1" dirty="0">
                <a:solidFill>
                  <a:srgbClr val="112E6B"/>
                </a:solidFill>
              </a:rPr>
              <a:t>Objetivo da sessão e </a:t>
            </a:r>
            <a:r>
              <a:rPr lang="pt-BR" sz="2200" b="1" dirty="0" smtClean="0">
                <a:solidFill>
                  <a:srgbClr val="112E6B"/>
                </a:solidFill>
              </a:rPr>
              <a:t>indicadores</a:t>
            </a:r>
          </a:p>
          <a:p>
            <a:endParaRPr lang="es-ES_tradnl" sz="2200" b="1" dirty="0" smtClean="0"/>
          </a:p>
          <a:p>
            <a:r>
              <a:rPr lang="pt-BR" sz="2200" dirty="0"/>
              <a:t>O Plantador vai identificar o impacto da igreja utilizando os 5 </a:t>
            </a:r>
            <a:r>
              <a:rPr lang="pt-BR" sz="2200" dirty="0" err="1"/>
              <a:t>c’s</a:t>
            </a:r>
            <a:r>
              <a:rPr lang="pt-BR" sz="2200" dirty="0"/>
              <a:t> do discipulado</a:t>
            </a:r>
            <a:r>
              <a:rPr lang="pt-BR" sz="2200" dirty="0" smtClean="0"/>
              <a:t>:</a:t>
            </a:r>
            <a:endParaRPr lang="es-ES_tradnl" sz="2200" dirty="0"/>
          </a:p>
          <a:p>
            <a:endParaRPr lang="es-ES_tradnl" sz="2200" dirty="0"/>
          </a:p>
          <a:p>
            <a:pPr marL="914400" lvl="1" indent="-457200">
              <a:buFont typeface="Calibri" charset="0"/>
              <a:buAutoNum type="arabicPeriod"/>
            </a:pPr>
            <a:r>
              <a:rPr lang="pt-BR" sz="2200" b="1" dirty="0" smtClean="0"/>
              <a:t>CONHECIMENTO</a:t>
            </a:r>
            <a:r>
              <a:rPr lang="pt-BR" sz="2200" b="1" dirty="0"/>
              <a:t>;</a:t>
            </a:r>
          </a:p>
          <a:p>
            <a:pPr marL="914400" lvl="1" indent="-457200">
              <a:buFont typeface="Calibri" charset="0"/>
              <a:buAutoNum type="arabicPeriod"/>
            </a:pPr>
            <a:r>
              <a:rPr lang="pt-BR" sz="2200" b="1" dirty="0" smtClean="0"/>
              <a:t>COMPROMISSO</a:t>
            </a:r>
            <a:r>
              <a:rPr lang="pt-BR" sz="2200" b="1" dirty="0"/>
              <a:t>;</a:t>
            </a:r>
          </a:p>
          <a:p>
            <a:pPr marL="914400" lvl="1" indent="-457200">
              <a:buFont typeface="Calibri" charset="0"/>
              <a:buAutoNum type="arabicPeriod"/>
            </a:pPr>
            <a:r>
              <a:rPr lang="pt-BR" sz="2200" b="1" dirty="0" smtClean="0"/>
              <a:t>CARÁTER </a:t>
            </a:r>
            <a:r>
              <a:rPr lang="pt-BR" sz="2200" dirty="0"/>
              <a:t>E CONDUTA</a:t>
            </a:r>
            <a:r>
              <a:rPr lang="pt-BR" sz="2200" b="1" dirty="0"/>
              <a:t>;</a:t>
            </a:r>
          </a:p>
          <a:p>
            <a:pPr marL="914400" lvl="1" indent="-457200">
              <a:buFont typeface="Calibri" charset="0"/>
              <a:buAutoNum type="arabicPeriod"/>
            </a:pPr>
            <a:r>
              <a:rPr lang="pt-BR" sz="2200" b="1" dirty="0" smtClean="0"/>
              <a:t>CRESCIMENTO </a:t>
            </a:r>
            <a:r>
              <a:rPr lang="pt-BR" sz="2200" dirty="0"/>
              <a:t>(maturidade).</a:t>
            </a:r>
            <a:endParaRPr lang="es-ES_tradnl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Esboço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16387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4</a:t>
            </a:r>
            <a:endParaRPr lang="es-ES_tradnl" sz="21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9462" name="Rectángulo 9"/>
          <p:cNvSpPr>
            <a:spLocks noChangeArrowheads="1"/>
          </p:cNvSpPr>
          <p:nvPr/>
        </p:nvSpPr>
        <p:spPr bwMode="auto">
          <a:xfrm>
            <a:off x="571500" y="3487191"/>
            <a:ext cx="8001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400" b="1" dirty="0">
                <a:solidFill>
                  <a:srgbClr val="112E6B"/>
                </a:solidFill>
              </a:rPr>
              <a:t>O caráter dos discipuladores marca o espírito da comunidade que lideram</a:t>
            </a:r>
            <a:r>
              <a:rPr lang="pt-BR" sz="2400" b="1" dirty="0" smtClean="0">
                <a:solidFill>
                  <a:srgbClr val="112E6B"/>
                </a:solidFill>
              </a:rPr>
              <a:t>.</a:t>
            </a:r>
          </a:p>
          <a:p>
            <a:pPr algn="ctr"/>
            <a:endParaRPr lang="es-ES_tradnl" sz="2400" dirty="0" smtClean="0"/>
          </a:p>
          <a:p>
            <a:r>
              <a:rPr lang="pt-BR" sz="2400" dirty="0"/>
              <a:t>O discipulado vai mais além de um “conceito teológico”, é uma vida; o desenvolvimento de uma dinâmica de contágio de caráter e conduta com o propósito de amadurecer e como resultado, se multiplicam</a:t>
            </a:r>
            <a:r>
              <a:rPr lang="pt-BR" sz="2400" dirty="0" smtClean="0"/>
              <a:t>.</a:t>
            </a:r>
            <a:r>
              <a:rPr lang="es-ES_tradnl" sz="2400" dirty="0" smtClean="0"/>
              <a:t> </a:t>
            </a:r>
            <a:endParaRPr lang="es-ES_tradnl" sz="2400" dirty="0"/>
          </a:p>
        </p:txBody>
      </p:sp>
      <p:pic>
        <p:nvPicPr>
          <p:cNvPr id="16389" name="Picture 6" descr="MC900432648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5900" y="158689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 descr="02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809625"/>
            <a:ext cx="4868192" cy="3249518"/>
          </a:xfrm>
          <a:prstGeom prst="rect">
            <a:avLst/>
          </a:prstGeom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043608" y="1124100"/>
            <a:ext cx="4826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2400" i="1" dirty="0" smtClean="0">
                <a:latin typeface="Times" charset="0"/>
                <a:cs typeface="Times" charset="0"/>
              </a:rPr>
              <a:t>«</a:t>
            </a:r>
            <a:r>
              <a:rPr lang="pt-BR" sz="2400" i="1" dirty="0">
                <a:latin typeface="Times" charset="0"/>
                <a:cs typeface="Times" charset="0"/>
              </a:rPr>
              <a:t>Meu Pai é glorificado quando vocês dão muitos frutos e mostram que são meus discípulos.</a:t>
            </a:r>
            <a:r>
              <a:rPr lang="es-ES_tradnl" sz="2400" dirty="0" smtClean="0">
                <a:latin typeface="Times" charset="0"/>
                <a:cs typeface="Times" charset="0"/>
              </a:rPr>
              <a:t>.»</a:t>
            </a:r>
            <a:endParaRPr lang="es-ES_tradnl" sz="2400" dirty="0">
              <a:latin typeface="Times" charset="0"/>
              <a:cs typeface="Times" charset="0"/>
            </a:endParaRPr>
          </a:p>
          <a:p>
            <a:r>
              <a:rPr lang="es-ES_tradnl" sz="2400" b="1" dirty="0" err="1">
                <a:latin typeface="Times" charset="0"/>
                <a:cs typeface="Times" charset="0"/>
              </a:rPr>
              <a:t>Jn.</a:t>
            </a:r>
            <a:r>
              <a:rPr lang="es-ES_tradnl" sz="2400" b="1" dirty="0">
                <a:latin typeface="Times" charset="0"/>
                <a:cs typeface="Times" charset="0"/>
              </a:rPr>
              <a:t> 15:8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Imagen 5" descr="fondoblanc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ángulo 6"/>
          <p:cNvSpPr>
            <a:spLocks noChangeArrowheads="1"/>
          </p:cNvSpPr>
          <p:nvPr/>
        </p:nvSpPr>
        <p:spPr bwMode="auto">
          <a:xfrm>
            <a:off x="0" y="6391275"/>
            <a:ext cx="9144000" cy="466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s-EC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8436" name="Title 1"/>
          <p:cNvSpPr txBox="1">
            <a:spLocks/>
          </p:cNvSpPr>
          <p:nvPr/>
        </p:nvSpPr>
        <p:spPr bwMode="auto">
          <a:xfrm>
            <a:off x="190500" y="0"/>
            <a:ext cx="876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3600" b="1">
                <a:solidFill>
                  <a:srgbClr val="FFFFFF"/>
                </a:solidFill>
                <a:latin typeface="Times New Roman Italic" charset="0"/>
                <a:cs typeface="Arial" charset="0"/>
              </a:rPr>
              <a:t>Bosquejo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164288" y="569952"/>
            <a:ext cx="1146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dirty="0" err="1">
                <a:solidFill>
                  <a:schemeClr val="bg1"/>
                </a:solidFill>
              </a:rPr>
              <a:t>Sessão</a:t>
            </a:r>
            <a:r>
              <a:rPr lang="es-EC" dirty="0">
                <a:solidFill>
                  <a:schemeClr val="bg1"/>
                </a:solidFill>
              </a:rPr>
              <a:t> 4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7" t="21940" r="10225" b="6641"/>
          <a:stretch/>
        </p:blipFill>
        <p:spPr bwMode="auto">
          <a:xfrm>
            <a:off x="703239" y="1400175"/>
            <a:ext cx="7737522" cy="522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magen 4" descr="izquierd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itle 1"/>
          <p:cNvSpPr>
            <a:spLocks noGrp="1"/>
          </p:cNvSpPr>
          <p:nvPr>
            <p:ph type="ctrTitle"/>
          </p:nvPr>
        </p:nvSpPr>
        <p:spPr>
          <a:xfrm rot="16200000">
            <a:off x="-2781300" y="2971800"/>
            <a:ext cx="6477000" cy="914400"/>
          </a:xfrm>
        </p:spPr>
        <p:txBody>
          <a:bodyPr/>
          <a:lstStyle/>
          <a:p>
            <a:pPr algn="l" eaLnBrk="1" hangingPunct="1"/>
            <a:r>
              <a:rPr lang="es-ES_tradnl" sz="3600" b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Necesidades del discípulo</a:t>
            </a:r>
          </a:p>
        </p:txBody>
      </p:sp>
      <p:sp>
        <p:nvSpPr>
          <p:cNvPr id="19460" name="Title 1"/>
          <p:cNvSpPr txBox="1">
            <a:spLocks/>
          </p:cNvSpPr>
          <p:nvPr/>
        </p:nvSpPr>
        <p:spPr bwMode="auto">
          <a:xfrm rot="-5400000">
            <a:off x="-533400" y="12192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4</a:t>
            </a:r>
            <a:endParaRPr lang="es-ES_tradnl" sz="2100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7" name="6 Imagen" descr="02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192" y="188640"/>
            <a:ext cx="2615952" cy="19619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ángulo 5"/>
          <p:cNvSpPr>
            <a:spLocks noChangeArrowheads="1"/>
          </p:cNvSpPr>
          <p:nvPr/>
        </p:nvSpPr>
        <p:spPr bwMode="auto">
          <a:xfrm>
            <a:off x="1403648" y="336550"/>
            <a:ext cx="64008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200" b="1" dirty="0">
                <a:solidFill>
                  <a:srgbClr val="225CA6"/>
                </a:solidFill>
              </a:rPr>
              <a:t>NECESSIDADE DO </a:t>
            </a:r>
            <a:r>
              <a:rPr lang="es-ES_tradnl" sz="2200" b="1" dirty="0" smtClean="0">
                <a:solidFill>
                  <a:srgbClr val="225CA6"/>
                </a:solidFill>
              </a:rPr>
              <a:t>DISCÍPULO</a:t>
            </a:r>
          </a:p>
          <a:p>
            <a:endParaRPr lang="es-ES_tradnl" sz="2200" dirty="0" smtClean="0"/>
          </a:p>
          <a:p>
            <a:pPr lvl="1"/>
            <a:r>
              <a:rPr lang="es-ES_tradnl" sz="2200" dirty="0" err="1"/>
              <a:t>Um</a:t>
            </a:r>
            <a:r>
              <a:rPr lang="es-ES_tradnl" sz="2200" dirty="0"/>
              <a:t> discípulo </a:t>
            </a:r>
            <a:r>
              <a:rPr lang="es-ES_tradnl" sz="2200" dirty="0" err="1"/>
              <a:t>necessita</a:t>
            </a:r>
            <a:r>
              <a:rPr lang="es-ES_tradnl" sz="2200" dirty="0" smtClean="0"/>
              <a:t>:</a:t>
            </a:r>
          </a:p>
          <a:p>
            <a:pPr lvl="1"/>
            <a:endParaRPr lang="es-ES_tradnl" sz="2200" dirty="0"/>
          </a:p>
          <a:p>
            <a:pPr marL="1371600" lvl="2" indent="-457200">
              <a:buFont typeface="Arial" charset="0"/>
              <a:buChar char="•"/>
            </a:pPr>
            <a:r>
              <a:rPr lang="pt-BR" sz="2200" b="1" u="sng" dirty="0" smtClean="0">
                <a:solidFill>
                  <a:srgbClr val="225CA6"/>
                </a:solidFill>
              </a:rPr>
              <a:t>ACEITAÇÃO</a:t>
            </a:r>
            <a:r>
              <a:rPr lang="pt-BR" sz="2200" dirty="0" smtClean="0"/>
              <a:t> </a:t>
            </a:r>
            <a:r>
              <a:rPr lang="pt-BR" sz="2200" dirty="0"/>
              <a:t>- amor</a:t>
            </a:r>
          </a:p>
          <a:p>
            <a:pPr marL="1371600" lvl="2" indent="-457200">
              <a:buFont typeface="Arial" charset="0"/>
              <a:buChar char="•"/>
            </a:pPr>
            <a:r>
              <a:rPr lang="pt-BR" sz="2200" b="1" u="sng" dirty="0" smtClean="0">
                <a:solidFill>
                  <a:srgbClr val="225CA6"/>
                </a:solidFill>
              </a:rPr>
              <a:t>ASSOCIAÇÃO</a:t>
            </a:r>
            <a:r>
              <a:rPr lang="pt-BR" sz="2200" dirty="0" smtClean="0"/>
              <a:t> </a:t>
            </a:r>
            <a:r>
              <a:rPr lang="pt-BR" sz="2200" dirty="0"/>
              <a:t>- família espiritual</a:t>
            </a:r>
          </a:p>
          <a:p>
            <a:pPr marL="1371600" lvl="2" indent="-457200">
              <a:buFont typeface="Arial" charset="0"/>
              <a:buChar char="•"/>
            </a:pPr>
            <a:r>
              <a:rPr lang="pt-BR" sz="2200" b="1" u="sng" dirty="0" smtClean="0">
                <a:solidFill>
                  <a:srgbClr val="225CA6"/>
                </a:solidFill>
              </a:rPr>
              <a:t>DIGNIDADE </a:t>
            </a:r>
            <a:r>
              <a:rPr lang="pt-BR" sz="2200" dirty="0" smtClean="0"/>
              <a:t>– proposito</a:t>
            </a:r>
          </a:p>
          <a:p>
            <a:pPr marL="1371600" lvl="2" indent="-457200">
              <a:buFont typeface="Arial" charset="0"/>
              <a:buChar char="•"/>
            </a:pPr>
            <a:endParaRPr lang="es-ES_tradnl" sz="2200" dirty="0" smtClean="0"/>
          </a:p>
          <a:p>
            <a:pPr lvl="1"/>
            <a:r>
              <a:rPr lang="es-ES_tradnl" sz="2200" dirty="0" err="1"/>
              <a:t>Um</a:t>
            </a:r>
            <a:r>
              <a:rPr lang="es-ES_tradnl" sz="2200" dirty="0"/>
              <a:t> discípulo </a:t>
            </a:r>
            <a:r>
              <a:rPr lang="es-ES_tradnl" sz="2200" dirty="0" err="1"/>
              <a:t>deve</a:t>
            </a:r>
            <a:r>
              <a:rPr lang="es-ES_tradnl" sz="2200" dirty="0" smtClean="0"/>
              <a:t>:</a:t>
            </a:r>
            <a:endParaRPr lang="es-ES_tradnl" sz="2200" dirty="0"/>
          </a:p>
          <a:p>
            <a:r>
              <a:rPr lang="es-ES_tradnl" sz="2200" dirty="0"/>
              <a:t> </a:t>
            </a:r>
          </a:p>
          <a:p>
            <a:pPr marL="1371600" lvl="2" indent="-457200">
              <a:buClr>
                <a:srgbClr val="225CA6"/>
              </a:buClr>
              <a:buFont typeface="Arial" charset="0"/>
              <a:buChar char="•"/>
            </a:pPr>
            <a:r>
              <a:rPr lang="pt-BR" sz="2200" dirty="0" smtClean="0"/>
              <a:t>Ser </a:t>
            </a:r>
            <a:r>
              <a:rPr lang="pt-BR" sz="2200" dirty="0"/>
              <a:t>organizado,</a:t>
            </a:r>
          </a:p>
          <a:p>
            <a:pPr marL="1371600" lvl="2" indent="-457200">
              <a:buClr>
                <a:srgbClr val="225CA6"/>
              </a:buClr>
              <a:buFont typeface="Arial" charset="0"/>
              <a:buChar char="•"/>
            </a:pPr>
            <a:r>
              <a:rPr lang="pt-BR" sz="2200" dirty="0" smtClean="0"/>
              <a:t>Ter </a:t>
            </a:r>
            <a:r>
              <a:rPr lang="pt-BR" sz="2200" dirty="0"/>
              <a:t>um programa especifico;</a:t>
            </a:r>
          </a:p>
          <a:p>
            <a:pPr marL="1371600" lvl="2" indent="-457200">
              <a:buClr>
                <a:srgbClr val="225CA6"/>
              </a:buClr>
              <a:buFont typeface="Arial" charset="0"/>
              <a:buChar char="•"/>
            </a:pPr>
            <a:r>
              <a:rPr lang="pt-BR" sz="2200" dirty="0" smtClean="0"/>
              <a:t>Possuir </a:t>
            </a:r>
            <a:r>
              <a:rPr lang="pt-BR" sz="2200" dirty="0"/>
              <a:t>uma visão multiplicadora;</a:t>
            </a:r>
          </a:p>
          <a:p>
            <a:pPr marL="1371600" lvl="2" indent="-457200">
              <a:buClr>
                <a:srgbClr val="225CA6"/>
              </a:buClr>
              <a:buFont typeface="Arial" charset="0"/>
              <a:buChar char="•"/>
            </a:pPr>
            <a:r>
              <a:rPr lang="pt-BR" sz="2200" dirty="0" smtClean="0"/>
              <a:t>Desenvolver </a:t>
            </a:r>
            <a:r>
              <a:rPr lang="pt-BR" sz="2200" dirty="0"/>
              <a:t>um coração cheio de </a:t>
            </a:r>
            <a:r>
              <a:rPr lang="pt-BR" sz="2200" dirty="0" smtClean="0"/>
              <a:t> amor </a:t>
            </a:r>
            <a:r>
              <a:rPr lang="pt-BR" sz="2200" dirty="0"/>
              <a:t>pelas pessoas;</a:t>
            </a:r>
          </a:p>
          <a:p>
            <a:pPr marL="1371600" lvl="2" indent="-457200">
              <a:buClr>
                <a:srgbClr val="225CA6"/>
              </a:buClr>
              <a:buFont typeface="Arial" charset="0"/>
              <a:buChar char="•"/>
            </a:pPr>
            <a:r>
              <a:rPr lang="pt-BR" sz="2200" dirty="0" smtClean="0"/>
              <a:t>Necessitar </a:t>
            </a:r>
            <a:r>
              <a:rPr lang="pt-BR" sz="2200" dirty="0"/>
              <a:t>compartilhar sua vida;</a:t>
            </a:r>
          </a:p>
          <a:p>
            <a:pPr marL="1371600" lvl="2" indent="-457200">
              <a:buClr>
                <a:srgbClr val="225CA6"/>
              </a:buClr>
              <a:buFont typeface="Arial" charset="0"/>
              <a:buChar char="•"/>
            </a:pPr>
            <a:r>
              <a:rPr lang="pt-BR" sz="2200" dirty="0" smtClean="0"/>
              <a:t>Duplicar </a:t>
            </a:r>
            <a:r>
              <a:rPr lang="pt-BR" sz="2200" dirty="0"/>
              <a:t>o que é, não o que sabe;</a:t>
            </a:r>
          </a:p>
          <a:p>
            <a:pPr marL="1371600" lvl="2" indent="-457200">
              <a:buClr>
                <a:srgbClr val="225CA6"/>
              </a:buClr>
              <a:buFont typeface="Arial" charset="0"/>
              <a:buChar char="•"/>
            </a:pPr>
            <a:r>
              <a:rPr lang="pt-BR" sz="2200" dirty="0" smtClean="0"/>
              <a:t>Investir </a:t>
            </a:r>
            <a:r>
              <a:rPr lang="pt-BR" sz="2200" dirty="0"/>
              <a:t>tempo.</a:t>
            </a:r>
            <a:endParaRPr lang="es-ES_tradnl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ángulo 7"/>
          <p:cNvSpPr>
            <a:spLocks noChangeArrowheads="1"/>
          </p:cNvSpPr>
          <p:nvPr/>
        </p:nvSpPr>
        <p:spPr bwMode="auto">
          <a:xfrm>
            <a:off x="457200" y="3200400"/>
            <a:ext cx="838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400" dirty="0" smtClean="0"/>
              <a:t>Em </a:t>
            </a:r>
            <a:r>
              <a:rPr lang="pt-BR" sz="2400" dirty="0"/>
              <a:t>grupos revise os formatos de ferramenta de cada lição e compartilhe em público</a:t>
            </a:r>
            <a:r>
              <a:rPr lang="pt-BR" sz="2400" dirty="0" smtClean="0"/>
              <a:t>.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endParaRPr lang="pt-BR" sz="2400" dirty="0"/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400" dirty="0" smtClean="0"/>
              <a:t>Explicação </a:t>
            </a:r>
            <a:r>
              <a:rPr lang="pt-BR" sz="2400" dirty="0"/>
              <a:t>das </a:t>
            </a:r>
            <a:r>
              <a:rPr lang="pt-BR" sz="2400" dirty="0" err="1"/>
              <a:t>actividades</a:t>
            </a:r>
            <a:r>
              <a:rPr lang="pt-BR" sz="2400" dirty="0"/>
              <a:t> para o próximo módulo</a:t>
            </a:r>
            <a:r>
              <a:rPr lang="pt-BR" sz="2400" dirty="0" smtClean="0"/>
              <a:t>.</a:t>
            </a:r>
            <a:endParaRPr lang="es-ES_tradnl" sz="2400" dirty="0" smtClean="0"/>
          </a:p>
          <a:p>
            <a:pPr marL="457200" indent="-457200"/>
            <a:endParaRPr lang="es-ES_tradnl" sz="2400" dirty="0"/>
          </a:p>
        </p:txBody>
      </p:sp>
      <p:pic>
        <p:nvPicPr>
          <p:cNvPr id="21508" name="Imagen 8" descr="MC90043263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4572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3203848" y="838200"/>
            <a:ext cx="517815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TEMPO DE </a:t>
            </a:r>
            <a:r>
              <a:rPr lang="pt-BR" sz="32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TRABALHO</a:t>
            </a:r>
            <a:endParaRPr lang="pt-BR" sz="3200" b="1" dirty="0">
              <a:solidFill>
                <a:schemeClr val="bg1"/>
              </a:solidFill>
              <a:latin typeface="Times New Roman Italic" charset="0"/>
              <a:cs typeface="Times New Roman" charset="0"/>
            </a:endParaRPr>
          </a:p>
          <a:p>
            <a:r>
              <a:rPr lang="pt-BR" sz="32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Atividade </a:t>
            </a:r>
            <a:r>
              <a:rPr lang="pt-BR" sz="3200" b="1" dirty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em classe</a:t>
            </a:r>
            <a:endParaRPr lang="es-ES_tradnl" sz="3200" b="1" dirty="0">
              <a:solidFill>
                <a:schemeClr val="bg1"/>
              </a:solidFill>
              <a:latin typeface="Times New Roman Italic" charset="0"/>
              <a:cs typeface="Times New Roman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ChangeArrowheads="1"/>
          </p:cNvSpPr>
          <p:nvPr/>
        </p:nvSpPr>
        <p:spPr bwMode="auto">
          <a:xfrm>
            <a:off x="457200" y="103188"/>
            <a:ext cx="838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4000" b="1" dirty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Para o próximo módulo</a:t>
            </a:r>
            <a:endParaRPr lang="es-ES_tradnl" sz="4000" b="1" dirty="0">
              <a:solidFill>
                <a:schemeClr val="bg1"/>
              </a:solidFill>
              <a:latin typeface="Times New Roman Italic" charset="0"/>
              <a:cs typeface="Times New Roman" charset="0"/>
            </a:endParaRPr>
          </a:p>
        </p:txBody>
      </p:sp>
      <p:sp>
        <p:nvSpPr>
          <p:cNvPr id="23555" name="Rectángulo 7"/>
          <p:cNvSpPr>
            <a:spLocks noChangeArrowheads="1"/>
          </p:cNvSpPr>
          <p:nvPr/>
        </p:nvSpPr>
        <p:spPr bwMode="auto">
          <a:xfrm>
            <a:off x="457200" y="1143000"/>
            <a:ext cx="8077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400" dirty="0" smtClean="0"/>
              <a:t>Preencher </a:t>
            </a:r>
            <a:r>
              <a:rPr lang="pt-BR" sz="2400" dirty="0"/>
              <a:t>e entregar o relatório “ABC do plantador</a:t>
            </a:r>
            <a:r>
              <a:rPr lang="pt-BR" sz="2400" dirty="0" smtClean="0"/>
              <a:t>”.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endParaRPr lang="pt-BR" sz="2400" dirty="0" smtClean="0"/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endParaRPr lang="pt-BR" sz="2400" dirty="0"/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400" dirty="0" smtClean="0"/>
              <a:t>Preencher </a:t>
            </a:r>
            <a:r>
              <a:rPr lang="pt-BR" sz="2400" dirty="0"/>
              <a:t>o registro para cada discípulo e clique no seguimento durante os 12 módulos.</a:t>
            </a:r>
            <a:r>
              <a:rPr lang="es-ES_tradnl" sz="2400" dirty="0" smtClean="0"/>
              <a:t>.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endParaRPr lang="es-ES_tradnl" sz="2400" dirty="0"/>
          </a:p>
        </p:txBody>
      </p:sp>
      <p:pic>
        <p:nvPicPr>
          <p:cNvPr id="23556" name="Imagen 5" descr="MC90043492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3810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2799</TotalTime>
  <Words>244</Words>
  <Application>Microsoft Office PowerPoint</Application>
  <PresentationFormat>Presentación en pantalla (4:3)</PresentationFormat>
  <Paragraphs>54</Paragraphs>
  <Slides>6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Office Theme</vt:lpstr>
      <vt:lpstr>Presentación de PowerPoint</vt:lpstr>
      <vt:lpstr>Esboço</vt:lpstr>
      <vt:lpstr>Presentación de PowerPoint</vt:lpstr>
      <vt:lpstr>Necesidades del discípulo</vt:lpstr>
      <vt:lpstr>Presentación de PowerPoint</vt:lpstr>
      <vt:lpstr>Presentación de PowerPoint</vt:lpstr>
    </vt:vector>
  </TitlesOfParts>
  <Company>Red de Multiplicación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4 sesion 4</dc:title>
  <dc:creator>Rommel Salazar López</dc:creator>
  <cp:keywords>jho</cp:keywords>
  <cp:lastModifiedBy>COMPAQ</cp:lastModifiedBy>
  <cp:revision>195</cp:revision>
  <dcterms:created xsi:type="dcterms:W3CDTF">2010-11-30T20:04:05Z</dcterms:created>
  <dcterms:modified xsi:type="dcterms:W3CDTF">2013-07-24T15:46:56Z</dcterms:modified>
</cp:coreProperties>
</file>