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66" r:id="rId3"/>
    <p:sldId id="261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10"/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46" d="100"/>
          <a:sy n="46" d="100"/>
        </p:scale>
        <p:origin x="-306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125B76-7800-43E2-80EA-8C5DD8CF7909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s-EC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1BF7B6-B7EC-4950-A597-70B6B5811FF7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53101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1B831E0-5E25-4B33-BA82-750563C63A37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2F9D136-2F3F-4889-9952-72A31BFACEB5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0FF558-EB17-4C9F-B769-B1722ABBA24B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E0C4865-AF8E-4020-805C-E2AFEFBA14C6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>
              <a:ea typeface="ＭＳ Ｐゴシック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BC3B91-B8EA-4652-B194-2FB1D1B86E32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14C2B4-188F-4A2D-926B-45DF79A3C468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CC91F-7F82-4EC2-94B6-21628986598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902801-9E5C-4A37-B95D-4AD5C66E2072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57E4F-869D-4065-B644-982730A1F2E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248F82-C324-466F-8884-CAFE28424632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E3B19-859A-49D9-AFB1-E4867468A15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512839-95EB-4B3E-886F-AAD515D397D9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12EC1-12DE-4DFA-8949-3F68CA77C72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F95B03-6C8A-4846-BB01-DFC0D7762963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30A53-1291-4622-85A8-4A785148330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83EF4F-B821-4B4C-A9E9-1D13B8D85AA4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D7253-7D48-4B66-A313-C3BB7D8CA5F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8DDF26-1EEA-4412-90B5-DEC2F93CC6CE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B86E5-7B60-44E1-B2AC-B8E0C63BB4D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158382-A27C-494E-AB34-0EE5FA4CD535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A25E4-B83D-40C6-8AD9-F79A62C8B66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671E-F22A-45DA-AA40-3D9708581D0A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797A4-6EBE-4B8F-8685-369A043E622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F16F59-80D6-46F7-A6F5-610BD4123D1B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344B0-0575-4464-BBC9-465945D9001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56F402-FB7B-4ED7-8464-4A9CAFF4C139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CA0F2-A8A7-45E3-9073-D2C4B8BABFF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153769CF-9EE5-46A9-B6C0-FCC1E6F3E36B}" type="datetime1">
              <a:rPr lang="es-ES_tradnl"/>
              <a:pPr/>
              <a:t>24/07/2013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2B44664D-ECD7-4431-8950-1CE6A5270F4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_tradnl" sz="4000" dirty="0" err="1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C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arater</a:t>
            </a:r>
            <a:endParaRPr lang="es-ES_tradnl" sz="4000" dirty="0" smtClean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  <a:p>
            <a:r>
              <a:rPr lang="es-ES_tradnl" sz="4000" dirty="0" err="1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C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onduta</a:t>
            </a:r>
            <a:endParaRPr lang="es-ES_tradnl" sz="4000" dirty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457200" y="3276600"/>
            <a:ext cx="81724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2800" b="1" dirty="0">
                <a:solidFill>
                  <a:srgbClr val="112E6B"/>
                </a:solidFill>
              </a:rPr>
              <a:t>Objetivo da reunião e </a:t>
            </a:r>
            <a:r>
              <a:rPr lang="pt-BR" sz="2800" b="1" dirty="0" smtClean="0">
                <a:solidFill>
                  <a:srgbClr val="112E6B"/>
                </a:solidFill>
              </a:rPr>
              <a:t>indicadores</a:t>
            </a:r>
          </a:p>
          <a:p>
            <a:endParaRPr lang="es-ES_tradnl" sz="4000" baseline="30000" dirty="0" smtClean="0"/>
          </a:p>
          <a:p>
            <a:r>
              <a:rPr lang="pt-BR" sz="4000" baseline="30000" dirty="0" smtClean="0"/>
              <a:t>No </a:t>
            </a:r>
            <a:r>
              <a:rPr lang="pt-BR" sz="4000" baseline="30000" dirty="0"/>
              <a:t>final deste encontro, o plantador pode ser avaliado em seu caráter como um modelo para a nova igreja e perceber o nível de impacto na vida dos seus </a:t>
            </a:r>
            <a:r>
              <a:rPr lang="pt-BR" sz="4000" baseline="30000" dirty="0" smtClean="0"/>
              <a:t>discípulos</a:t>
            </a:r>
            <a:r>
              <a:rPr lang="es-ES_tradnl" sz="4000" baseline="30000" dirty="0" smtClean="0"/>
              <a:t>.</a:t>
            </a:r>
            <a:endParaRPr lang="es-ES_tradnl" sz="4000" baseline="30000" dirty="0"/>
          </a:p>
        </p:txBody>
      </p:sp>
      <p:pic>
        <p:nvPicPr>
          <p:cNvPr id="7" name="6 Imagen" descr="0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067944" y="1066800"/>
            <a:ext cx="4907494" cy="2866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200" b="1" dirty="0" err="1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Esboço</a:t>
            </a:r>
            <a:endParaRPr lang="es-ES_tradnl" sz="32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1638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3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5" name="4 Imagen" descr="0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5" y="2420887"/>
            <a:ext cx="2520280" cy="31877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ángulo 6"/>
          <p:cNvSpPr>
            <a:spLocks noChangeArrowheads="1"/>
          </p:cNvSpPr>
          <p:nvPr/>
        </p:nvSpPr>
        <p:spPr bwMode="auto">
          <a:xfrm>
            <a:off x="323528" y="1124744"/>
            <a:ext cx="74168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2400" i="1" dirty="0" smtClean="0">
                <a:latin typeface="Times" charset="0"/>
                <a:cs typeface="Times" charset="0"/>
              </a:rPr>
              <a:t>«</a:t>
            </a:r>
            <a:r>
              <a:rPr lang="pt-BR" sz="2400" i="1" dirty="0">
                <a:latin typeface="Times" charset="0"/>
                <a:cs typeface="Times" charset="0"/>
              </a:rPr>
              <a:t>Manda estas coisas e </a:t>
            </a:r>
            <a:r>
              <a:rPr lang="pt-BR" sz="2400" i="1" dirty="0" err="1">
                <a:latin typeface="Times" charset="0"/>
                <a:cs typeface="Times" charset="0"/>
              </a:rPr>
              <a:t>ensina-as.Ninguém</a:t>
            </a:r>
            <a:r>
              <a:rPr lang="pt-BR" sz="2400" i="1" dirty="0">
                <a:latin typeface="Times" charset="0"/>
                <a:cs typeface="Times" charset="0"/>
              </a:rPr>
              <a:t> despreze a tua mocidade; mas sê o exemplo dos fiéis, na palavra, no trato, no amor, no espírito, na fé, na </a:t>
            </a:r>
            <a:r>
              <a:rPr lang="pt-BR" sz="2400" i="1" dirty="0" err="1">
                <a:latin typeface="Times" charset="0"/>
                <a:cs typeface="Times" charset="0"/>
              </a:rPr>
              <a:t>pureza.Persiste</a:t>
            </a:r>
            <a:r>
              <a:rPr lang="pt-BR" sz="2400" i="1" dirty="0">
                <a:latin typeface="Times" charset="0"/>
                <a:cs typeface="Times" charset="0"/>
              </a:rPr>
              <a:t> em ler, exortar e ensinar, até que eu </a:t>
            </a:r>
            <a:r>
              <a:rPr lang="pt-BR" sz="2400" i="1" dirty="0" err="1">
                <a:latin typeface="Times" charset="0"/>
                <a:cs typeface="Times" charset="0"/>
              </a:rPr>
              <a:t>vá.Não</a:t>
            </a:r>
            <a:r>
              <a:rPr lang="pt-BR" sz="2400" i="1" dirty="0">
                <a:latin typeface="Times" charset="0"/>
                <a:cs typeface="Times" charset="0"/>
              </a:rPr>
              <a:t> desprezes o dom que há em ti, o qual te foi dado por profecia, com a imposição das mãos do </a:t>
            </a:r>
            <a:r>
              <a:rPr lang="pt-BR" sz="2400" i="1" dirty="0" err="1">
                <a:latin typeface="Times" charset="0"/>
                <a:cs typeface="Times" charset="0"/>
              </a:rPr>
              <a:t>presbitério.Medita</a:t>
            </a:r>
            <a:r>
              <a:rPr lang="pt-BR" sz="2400" i="1" dirty="0">
                <a:latin typeface="Times" charset="0"/>
                <a:cs typeface="Times" charset="0"/>
              </a:rPr>
              <a:t> estas </a:t>
            </a:r>
            <a:endParaRPr lang="pt-BR" sz="2400" i="1" dirty="0" smtClean="0">
              <a:latin typeface="Times" charset="0"/>
              <a:cs typeface="Times" charset="0"/>
            </a:endParaRPr>
          </a:p>
          <a:p>
            <a:r>
              <a:rPr lang="pt-BR" sz="2400" i="1" dirty="0" smtClean="0">
                <a:latin typeface="Times" charset="0"/>
                <a:cs typeface="Times" charset="0"/>
              </a:rPr>
              <a:t>coisas</a:t>
            </a:r>
            <a:r>
              <a:rPr lang="pt-BR" sz="2400" i="1" dirty="0">
                <a:latin typeface="Times" charset="0"/>
                <a:cs typeface="Times" charset="0"/>
              </a:rPr>
              <a:t>; ocupa-te nelas, para que o teu </a:t>
            </a:r>
            <a:endParaRPr lang="pt-BR" sz="2400" i="1" dirty="0" smtClean="0">
              <a:latin typeface="Times" charset="0"/>
              <a:cs typeface="Times" charset="0"/>
            </a:endParaRPr>
          </a:p>
          <a:p>
            <a:r>
              <a:rPr lang="pt-BR" sz="2400" i="1" dirty="0" smtClean="0">
                <a:latin typeface="Times" charset="0"/>
                <a:cs typeface="Times" charset="0"/>
              </a:rPr>
              <a:t>aproveitamento </a:t>
            </a:r>
            <a:r>
              <a:rPr lang="pt-BR" sz="2400" i="1" dirty="0">
                <a:latin typeface="Times" charset="0"/>
                <a:cs typeface="Times" charset="0"/>
              </a:rPr>
              <a:t>seja manifesto a </a:t>
            </a:r>
            <a:r>
              <a:rPr lang="pt-BR" sz="2400" i="1" dirty="0" err="1">
                <a:latin typeface="Times" charset="0"/>
                <a:cs typeface="Times" charset="0"/>
              </a:rPr>
              <a:t>todos.Tem</a:t>
            </a:r>
            <a:r>
              <a:rPr lang="pt-BR" sz="2400" i="1" dirty="0">
                <a:latin typeface="Times" charset="0"/>
                <a:cs typeface="Times" charset="0"/>
              </a:rPr>
              <a:t> </a:t>
            </a:r>
            <a:endParaRPr lang="pt-BR" sz="2400" i="1" dirty="0" smtClean="0">
              <a:latin typeface="Times" charset="0"/>
              <a:cs typeface="Times" charset="0"/>
            </a:endParaRPr>
          </a:p>
          <a:p>
            <a:r>
              <a:rPr lang="pt-BR" sz="2400" i="1" dirty="0" smtClean="0">
                <a:latin typeface="Times" charset="0"/>
                <a:cs typeface="Times" charset="0"/>
              </a:rPr>
              <a:t>cuidado </a:t>
            </a:r>
            <a:r>
              <a:rPr lang="pt-BR" sz="2400" i="1" dirty="0">
                <a:latin typeface="Times" charset="0"/>
                <a:cs typeface="Times" charset="0"/>
              </a:rPr>
              <a:t>de ti mesmo e da doutrina. Persevera </a:t>
            </a:r>
            <a:endParaRPr lang="pt-BR" sz="2400" i="1" dirty="0" smtClean="0">
              <a:latin typeface="Times" charset="0"/>
              <a:cs typeface="Times" charset="0"/>
            </a:endParaRPr>
          </a:p>
          <a:p>
            <a:r>
              <a:rPr lang="pt-BR" sz="2400" i="1" dirty="0" smtClean="0">
                <a:latin typeface="Times" charset="0"/>
                <a:cs typeface="Times" charset="0"/>
              </a:rPr>
              <a:t>nestas </a:t>
            </a:r>
            <a:r>
              <a:rPr lang="pt-BR" sz="2400" i="1" dirty="0">
                <a:latin typeface="Times" charset="0"/>
                <a:cs typeface="Times" charset="0"/>
              </a:rPr>
              <a:t>coisas; porque, fazendo isto, te salvarás</a:t>
            </a:r>
            <a:r>
              <a:rPr lang="pt-BR" sz="2400" i="1" dirty="0" smtClean="0">
                <a:latin typeface="Times" charset="0"/>
                <a:cs typeface="Times" charset="0"/>
              </a:rPr>
              <a:t>,</a:t>
            </a:r>
          </a:p>
          <a:p>
            <a:r>
              <a:rPr lang="pt-BR" sz="2400" i="1" dirty="0" smtClean="0">
                <a:latin typeface="Times" charset="0"/>
                <a:cs typeface="Times" charset="0"/>
              </a:rPr>
              <a:t> </a:t>
            </a:r>
            <a:r>
              <a:rPr lang="pt-BR" sz="2400" i="1" dirty="0">
                <a:latin typeface="Times" charset="0"/>
                <a:cs typeface="Times" charset="0"/>
              </a:rPr>
              <a:t>tanto a ti mesmo como aos que te </a:t>
            </a:r>
            <a:r>
              <a:rPr lang="pt-BR" sz="2400" i="1" dirty="0" smtClean="0">
                <a:latin typeface="Times" charset="0"/>
                <a:cs typeface="Times" charset="0"/>
              </a:rPr>
              <a:t>ouvem</a:t>
            </a:r>
          </a:p>
          <a:p>
            <a:r>
              <a:rPr lang="pt-BR" sz="2400" b="1" i="1" dirty="0">
                <a:latin typeface="Times" charset="0"/>
                <a:cs typeface="Times" charset="0"/>
              </a:rPr>
              <a:t>	</a:t>
            </a:r>
            <a:r>
              <a:rPr lang="pt-BR" sz="2400" b="1" i="1" dirty="0" smtClean="0">
                <a:latin typeface="Times" charset="0"/>
                <a:cs typeface="Times" charset="0"/>
              </a:rPr>
              <a:t>										</a:t>
            </a:r>
            <a:r>
              <a:rPr lang="es-ES_tradnl" sz="2400" b="1" dirty="0" smtClean="0">
                <a:latin typeface="Times" charset="0"/>
                <a:cs typeface="Times" charset="0"/>
              </a:rPr>
              <a:t>1 Ti. 4:11-16</a:t>
            </a:r>
            <a:endParaRPr lang="es-ES_tradnl" sz="2400" dirty="0">
              <a:latin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24 Imagen" descr="0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573" y="1281336"/>
            <a:ext cx="4752527" cy="4752527"/>
          </a:xfrm>
          <a:prstGeom prst="roundRect">
            <a:avLst>
              <a:gd name="adj" fmla="val 1469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434" name="Title 1"/>
          <p:cNvSpPr txBox="1">
            <a:spLocks/>
          </p:cNvSpPr>
          <p:nvPr/>
        </p:nvSpPr>
        <p:spPr bwMode="auto">
          <a:xfrm>
            <a:off x="190500" y="0"/>
            <a:ext cx="876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600" b="1" dirty="0" err="1">
                <a:solidFill>
                  <a:srgbClr val="FFFFFF"/>
                </a:solidFill>
                <a:latin typeface="Times New Roman Italic" charset="0"/>
                <a:cs typeface="Arial" charset="0"/>
              </a:rPr>
              <a:t>d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cs typeface="Arial" charset="0"/>
              </a:rPr>
              <a:t>escrição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cs typeface="Arial" charset="0"/>
              </a:rPr>
              <a:t> da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cs typeface="Arial" charset="0"/>
              </a:rPr>
              <a:t>transformação</a:t>
            </a:r>
            <a:endParaRPr lang="es-ES_tradnl" sz="3600" b="1" dirty="0">
              <a:solidFill>
                <a:srgbClr val="FFFFFF"/>
              </a:solidFill>
              <a:latin typeface="Times New Roman Italic" charset="0"/>
              <a:cs typeface="Arial" charset="0"/>
            </a:endParaRPr>
          </a:p>
        </p:txBody>
      </p:sp>
      <p:sp>
        <p:nvSpPr>
          <p:cNvPr id="18435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 3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" name="Redondear rectángulo de esquina diagonal 14"/>
          <p:cNvSpPr>
            <a:spLocks noChangeArrowheads="1"/>
          </p:cNvSpPr>
          <p:nvPr/>
        </p:nvSpPr>
        <p:spPr bwMode="auto">
          <a:xfrm>
            <a:off x="190500" y="2835275"/>
            <a:ext cx="2095500" cy="822325"/>
          </a:xfrm>
          <a:custGeom>
            <a:avLst/>
            <a:gdLst>
              <a:gd name="T0" fmla="*/ 2095500 w 2095500"/>
              <a:gd name="T1" fmla="*/ 411163 h 822325"/>
              <a:gd name="T2" fmla="*/ 1047750 w 2095500"/>
              <a:gd name="T3" fmla="*/ 822325 h 822325"/>
              <a:gd name="T4" fmla="*/ 0 w 2095500"/>
              <a:gd name="T5" fmla="*/ 411163 h 822325"/>
              <a:gd name="T6" fmla="*/ 1047750 w 2095500"/>
              <a:gd name="T7" fmla="*/ 0 h 822325"/>
              <a:gd name="T8" fmla="*/ 0 60000 65536"/>
              <a:gd name="T9" fmla="*/ 1 60000 65536"/>
              <a:gd name="T10" fmla="*/ 2 60000 65536"/>
              <a:gd name="T11" fmla="*/ 3 60000 65536"/>
              <a:gd name="T12" fmla="*/ 40143 w 2095500"/>
              <a:gd name="T13" fmla="*/ 40143 h 822325"/>
              <a:gd name="T14" fmla="*/ 2055357 w 2095500"/>
              <a:gd name="T15" fmla="*/ 782182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95500" h="822325">
                <a:moveTo>
                  <a:pt x="137057" y="0"/>
                </a:moveTo>
                <a:lnTo>
                  <a:pt x="2095500" y="0"/>
                </a:lnTo>
                <a:lnTo>
                  <a:pt x="2095500" y="685268"/>
                </a:lnTo>
                <a:cubicBezTo>
                  <a:pt x="2095500" y="760962"/>
                  <a:pt x="2034137" y="822324"/>
                  <a:pt x="1958443" y="822325"/>
                </a:cubicBezTo>
                <a:lnTo>
                  <a:pt x="0" y="822325"/>
                </a:lnTo>
                <a:lnTo>
                  <a:pt x="0" y="137057"/>
                </a:lnTo>
                <a:cubicBezTo>
                  <a:pt x="0" y="61362"/>
                  <a:pt x="61362" y="0"/>
                  <a:pt x="137056" y="0"/>
                </a:cubicBez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s-ES_tradnl" sz="2400" b="1" dirty="0">
                <a:solidFill>
                  <a:srgbClr val="000000"/>
                </a:solidFill>
                <a:cs typeface="Arial" charset="0"/>
              </a:rPr>
              <a:t>AÇÃO</a:t>
            </a:r>
            <a:endParaRPr lang="es-ES_tradnl" sz="2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" name="Redondear rectángulo de esquina diagonal 17"/>
          <p:cNvSpPr>
            <a:spLocks noChangeArrowheads="1"/>
          </p:cNvSpPr>
          <p:nvPr/>
        </p:nvSpPr>
        <p:spPr bwMode="auto">
          <a:xfrm>
            <a:off x="2425700" y="2835275"/>
            <a:ext cx="2095500" cy="822325"/>
          </a:xfrm>
          <a:custGeom>
            <a:avLst/>
            <a:gdLst>
              <a:gd name="T0" fmla="*/ 2095500 w 2095500"/>
              <a:gd name="T1" fmla="*/ 411163 h 822325"/>
              <a:gd name="T2" fmla="*/ 1047750 w 2095500"/>
              <a:gd name="T3" fmla="*/ 822325 h 822325"/>
              <a:gd name="T4" fmla="*/ 0 w 2095500"/>
              <a:gd name="T5" fmla="*/ 411163 h 822325"/>
              <a:gd name="T6" fmla="*/ 1047750 w 2095500"/>
              <a:gd name="T7" fmla="*/ 0 h 822325"/>
              <a:gd name="T8" fmla="*/ 0 60000 65536"/>
              <a:gd name="T9" fmla="*/ 1 60000 65536"/>
              <a:gd name="T10" fmla="*/ 2 60000 65536"/>
              <a:gd name="T11" fmla="*/ 3 60000 65536"/>
              <a:gd name="T12" fmla="*/ 40143 w 2095500"/>
              <a:gd name="T13" fmla="*/ 40143 h 822325"/>
              <a:gd name="T14" fmla="*/ 2055357 w 2095500"/>
              <a:gd name="T15" fmla="*/ 782182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95500" h="822325">
                <a:moveTo>
                  <a:pt x="137057" y="0"/>
                </a:moveTo>
                <a:lnTo>
                  <a:pt x="2095500" y="0"/>
                </a:lnTo>
                <a:lnTo>
                  <a:pt x="2095500" y="685268"/>
                </a:lnTo>
                <a:cubicBezTo>
                  <a:pt x="2095500" y="760962"/>
                  <a:pt x="2034137" y="822324"/>
                  <a:pt x="1958443" y="822325"/>
                </a:cubicBezTo>
                <a:lnTo>
                  <a:pt x="0" y="822325"/>
                </a:lnTo>
                <a:lnTo>
                  <a:pt x="0" y="137057"/>
                </a:lnTo>
                <a:cubicBezTo>
                  <a:pt x="0" y="61362"/>
                  <a:pt x="61362" y="0"/>
                  <a:pt x="137056" y="0"/>
                </a:cubicBez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s-ES_tradnl" sz="2400" b="1" dirty="0">
                <a:solidFill>
                  <a:srgbClr val="000000"/>
                </a:solidFill>
                <a:cs typeface="Arial" charset="0"/>
              </a:rPr>
              <a:t>AÇÃO</a:t>
            </a:r>
            <a:endParaRPr lang="es-ES_tradnl" sz="2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" name="Redondear rectángulo de esquina diagonal 18"/>
          <p:cNvSpPr>
            <a:spLocks noChangeArrowheads="1"/>
          </p:cNvSpPr>
          <p:nvPr/>
        </p:nvSpPr>
        <p:spPr bwMode="auto">
          <a:xfrm>
            <a:off x="4660900" y="2835275"/>
            <a:ext cx="2095500" cy="822325"/>
          </a:xfrm>
          <a:custGeom>
            <a:avLst/>
            <a:gdLst>
              <a:gd name="T0" fmla="*/ 2095500 w 2095500"/>
              <a:gd name="T1" fmla="*/ 411163 h 822325"/>
              <a:gd name="T2" fmla="*/ 1047750 w 2095500"/>
              <a:gd name="T3" fmla="*/ 822325 h 822325"/>
              <a:gd name="T4" fmla="*/ 0 w 2095500"/>
              <a:gd name="T5" fmla="*/ 411163 h 822325"/>
              <a:gd name="T6" fmla="*/ 1047750 w 2095500"/>
              <a:gd name="T7" fmla="*/ 0 h 822325"/>
              <a:gd name="T8" fmla="*/ 0 60000 65536"/>
              <a:gd name="T9" fmla="*/ 1 60000 65536"/>
              <a:gd name="T10" fmla="*/ 2 60000 65536"/>
              <a:gd name="T11" fmla="*/ 3 60000 65536"/>
              <a:gd name="T12" fmla="*/ 40143 w 2095500"/>
              <a:gd name="T13" fmla="*/ 40143 h 822325"/>
              <a:gd name="T14" fmla="*/ 2055357 w 2095500"/>
              <a:gd name="T15" fmla="*/ 782182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95500" h="822325">
                <a:moveTo>
                  <a:pt x="137057" y="0"/>
                </a:moveTo>
                <a:lnTo>
                  <a:pt x="2095500" y="0"/>
                </a:lnTo>
                <a:lnTo>
                  <a:pt x="2095500" y="685268"/>
                </a:lnTo>
                <a:cubicBezTo>
                  <a:pt x="2095500" y="760962"/>
                  <a:pt x="2034137" y="822324"/>
                  <a:pt x="1958443" y="822325"/>
                </a:cubicBezTo>
                <a:lnTo>
                  <a:pt x="0" y="822325"/>
                </a:lnTo>
                <a:lnTo>
                  <a:pt x="0" y="137057"/>
                </a:lnTo>
                <a:cubicBezTo>
                  <a:pt x="0" y="61362"/>
                  <a:pt x="61362" y="0"/>
                  <a:pt x="137056" y="0"/>
                </a:cubicBez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s-ES_tradnl" sz="2400" b="1" dirty="0">
                <a:solidFill>
                  <a:srgbClr val="000000"/>
                </a:solidFill>
                <a:cs typeface="Arial" charset="0"/>
              </a:rPr>
              <a:t>AÇÃO</a:t>
            </a:r>
            <a:endParaRPr lang="es-ES_tradnl" sz="2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" name="Más 20"/>
          <p:cNvSpPr>
            <a:spLocks noChangeArrowheads="1"/>
          </p:cNvSpPr>
          <p:nvPr/>
        </p:nvSpPr>
        <p:spPr bwMode="auto">
          <a:xfrm>
            <a:off x="1920875" y="2835275"/>
            <a:ext cx="822325" cy="822325"/>
          </a:xfrm>
          <a:custGeom>
            <a:avLst/>
            <a:gdLst>
              <a:gd name="T0" fmla="*/ 713326 w 822325"/>
              <a:gd name="T1" fmla="*/ 411163 h 822325"/>
              <a:gd name="T2" fmla="*/ 411163 w 822325"/>
              <a:gd name="T3" fmla="*/ 713326 h 822325"/>
              <a:gd name="T4" fmla="*/ 108999 w 822325"/>
              <a:gd name="T5" fmla="*/ 411163 h 822325"/>
              <a:gd name="T6" fmla="*/ 411163 w 822325"/>
              <a:gd name="T7" fmla="*/ 108999 h 822325"/>
              <a:gd name="T8" fmla="*/ 0 60000 65536"/>
              <a:gd name="T9" fmla="*/ 1 60000 65536"/>
              <a:gd name="T10" fmla="*/ 2 60000 65536"/>
              <a:gd name="T11" fmla="*/ 3 60000 65536"/>
              <a:gd name="T12" fmla="*/ 108999 w 822325"/>
              <a:gd name="T13" fmla="*/ 314457 h 822325"/>
              <a:gd name="T14" fmla="*/ 713326 w 822325"/>
              <a:gd name="T15" fmla="*/ 507868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2325" h="822325">
                <a:moveTo>
                  <a:pt x="108999" y="314457"/>
                </a:moveTo>
                <a:lnTo>
                  <a:pt x="314457" y="314457"/>
                </a:lnTo>
                <a:lnTo>
                  <a:pt x="314457" y="108999"/>
                </a:lnTo>
                <a:lnTo>
                  <a:pt x="507868" y="108999"/>
                </a:lnTo>
                <a:lnTo>
                  <a:pt x="507868" y="314457"/>
                </a:lnTo>
                <a:lnTo>
                  <a:pt x="713326" y="314457"/>
                </a:lnTo>
                <a:lnTo>
                  <a:pt x="713326" y="507868"/>
                </a:lnTo>
                <a:lnTo>
                  <a:pt x="507868" y="507868"/>
                </a:lnTo>
                <a:lnTo>
                  <a:pt x="507868" y="713326"/>
                </a:lnTo>
                <a:lnTo>
                  <a:pt x="314457" y="713326"/>
                </a:lnTo>
                <a:lnTo>
                  <a:pt x="314457" y="507868"/>
                </a:lnTo>
                <a:lnTo>
                  <a:pt x="108999" y="507868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endParaRPr lang="es-EC"/>
          </a:p>
        </p:txBody>
      </p:sp>
      <p:sp>
        <p:nvSpPr>
          <p:cNvPr id="22" name="Más 21"/>
          <p:cNvSpPr>
            <a:spLocks noChangeArrowheads="1"/>
          </p:cNvSpPr>
          <p:nvPr/>
        </p:nvSpPr>
        <p:spPr bwMode="auto">
          <a:xfrm>
            <a:off x="4191000" y="2835275"/>
            <a:ext cx="822325" cy="822325"/>
          </a:xfrm>
          <a:custGeom>
            <a:avLst/>
            <a:gdLst>
              <a:gd name="T0" fmla="*/ 713326 w 822325"/>
              <a:gd name="T1" fmla="*/ 411163 h 822325"/>
              <a:gd name="T2" fmla="*/ 411163 w 822325"/>
              <a:gd name="T3" fmla="*/ 713326 h 822325"/>
              <a:gd name="T4" fmla="*/ 108999 w 822325"/>
              <a:gd name="T5" fmla="*/ 411163 h 822325"/>
              <a:gd name="T6" fmla="*/ 411163 w 822325"/>
              <a:gd name="T7" fmla="*/ 108999 h 822325"/>
              <a:gd name="T8" fmla="*/ 0 60000 65536"/>
              <a:gd name="T9" fmla="*/ 1 60000 65536"/>
              <a:gd name="T10" fmla="*/ 2 60000 65536"/>
              <a:gd name="T11" fmla="*/ 3 60000 65536"/>
              <a:gd name="T12" fmla="*/ 108999 w 822325"/>
              <a:gd name="T13" fmla="*/ 314457 h 822325"/>
              <a:gd name="T14" fmla="*/ 713326 w 822325"/>
              <a:gd name="T15" fmla="*/ 507868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2325" h="822325">
                <a:moveTo>
                  <a:pt x="108999" y="314457"/>
                </a:moveTo>
                <a:lnTo>
                  <a:pt x="314457" y="314457"/>
                </a:lnTo>
                <a:lnTo>
                  <a:pt x="314457" y="108999"/>
                </a:lnTo>
                <a:lnTo>
                  <a:pt x="507868" y="108999"/>
                </a:lnTo>
                <a:lnTo>
                  <a:pt x="507868" y="314457"/>
                </a:lnTo>
                <a:lnTo>
                  <a:pt x="713326" y="314457"/>
                </a:lnTo>
                <a:lnTo>
                  <a:pt x="713326" y="507868"/>
                </a:lnTo>
                <a:lnTo>
                  <a:pt x="507868" y="507868"/>
                </a:lnTo>
                <a:lnTo>
                  <a:pt x="507868" y="713326"/>
                </a:lnTo>
                <a:lnTo>
                  <a:pt x="314457" y="713326"/>
                </a:lnTo>
                <a:lnTo>
                  <a:pt x="314457" y="507868"/>
                </a:lnTo>
                <a:lnTo>
                  <a:pt x="108999" y="507868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endParaRPr lang="es-EC"/>
          </a:p>
        </p:txBody>
      </p:sp>
      <p:sp>
        <p:nvSpPr>
          <p:cNvPr id="23" name="Igual 22"/>
          <p:cNvSpPr>
            <a:spLocks noChangeArrowheads="1"/>
          </p:cNvSpPr>
          <p:nvPr/>
        </p:nvSpPr>
        <p:spPr bwMode="auto">
          <a:xfrm>
            <a:off x="6416675" y="2835275"/>
            <a:ext cx="822325" cy="822325"/>
          </a:xfrm>
          <a:custGeom>
            <a:avLst/>
            <a:gdLst>
              <a:gd name="T0" fmla="*/ 713326 w 822325"/>
              <a:gd name="T1" fmla="*/ 266104 h 822325"/>
              <a:gd name="T2" fmla="*/ 713326 w 822325"/>
              <a:gd name="T3" fmla="*/ 556221 h 822325"/>
              <a:gd name="T4" fmla="*/ 411163 w 822325"/>
              <a:gd name="T5" fmla="*/ 652926 h 822325"/>
              <a:gd name="T6" fmla="*/ 108999 w 822325"/>
              <a:gd name="T7" fmla="*/ 266104 h 822325"/>
              <a:gd name="T8" fmla="*/ 108999 w 822325"/>
              <a:gd name="T9" fmla="*/ 556221 h 822325"/>
              <a:gd name="T10" fmla="*/ 411163 w 822325"/>
              <a:gd name="T11" fmla="*/ 169399 h 822325"/>
              <a:gd name="T12" fmla="*/ 0 60000 65536"/>
              <a:gd name="T13" fmla="*/ 0 60000 65536"/>
              <a:gd name="T14" fmla="*/ 1 60000 65536"/>
              <a:gd name="T15" fmla="*/ 2 60000 65536"/>
              <a:gd name="T16" fmla="*/ 2 60000 65536"/>
              <a:gd name="T17" fmla="*/ 3 60000 65536"/>
              <a:gd name="T18" fmla="*/ 108999 w 822325"/>
              <a:gd name="T19" fmla="*/ 169399 h 822325"/>
              <a:gd name="T20" fmla="*/ 713326 w 822325"/>
              <a:gd name="T21" fmla="*/ 652926 h 82232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325" h="822325">
                <a:moveTo>
                  <a:pt x="108999" y="169399"/>
                </a:moveTo>
                <a:lnTo>
                  <a:pt x="713326" y="169399"/>
                </a:lnTo>
                <a:lnTo>
                  <a:pt x="713326" y="362810"/>
                </a:lnTo>
                <a:lnTo>
                  <a:pt x="108999" y="362810"/>
                </a:lnTo>
                <a:close/>
                <a:moveTo>
                  <a:pt x="108999" y="459515"/>
                </a:moveTo>
                <a:lnTo>
                  <a:pt x="713326" y="459515"/>
                </a:lnTo>
                <a:lnTo>
                  <a:pt x="713326" y="652926"/>
                </a:lnTo>
                <a:lnTo>
                  <a:pt x="108999" y="652926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endParaRPr lang="es-EC"/>
          </a:p>
        </p:txBody>
      </p:sp>
      <p:sp>
        <p:nvSpPr>
          <p:cNvPr id="32" name="Redondear rectángulo de esquina diagonal 31"/>
          <p:cNvSpPr>
            <a:spLocks noChangeArrowheads="1"/>
          </p:cNvSpPr>
          <p:nvPr/>
        </p:nvSpPr>
        <p:spPr bwMode="auto">
          <a:xfrm>
            <a:off x="190500" y="4587875"/>
            <a:ext cx="2095500" cy="822325"/>
          </a:xfrm>
          <a:custGeom>
            <a:avLst/>
            <a:gdLst>
              <a:gd name="T0" fmla="*/ 2095500 w 2095500"/>
              <a:gd name="T1" fmla="*/ 411163 h 822325"/>
              <a:gd name="T2" fmla="*/ 1047750 w 2095500"/>
              <a:gd name="T3" fmla="*/ 822325 h 822325"/>
              <a:gd name="T4" fmla="*/ 0 w 2095500"/>
              <a:gd name="T5" fmla="*/ 411163 h 822325"/>
              <a:gd name="T6" fmla="*/ 1047750 w 2095500"/>
              <a:gd name="T7" fmla="*/ 0 h 822325"/>
              <a:gd name="T8" fmla="*/ 0 60000 65536"/>
              <a:gd name="T9" fmla="*/ 1 60000 65536"/>
              <a:gd name="T10" fmla="*/ 2 60000 65536"/>
              <a:gd name="T11" fmla="*/ 3 60000 65536"/>
              <a:gd name="T12" fmla="*/ 40143 w 2095500"/>
              <a:gd name="T13" fmla="*/ 40143 h 822325"/>
              <a:gd name="T14" fmla="*/ 2055357 w 2095500"/>
              <a:gd name="T15" fmla="*/ 782182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95500" h="822325">
                <a:moveTo>
                  <a:pt x="137057" y="0"/>
                </a:moveTo>
                <a:lnTo>
                  <a:pt x="2095500" y="0"/>
                </a:lnTo>
                <a:lnTo>
                  <a:pt x="2095500" y="685268"/>
                </a:lnTo>
                <a:cubicBezTo>
                  <a:pt x="2095500" y="760962"/>
                  <a:pt x="2034137" y="822324"/>
                  <a:pt x="1958443" y="822325"/>
                </a:cubicBezTo>
                <a:lnTo>
                  <a:pt x="0" y="822325"/>
                </a:lnTo>
                <a:lnTo>
                  <a:pt x="0" y="137057"/>
                </a:lnTo>
                <a:cubicBezTo>
                  <a:pt x="0" y="61362"/>
                  <a:pt x="61362" y="0"/>
                  <a:pt x="137056" y="0"/>
                </a:cubicBez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s-ES_tradnl" sz="2400" b="1" dirty="0">
                <a:solidFill>
                  <a:srgbClr val="000000"/>
                </a:solidFill>
                <a:cs typeface="Arial" charset="0"/>
              </a:rPr>
              <a:t>HABITO</a:t>
            </a:r>
            <a:endParaRPr lang="es-ES_tradnl" sz="2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3" name="Redondear rectángulo de esquina diagonal 32"/>
          <p:cNvSpPr>
            <a:spLocks noChangeArrowheads="1"/>
          </p:cNvSpPr>
          <p:nvPr/>
        </p:nvSpPr>
        <p:spPr bwMode="auto">
          <a:xfrm>
            <a:off x="2425700" y="4587875"/>
            <a:ext cx="2095500" cy="822325"/>
          </a:xfrm>
          <a:custGeom>
            <a:avLst/>
            <a:gdLst>
              <a:gd name="T0" fmla="*/ 2095500 w 2095500"/>
              <a:gd name="T1" fmla="*/ 411163 h 822325"/>
              <a:gd name="T2" fmla="*/ 1047750 w 2095500"/>
              <a:gd name="T3" fmla="*/ 822325 h 822325"/>
              <a:gd name="T4" fmla="*/ 0 w 2095500"/>
              <a:gd name="T5" fmla="*/ 411163 h 822325"/>
              <a:gd name="T6" fmla="*/ 1047750 w 2095500"/>
              <a:gd name="T7" fmla="*/ 0 h 822325"/>
              <a:gd name="T8" fmla="*/ 0 60000 65536"/>
              <a:gd name="T9" fmla="*/ 1 60000 65536"/>
              <a:gd name="T10" fmla="*/ 2 60000 65536"/>
              <a:gd name="T11" fmla="*/ 3 60000 65536"/>
              <a:gd name="T12" fmla="*/ 40143 w 2095500"/>
              <a:gd name="T13" fmla="*/ 40143 h 822325"/>
              <a:gd name="T14" fmla="*/ 2055357 w 2095500"/>
              <a:gd name="T15" fmla="*/ 782182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95500" h="822325">
                <a:moveTo>
                  <a:pt x="137057" y="0"/>
                </a:moveTo>
                <a:lnTo>
                  <a:pt x="2095500" y="0"/>
                </a:lnTo>
                <a:lnTo>
                  <a:pt x="2095500" y="685268"/>
                </a:lnTo>
                <a:cubicBezTo>
                  <a:pt x="2095500" y="760962"/>
                  <a:pt x="2034137" y="822324"/>
                  <a:pt x="1958443" y="822325"/>
                </a:cubicBezTo>
                <a:lnTo>
                  <a:pt x="0" y="822325"/>
                </a:lnTo>
                <a:lnTo>
                  <a:pt x="0" y="137057"/>
                </a:lnTo>
                <a:cubicBezTo>
                  <a:pt x="0" y="61362"/>
                  <a:pt x="61362" y="0"/>
                  <a:pt x="137056" y="0"/>
                </a:cubicBez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s-ES_tradnl" sz="2400" b="1" dirty="0">
                <a:solidFill>
                  <a:srgbClr val="000000"/>
                </a:solidFill>
                <a:cs typeface="Arial" charset="0"/>
              </a:rPr>
              <a:t>HABITO</a:t>
            </a:r>
            <a:endParaRPr lang="es-ES_tradnl" sz="2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4" name="Redondear rectángulo de esquina diagonal 33"/>
          <p:cNvSpPr>
            <a:spLocks noChangeArrowheads="1"/>
          </p:cNvSpPr>
          <p:nvPr/>
        </p:nvSpPr>
        <p:spPr bwMode="auto">
          <a:xfrm>
            <a:off x="4660900" y="4587875"/>
            <a:ext cx="2095500" cy="822325"/>
          </a:xfrm>
          <a:custGeom>
            <a:avLst/>
            <a:gdLst>
              <a:gd name="T0" fmla="*/ 2095500 w 2095500"/>
              <a:gd name="T1" fmla="*/ 411163 h 822325"/>
              <a:gd name="T2" fmla="*/ 1047750 w 2095500"/>
              <a:gd name="T3" fmla="*/ 822325 h 822325"/>
              <a:gd name="T4" fmla="*/ 0 w 2095500"/>
              <a:gd name="T5" fmla="*/ 411163 h 822325"/>
              <a:gd name="T6" fmla="*/ 1047750 w 2095500"/>
              <a:gd name="T7" fmla="*/ 0 h 822325"/>
              <a:gd name="T8" fmla="*/ 0 60000 65536"/>
              <a:gd name="T9" fmla="*/ 1 60000 65536"/>
              <a:gd name="T10" fmla="*/ 2 60000 65536"/>
              <a:gd name="T11" fmla="*/ 3 60000 65536"/>
              <a:gd name="T12" fmla="*/ 40143 w 2095500"/>
              <a:gd name="T13" fmla="*/ 40143 h 822325"/>
              <a:gd name="T14" fmla="*/ 2055357 w 2095500"/>
              <a:gd name="T15" fmla="*/ 782182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95500" h="822325">
                <a:moveTo>
                  <a:pt x="137057" y="0"/>
                </a:moveTo>
                <a:lnTo>
                  <a:pt x="2095500" y="0"/>
                </a:lnTo>
                <a:lnTo>
                  <a:pt x="2095500" y="685268"/>
                </a:lnTo>
                <a:cubicBezTo>
                  <a:pt x="2095500" y="760962"/>
                  <a:pt x="2034137" y="822324"/>
                  <a:pt x="1958443" y="822325"/>
                </a:cubicBezTo>
                <a:lnTo>
                  <a:pt x="0" y="822325"/>
                </a:lnTo>
                <a:lnTo>
                  <a:pt x="0" y="137057"/>
                </a:lnTo>
                <a:cubicBezTo>
                  <a:pt x="0" y="61362"/>
                  <a:pt x="61362" y="0"/>
                  <a:pt x="137056" y="0"/>
                </a:cubicBez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s-ES_tradnl" sz="2400" b="1" dirty="0">
                <a:solidFill>
                  <a:srgbClr val="000000"/>
                </a:solidFill>
                <a:cs typeface="Arial" charset="0"/>
              </a:rPr>
              <a:t>HABITO</a:t>
            </a:r>
            <a:endParaRPr lang="es-ES_tradnl" sz="2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5" name="Redondear rectángulo de esquina diagonal 34"/>
          <p:cNvSpPr>
            <a:spLocks noChangeArrowheads="1"/>
          </p:cNvSpPr>
          <p:nvPr/>
        </p:nvSpPr>
        <p:spPr bwMode="auto">
          <a:xfrm>
            <a:off x="6896100" y="4587875"/>
            <a:ext cx="2095500" cy="822325"/>
          </a:xfrm>
          <a:custGeom>
            <a:avLst/>
            <a:gdLst>
              <a:gd name="T0" fmla="*/ 2095500 w 2095500"/>
              <a:gd name="T1" fmla="*/ 411163 h 822325"/>
              <a:gd name="T2" fmla="*/ 1047750 w 2095500"/>
              <a:gd name="T3" fmla="*/ 822325 h 822325"/>
              <a:gd name="T4" fmla="*/ 0 w 2095500"/>
              <a:gd name="T5" fmla="*/ 411163 h 822325"/>
              <a:gd name="T6" fmla="*/ 1047750 w 2095500"/>
              <a:gd name="T7" fmla="*/ 0 h 822325"/>
              <a:gd name="T8" fmla="*/ 0 60000 65536"/>
              <a:gd name="T9" fmla="*/ 1 60000 65536"/>
              <a:gd name="T10" fmla="*/ 2 60000 65536"/>
              <a:gd name="T11" fmla="*/ 3 60000 65536"/>
              <a:gd name="T12" fmla="*/ 40143 w 2095500"/>
              <a:gd name="T13" fmla="*/ 40143 h 822325"/>
              <a:gd name="T14" fmla="*/ 2055357 w 2095500"/>
              <a:gd name="T15" fmla="*/ 782182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95500" h="822325">
                <a:moveTo>
                  <a:pt x="137057" y="0"/>
                </a:moveTo>
                <a:lnTo>
                  <a:pt x="2095500" y="0"/>
                </a:lnTo>
                <a:lnTo>
                  <a:pt x="2095500" y="685268"/>
                </a:lnTo>
                <a:cubicBezTo>
                  <a:pt x="2095500" y="760962"/>
                  <a:pt x="2034137" y="822324"/>
                  <a:pt x="1958443" y="822325"/>
                </a:cubicBezTo>
                <a:lnTo>
                  <a:pt x="0" y="822325"/>
                </a:lnTo>
                <a:lnTo>
                  <a:pt x="0" y="137057"/>
                </a:lnTo>
                <a:cubicBezTo>
                  <a:pt x="0" y="61362"/>
                  <a:pt x="61362" y="0"/>
                  <a:pt x="137056" y="0"/>
                </a:cubicBezTo>
                <a:close/>
              </a:path>
            </a:pathLst>
          </a:custGeom>
          <a:gradFill rotWithShape="1">
            <a:gsLst>
              <a:gs pos="0">
                <a:srgbClr val="F5FFE6"/>
              </a:gs>
              <a:gs pos="64999">
                <a:srgbClr val="E4FDC2"/>
              </a:gs>
              <a:gs pos="100000">
                <a:srgbClr val="DAFDA7"/>
              </a:gs>
            </a:gsLst>
            <a:lin ang="54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r"/>
            <a:r>
              <a:rPr lang="es-ES_tradnl" sz="2400" b="1" u="sng" dirty="0" smtClean="0">
                <a:solidFill>
                  <a:srgbClr val="000000"/>
                </a:solidFill>
                <a:cs typeface="Arial" charset="0"/>
              </a:rPr>
              <a:t>CARATER</a:t>
            </a:r>
            <a:endParaRPr lang="es-ES_tradnl" sz="2400" b="1" u="sng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6" name="Más 35"/>
          <p:cNvSpPr>
            <a:spLocks noChangeArrowheads="1"/>
          </p:cNvSpPr>
          <p:nvPr/>
        </p:nvSpPr>
        <p:spPr bwMode="auto">
          <a:xfrm>
            <a:off x="1920875" y="4587875"/>
            <a:ext cx="822325" cy="822325"/>
          </a:xfrm>
          <a:custGeom>
            <a:avLst/>
            <a:gdLst>
              <a:gd name="T0" fmla="*/ 713326 w 822325"/>
              <a:gd name="T1" fmla="*/ 411163 h 822325"/>
              <a:gd name="T2" fmla="*/ 411163 w 822325"/>
              <a:gd name="T3" fmla="*/ 713326 h 822325"/>
              <a:gd name="T4" fmla="*/ 108999 w 822325"/>
              <a:gd name="T5" fmla="*/ 411163 h 822325"/>
              <a:gd name="T6" fmla="*/ 411163 w 822325"/>
              <a:gd name="T7" fmla="*/ 108999 h 822325"/>
              <a:gd name="T8" fmla="*/ 0 60000 65536"/>
              <a:gd name="T9" fmla="*/ 1 60000 65536"/>
              <a:gd name="T10" fmla="*/ 2 60000 65536"/>
              <a:gd name="T11" fmla="*/ 3 60000 65536"/>
              <a:gd name="T12" fmla="*/ 108999 w 822325"/>
              <a:gd name="T13" fmla="*/ 314457 h 822325"/>
              <a:gd name="T14" fmla="*/ 713326 w 822325"/>
              <a:gd name="T15" fmla="*/ 507868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2325" h="822325">
                <a:moveTo>
                  <a:pt x="108999" y="314457"/>
                </a:moveTo>
                <a:lnTo>
                  <a:pt x="314457" y="314457"/>
                </a:lnTo>
                <a:lnTo>
                  <a:pt x="314457" y="108999"/>
                </a:lnTo>
                <a:lnTo>
                  <a:pt x="507868" y="108999"/>
                </a:lnTo>
                <a:lnTo>
                  <a:pt x="507868" y="314457"/>
                </a:lnTo>
                <a:lnTo>
                  <a:pt x="713326" y="314457"/>
                </a:lnTo>
                <a:lnTo>
                  <a:pt x="713326" y="507868"/>
                </a:lnTo>
                <a:lnTo>
                  <a:pt x="507868" y="507868"/>
                </a:lnTo>
                <a:lnTo>
                  <a:pt x="507868" y="713326"/>
                </a:lnTo>
                <a:lnTo>
                  <a:pt x="314457" y="713326"/>
                </a:lnTo>
                <a:lnTo>
                  <a:pt x="314457" y="507868"/>
                </a:lnTo>
                <a:lnTo>
                  <a:pt x="108999" y="507868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endParaRPr lang="es-EC"/>
          </a:p>
        </p:txBody>
      </p:sp>
      <p:sp>
        <p:nvSpPr>
          <p:cNvPr id="37" name="Más 36"/>
          <p:cNvSpPr>
            <a:spLocks noChangeArrowheads="1"/>
          </p:cNvSpPr>
          <p:nvPr/>
        </p:nvSpPr>
        <p:spPr bwMode="auto">
          <a:xfrm>
            <a:off x="4191000" y="4587875"/>
            <a:ext cx="822325" cy="822325"/>
          </a:xfrm>
          <a:custGeom>
            <a:avLst/>
            <a:gdLst>
              <a:gd name="T0" fmla="*/ 713326 w 822325"/>
              <a:gd name="T1" fmla="*/ 411163 h 822325"/>
              <a:gd name="T2" fmla="*/ 411163 w 822325"/>
              <a:gd name="T3" fmla="*/ 713326 h 822325"/>
              <a:gd name="T4" fmla="*/ 108999 w 822325"/>
              <a:gd name="T5" fmla="*/ 411163 h 822325"/>
              <a:gd name="T6" fmla="*/ 411163 w 822325"/>
              <a:gd name="T7" fmla="*/ 108999 h 822325"/>
              <a:gd name="T8" fmla="*/ 0 60000 65536"/>
              <a:gd name="T9" fmla="*/ 1 60000 65536"/>
              <a:gd name="T10" fmla="*/ 2 60000 65536"/>
              <a:gd name="T11" fmla="*/ 3 60000 65536"/>
              <a:gd name="T12" fmla="*/ 108999 w 822325"/>
              <a:gd name="T13" fmla="*/ 314457 h 822325"/>
              <a:gd name="T14" fmla="*/ 713326 w 822325"/>
              <a:gd name="T15" fmla="*/ 507868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2325" h="822325">
                <a:moveTo>
                  <a:pt x="108999" y="314457"/>
                </a:moveTo>
                <a:lnTo>
                  <a:pt x="314457" y="314457"/>
                </a:lnTo>
                <a:lnTo>
                  <a:pt x="314457" y="108999"/>
                </a:lnTo>
                <a:lnTo>
                  <a:pt x="507868" y="108999"/>
                </a:lnTo>
                <a:lnTo>
                  <a:pt x="507868" y="314457"/>
                </a:lnTo>
                <a:lnTo>
                  <a:pt x="713326" y="314457"/>
                </a:lnTo>
                <a:lnTo>
                  <a:pt x="713326" y="507868"/>
                </a:lnTo>
                <a:lnTo>
                  <a:pt x="507868" y="507868"/>
                </a:lnTo>
                <a:lnTo>
                  <a:pt x="507868" y="713326"/>
                </a:lnTo>
                <a:lnTo>
                  <a:pt x="314457" y="713326"/>
                </a:lnTo>
                <a:lnTo>
                  <a:pt x="314457" y="507868"/>
                </a:lnTo>
                <a:lnTo>
                  <a:pt x="108999" y="507868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endParaRPr lang="es-EC"/>
          </a:p>
        </p:txBody>
      </p:sp>
      <p:sp>
        <p:nvSpPr>
          <p:cNvPr id="38" name="Igual 37"/>
          <p:cNvSpPr>
            <a:spLocks noChangeArrowheads="1"/>
          </p:cNvSpPr>
          <p:nvPr/>
        </p:nvSpPr>
        <p:spPr bwMode="auto">
          <a:xfrm>
            <a:off x="6416675" y="4587875"/>
            <a:ext cx="822325" cy="822325"/>
          </a:xfrm>
          <a:custGeom>
            <a:avLst/>
            <a:gdLst>
              <a:gd name="T0" fmla="*/ 713326 w 822325"/>
              <a:gd name="T1" fmla="*/ 266104 h 822325"/>
              <a:gd name="T2" fmla="*/ 713326 w 822325"/>
              <a:gd name="T3" fmla="*/ 556221 h 822325"/>
              <a:gd name="T4" fmla="*/ 411163 w 822325"/>
              <a:gd name="T5" fmla="*/ 652926 h 822325"/>
              <a:gd name="T6" fmla="*/ 108999 w 822325"/>
              <a:gd name="T7" fmla="*/ 266104 h 822325"/>
              <a:gd name="T8" fmla="*/ 108999 w 822325"/>
              <a:gd name="T9" fmla="*/ 556221 h 822325"/>
              <a:gd name="T10" fmla="*/ 411163 w 822325"/>
              <a:gd name="T11" fmla="*/ 169399 h 822325"/>
              <a:gd name="T12" fmla="*/ 0 60000 65536"/>
              <a:gd name="T13" fmla="*/ 0 60000 65536"/>
              <a:gd name="T14" fmla="*/ 1 60000 65536"/>
              <a:gd name="T15" fmla="*/ 2 60000 65536"/>
              <a:gd name="T16" fmla="*/ 2 60000 65536"/>
              <a:gd name="T17" fmla="*/ 3 60000 65536"/>
              <a:gd name="T18" fmla="*/ 108999 w 822325"/>
              <a:gd name="T19" fmla="*/ 169399 h 822325"/>
              <a:gd name="T20" fmla="*/ 713326 w 822325"/>
              <a:gd name="T21" fmla="*/ 652926 h 82232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2325" h="822325">
                <a:moveTo>
                  <a:pt x="108999" y="169399"/>
                </a:moveTo>
                <a:lnTo>
                  <a:pt x="713326" y="169399"/>
                </a:lnTo>
                <a:lnTo>
                  <a:pt x="713326" y="362810"/>
                </a:lnTo>
                <a:lnTo>
                  <a:pt x="108999" y="362810"/>
                </a:lnTo>
                <a:close/>
                <a:moveTo>
                  <a:pt x="108999" y="459515"/>
                </a:moveTo>
                <a:lnTo>
                  <a:pt x="713326" y="459515"/>
                </a:lnTo>
                <a:lnTo>
                  <a:pt x="713326" y="652926"/>
                </a:lnTo>
                <a:lnTo>
                  <a:pt x="108999" y="652926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endParaRPr lang="es-EC"/>
          </a:p>
        </p:txBody>
      </p:sp>
      <p:sp>
        <p:nvSpPr>
          <p:cNvPr id="24" name="CuadroTexto 23"/>
          <p:cNvSpPr txBox="1">
            <a:spLocks noChangeArrowheads="1"/>
          </p:cNvSpPr>
          <p:nvPr/>
        </p:nvSpPr>
        <p:spPr bwMode="auto">
          <a:xfrm>
            <a:off x="190500" y="1446213"/>
            <a:ext cx="19800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 dirty="0" smtClean="0">
                <a:solidFill>
                  <a:srgbClr val="1E4385"/>
                </a:solidFill>
              </a:rPr>
              <a:t>DEFINIÇÃO:</a:t>
            </a:r>
            <a:endParaRPr lang="es-ES_tradnl" sz="2400" b="1" dirty="0">
              <a:solidFill>
                <a:srgbClr val="1E4385"/>
              </a:solidFill>
            </a:endParaRPr>
          </a:p>
        </p:txBody>
      </p:sp>
      <p:sp>
        <p:nvSpPr>
          <p:cNvPr id="26" name="Redondear rectángulo de esquina diagonal 19"/>
          <p:cNvSpPr>
            <a:spLocks noChangeArrowheads="1"/>
          </p:cNvSpPr>
          <p:nvPr/>
        </p:nvSpPr>
        <p:spPr bwMode="auto">
          <a:xfrm>
            <a:off x="6896100" y="2835275"/>
            <a:ext cx="2095500" cy="822325"/>
          </a:xfrm>
          <a:custGeom>
            <a:avLst/>
            <a:gdLst>
              <a:gd name="T0" fmla="*/ 2095500 w 2095500"/>
              <a:gd name="T1" fmla="*/ 411163 h 822325"/>
              <a:gd name="T2" fmla="*/ 1047750 w 2095500"/>
              <a:gd name="T3" fmla="*/ 822325 h 822325"/>
              <a:gd name="T4" fmla="*/ 0 w 2095500"/>
              <a:gd name="T5" fmla="*/ 411163 h 822325"/>
              <a:gd name="T6" fmla="*/ 1047750 w 2095500"/>
              <a:gd name="T7" fmla="*/ 0 h 822325"/>
              <a:gd name="T8" fmla="*/ 0 60000 65536"/>
              <a:gd name="T9" fmla="*/ 1 60000 65536"/>
              <a:gd name="T10" fmla="*/ 2 60000 65536"/>
              <a:gd name="T11" fmla="*/ 3 60000 65536"/>
              <a:gd name="T12" fmla="*/ 40143 w 2095500"/>
              <a:gd name="T13" fmla="*/ 40143 h 822325"/>
              <a:gd name="T14" fmla="*/ 2055357 w 2095500"/>
              <a:gd name="T15" fmla="*/ 782182 h 8223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95500" h="822325">
                <a:moveTo>
                  <a:pt x="137057" y="0"/>
                </a:moveTo>
                <a:lnTo>
                  <a:pt x="2095500" y="0"/>
                </a:lnTo>
                <a:lnTo>
                  <a:pt x="2095500" y="685268"/>
                </a:lnTo>
                <a:cubicBezTo>
                  <a:pt x="2095500" y="760962"/>
                  <a:pt x="2034137" y="822324"/>
                  <a:pt x="1958443" y="822325"/>
                </a:cubicBezTo>
                <a:lnTo>
                  <a:pt x="0" y="822325"/>
                </a:lnTo>
                <a:lnTo>
                  <a:pt x="0" y="137057"/>
                </a:lnTo>
                <a:cubicBezTo>
                  <a:pt x="0" y="61362"/>
                  <a:pt x="61362" y="0"/>
                  <a:pt x="137056" y="0"/>
                </a:cubicBezTo>
                <a:close/>
              </a:path>
            </a:pathLst>
          </a:custGeom>
          <a:gradFill rotWithShape="1">
            <a:gsLst>
              <a:gs pos="0">
                <a:srgbClr val="F5FFE6"/>
              </a:gs>
              <a:gs pos="64999">
                <a:srgbClr val="E4FDC2"/>
              </a:gs>
              <a:gs pos="100000">
                <a:srgbClr val="DAFDA7"/>
              </a:gs>
            </a:gsLst>
            <a:lin ang="5400000" scaled="1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s-ES_tradnl" sz="2400" b="1" u="sng" dirty="0">
                <a:solidFill>
                  <a:srgbClr val="000000"/>
                </a:solidFill>
                <a:cs typeface="Arial" charset="0"/>
              </a:rPr>
              <a:t>HABITO</a:t>
            </a:r>
            <a:endParaRPr lang="es-ES_tradnl" sz="2400" b="1" u="sng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24" grpId="0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n 9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itle 1"/>
          <p:cNvSpPr txBox="1">
            <a:spLocks/>
          </p:cNvSpPr>
          <p:nvPr/>
        </p:nvSpPr>
        <p:spPr bwMode="auto">
          <a:xfrm rot="-5400000">
            <a:off x="-5334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3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461" name="Title 1"/>
          <p:cNvSpPr>
            <a:spLocks noGrp="1"/>
          </p:cNvSpPr>
          <p:nvPr>
            <p:ph type="ctrTitle"/>
          </p:nvPr>
        </p:nvSpPr>
        <p:spPr>
          <a:xfrm rot="16200000">
            <a:off x="-2743200" y="2743200"/>
            <a:ext cx="6400800" cy="914400"/>
          </a:xfrm>
        </p:spPr>
        <p:txBody>
          <a:bodyPr/>
          <a:lstStyle/>
          <a:p>
            <a:pPr algn="l" eaLnBrk="1" hangingPunct="1"/>
            <a:r>
              <a:rPr lang="es-ES_tradnl" sz="3200" b="1" dirty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D</a:t>
            </a:r>
            <a:r>
              <a:rPr lang="es-ES_tradnl" sz="32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isciplina </a:t>
            </a:r>
            <a:r>
              <a:rPr lang="es-ES_tradnl" sz="32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pessoal</a:t>
            </a:r>
            <a:endParaRPr lang="es-ES_tradnl" sz="32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pic>
        <p:nvPicPr>
          <p:cNvPr id="12" name="11 Imagen" descr="02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9789" y="332656"/>
            <a:ext cx="3801301" cy="28509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ángulo 6"/>
          <p:cNvSpPr>
            <a:spLocks noChangeArrowheads="1"/>
          </p:cNvSpPr>
          <p:nvPr/>
        </p:nvSpPr>
        <p:spPr bwMode="auto">
          <a:xfrm>
            <a:off x="1331640" y="908720"/>
            <a:ext cx="5638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225CA6"/>
              </a:buClr>
              <a:buFont typeface="Calibri" charset="0"/>
              <a:buAutoNum type="alphaLcPeriod"/>
            </a:pPr>
            <a:r>
              <a:rPr lang="pt-BR" sz="2800" dirty="0" smtClean="0"/>
              <a:t>Negando-se </a:t>
            </a:r>
            <a:r>
              <a:rPr lang="pt-BR" sz="2800" dirty="0"/>
              <a:t>a si </a:t>
            </a:r>
            <a:r>
              <a:rPr lang="pt-BR" sz="2800" dirty="0" smtClean="0"/>
              <a:t>mesmo.</a:t>
            </a:r>
          </a:p>
          <a:p>
            <a:pPr marL="457200" indent="-457200">
              <a:buClr>
                <a:srgbClr val="225CA6"/>
              </a:buClr>
              <a:buFont typeface="Calibri" charset="0"/>
              <a:buAutoNum type="alphaLcPeriod"/>
            </a:pPr>
            <a:endParaRPr lang="pt-BR" sz="2800" dirty="0"/>
          </a:p>
          <a:p>
            <a:pPr marL="457200" indent="-457200">
              <a:buClr>
                <a:srgbClr val="225CA6"/>
              </a:buClr>
              <a:buFont typeface="Calibri" charset="0"/>
              <a:buAutoNum type="alphaLcPeriod"/>
            </a:pPr>
            <a:r>
              <a:rPr lang="pt-BR" sz="2800" dirty="0" smtClean="0"/>
              <a:t>Ser </a:t>
            </a:r>
            <a:r>
              <a:rPr lang="pt-BR" sz="2800" dirty="0"/>
              <a:t>diligente ao </a:t>
            </a:r>
            <a:r>
              <a:rPr lang="pt-BR" sz="2800" dirty="0" smtClean="0"/>
              <a:t>serviço</a:t>
            </a:r>
          </a:p>
          <a:p>
            <a:pPr>
              <a:buClr>
                <a:srgbClr val="225CA6"/>
              </a:buClr>
            </a:pPr>
            <a:r>
              <a:rPr lang="pt-BR" sz="2800" dirty="0"/>
              <a:t>	</a:t>
            </a:r>
            <a:r>
              <a:rPr lang="pt-BR" sz="2800" dirty="0" smtClean="0"/>
              <a:t>ou trabalho </a:t>
            </a:r>
            <a:r>
              <a:rPr lang="pt-BR" sz="2800" dirty="0"/>
              <a:t>na </a:t>
            </a:r>
            <a:r>
              <a:rPr lang="pt-BR" sz="2800" dirty="0" smtClean="0"/>
              <a:t>obra.</a:t>
            </a:r>
          </a:p>
          <a:p>
            <a:pPr marL="457200" indent="-457200">
              <a:buClr>
                <a:srgbClr val="225CA6"/>
              </a:buClr>
              <a:buFont typeface="Calibri" charset="0"/>
              <a:buAutoNum type="alphaLcPeriod"/>
            </a:pPr>
            <a:endParaRPr lang="pt-BR" sz="2800" dirty="0"/>
          </a:p>
          <a:p>
            <a:pPr marL="457200" indent="-457200">
              <a:buClr>
                <a:srgbClr val="225CA6"/>
              </a:buClr>
              <a:buFont typeface="Calibri" charset="0"/>
              <a:buAutoNum type="alphaLcPeriod"/>
            </a:pPr>
            <a:r>
              <a:rPr lang="pt-BR" sz="2800" dirty="0" smtClean="0"/>
              <a:t>Distinguir </a:t>
            </a:r>
            <a:r>
              <a:rPr lang="pt-BR" sz="2800" dirty="0"/>
              <a:t>entre aquilo que é importante e </a:t>
            </a:r>
            <a:r>
              <a:rPr lang="pt-BR" sz="2800" dirty="0" smtClean="0"/>
              <a:t>urgente.</a:t>
            </a:r>
          </a:p>
          <a:p>
            <a:pPr marL="457200" indent="-457200">
              <a:buClr>
                <a:srgbClr val="225CA6"/>
              </a:buClr>
              <a:buFont typeface="Calibri" charset="0"/>
              <a:buAutoNum type="alphaLcPeriod"/>
            </a:pPr>
            <a:endParaRPr lang="pt-BR" sz="2800" dirty="0"/>
          </a:p>
          <a:p>
            <a:pPr marL="457200" indent="-457200">
              <a:buClr>
                <a:srgbClr val="225CA6"/>
              </a:buClr>
              <a:buFont typeface="Calibri" charset="0"/>
              <a:buAutoNum type="alphaLcPeriod"/>
            </a:pPr>
            <a:r>
              <a:rPr lang="pt-BR" sz="2800" dirty="0" smtClean="0"/>
              <a:t>Ter </a:t>
            </a:r>
            <a:r>
              <a:rPr lang="pt-BR" sz="2800" dirty="0"/>
              <a:t>a capacidade de ver os problemas e </a:t>
            </a:r>
            <a:r>
              <a:rPr lang="pt-BR" sz="2800" dirty="0" smtClean="0"/>
              <a:t>corrigi-los.</a:t>
            </a:r>
          </a:p>
          <a:p>
            <a:pPr marL="457200" indent="-457200">
              <a:buClr>
                <a:srgbClr val="225CA6"/>
              </a:buClr>
              <a:buFont typeface="Calibri" charset="0"/>
              <a:buAutoNum type="alphaLcPeriod"/>
            </a:pPr>
            <a:endParaRPr lang="pt-BR" sz="2800" dirty="0"/>
          </a:p>
          <a:p>
            <a:pPr marL="457200" indent="-457200">
              <a:buClr>
                <a:srgbClr val="225CA6"/>
              </a:buClr>
              <a:buFont typeface="Calibri" charset="0"/>
              <a:buAutoNum type="alphaLcPeriod"/>
            </a:pPr>
            <a:r>
              <a:rPr lang="pt-BR" sz="2800" dirty="0" smtClean="0"/>
              <a:t>Resistir </a:t>
            </a:r>
            <a:r>
              <a:rPr lang="pt-BR" sz="2800" dirty="0"/>
              <a:t>à tentação</a:t>
            </a:r>
            <a:r>
              <a:rPr lang="es-ES_tradnl" sz="2800" dirty="0" smtClean="0"/>
              <a:t>.</a:t>
            </a:r>
            <a:endParaRPr lang="es-ES_tradnl" sz="4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n 9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itle 1"/>
          <p:cNvSpPr txBox="1">
            <a:spLocks/>
          </p:cNvSpPr>
          <p:nvPr/>
        </p:nvSpPr>
        <p:spPr bwMode="auto">
          <a:xfrm rot="-5400000">
            <a:off x="-5334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3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1508" name="Title 1"/>
          <p:cNvSpPr>
            <a:spLocks noGrp="1"/>
          </p:cNvSpPr>
          <p:nvPr>
            <p:ph type="ctrTitle"/>
          </p:nvPr>
        </p:nvSpPr>
        <p:spPr>
          <a:xfrm rot="16200000">
            <a:off x="-2743200" y="2743200"/>
            <a:ext cx="6400800" cy="914400"/>
          </a:xfrm>
        </p:spPr>
        <p:txBody>
          <a:bodyPr/>
          <a:lstStyle/>
          <a:p>
            <a:pPr algn="l" eaLnBrk="1" hangingPunct="1"/>
            <a:r>
              <a:rPr lang="es-ES_tradnl" sz="3200" b="1" dirty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H</a:t>
            </a:r>
            <a:r>
              <a:rPr lang="es-ES_tradnl" sz="32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ábitos de disciplina espiritual</a:t>
            </a:r>
            <a:endParaRPr lang="es-ES_tradnl" sz="32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pic>
        <p:nvPicPr>
          <p:cNvPr id="6" name="5 Imagen" descr="01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377" y="1484784"/>
            <a:ext cx="3248623" cy="3456384"/>
          </a:xfrm>
          <a:prstGeom prst="rect">
            <a:avLst/>
          </a:prstGeom>
        </p:spPr>
      </p:pic>
      <p:sp>
        <p:nvSpPr>
          <p:cNvPr id="7" name="Rectángulo 6"/>
          <p:cNvSpPr>
            <a:spLocks noChangeArrowheads="1"/>
          </p:cNvSpPr>
          <p:nvPr/>
        </p:nvSpPr>
        <p:spPr bwMode="auto">
          <a:xfrm>
            <a:off x="1669504" y="258763"/>
            <a:ext cx="56388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r>
              <a:rPr lang="pt-BR" sz="2400" dirty="0" smtClean="0"/>
              <a:t>Equilíbrio </a:t>
            </a:r>
            <a:r>
              <a:rPr lang="pt-BR" sz="2400" dirty="0"/>
              <a:t>no </a:t>
            </a:r>
            <a:r>
              <a:rPr lang="pt-BR" sz="2400" dirty="0" smtClean="0"/>
              <a:t>comer.</a:t>
            </a:r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endParaRPr lang="pt-BR" sz="2400" dirty="0"/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r>
              <a:rPr lang="pt-BR" sz="2400" dirty="0" smtClean="0"/>
              <a:t>Sanidade </a:t>
            </a:r>
            <a:r>
              <a:rPr lang="pt-BR" sz="2400" dirty="0"/>
              <a:t>em </a:t>
            </a:r>
            <a:r>
              <a:rPr lang="pt-BR" sz="2400" dirty="0" smtClean="0"/>
              <a:t>falar.</a:t>
            </a:r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endParaRPr lang="pt-BR" sz="2400" dirty="0"/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r>
              <a:rPr lang="pt-BR" sz="2400" dirty="0" smtClean="0"/>
              <a:t>Pontualidade.</a:t>
            </a:r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endParaRPr lang="pt-BR" sz="2400" dirty="0"/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r>
              <a:rPr lang="pt-BR" sz="2400" dirty="0" smtClean="0"/>
              <a:t>Cuidados </a:t>
            </a:r>
            <a:r>
              <a:rPr lang="pt-BR" sz="2400" dirty="0"/>
              <a:t>e limpeza </a:t>
            </a:r>
            <a:r>
              <a:rPr lang="pt-BR" sz="2400" dirty="0" smtClean="0"/>
              <a:t>pessoal.</a:t>
            </a:r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endParaRPr lang="pt-BR" sz="2400" dirty="0"/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r>
              <a:rPr lang="pt-BR" sz="2400" dirty="0" smtClean="0"/>
              <a:t>Devocionais diários</a:t>
            </a:r>
            <a:r>
              <a:rPr lang="pt-BR" sz="2400" dirty="0"/>
              <a:t>.</a:t>
            </a:r>
            <a:endParaRPr lang="pt-BR" sz="2400" dirty="0" smtClean="0"/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endParaRPr lang="pt-BR" sz="2400" dirty="0"/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r>
              <a:rPr lang="pt-BR" sz="2400" dirty="0" smtClean="0"/>
              <a:t>Tempo </a:t>
            </a:r>
            <a:r>
              <a:rPr lang="pt-BR" sz="2400" dirty="0"/>
              <a:t>de </a:t>
            </a:r>
            <a:r>
              <a:rPr lang="pt-BR" sz="2400" dirty="0" smtClean="0"/>
              <a:t>oração</a:t>
            </a:r>
            <a:r>
              <a:rPr lang="pt-BR" sz="2400" dirty="0"/>
              <a:t>.</a:t>
            </a:r>
            <a:endParaRPr lang="pt-BR" sz="2400" dirty="0" smtClean="0"/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endParaRPr lang="pt-BR" sz="2400" dirty="0"/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r>
              <a:rPr lang="pt-BR" sz="2400" dirty="0" smtClean="0"/>
              <a:t>Leitura </a:t>
            </a:r>
            <a:r>
              <a:rPr lang="pt-BR" sz="2400" dirty="0"/>
              <a:t>e meditação da </a:t>
            </a:r>
            <a:r>
              <a:rPr lang="pt-BR" sz="2400" dirty="0" smtClean="0"/>
              <a:t>Bíblia.</a:t>
            </a:r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endParaRPr lang="pt-BR" sz="2400" dirty="0"/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r>
              <a:rPr lang="pt-BR" sz="2400" dirty="0" smtClean="0"/>
              <a:t>Jejuns periódicos</a:t>
            </a:r>
            <a:r>
              <a:rPr lang="pt-BR" sz="2400" dirty="0"/>
              <a:t>.</a:t>
            </a:r>
            <a:endParaRPr lang="pt-BR" sz="2400" dirty="0" smtClean="0"/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endParaRPr lang="pt-BR" sz="2400" dirty="0"/>
          </a:p>
          <a:p>
            <a:pPr marL="514350" indent="-514350">
              <a:buClr>
                <a:srgbClr val="112E6B"/>
              </a:buClr>
              <a:buFont typeface="Calibri" charset="0"/>
              <a:buAutoNum type="alphaLcPeriod"/>
            </a:pPr>
            <a:r>
              <a:rPr lang="pt-BR" sz="2400" dirty="0" smtClean="0"/>
              <a:t>Vigílias</a:t>
            </a:r>
            <a:r>
              <a:rPr lang="pt-BR" sz="2400" dirty="0"/>
              <a:t>.</a:t>
            </a:r>
            <a:endParaRPr lang="es-ES_trad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n 9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1"/>
          <p:cNvSpPr txBox="1">
            <a:spLocks/>
          </p:cNvSpPr>
          <p:nvPr/>
        </p:nvSpPr>
        <p:spPr bwMode="auto">
          <a:xfrm rot="-5400000">
            <a:off x="-5334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3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3556" name="Title 1"/>
          <p:cNvSpPr>
            <a:spLocks noGrp="1"/>
          </p:cNvSpPr>
          <p:nvPr>
            <p:ph type="ctrTitle"/>
          </p:nvPr>
        </p:nvSpPr>
        <p:spPr>
          <a:xfrm rot="16200000">
            <a:off x="-2743200" y="2743200"/>
            <a:ext cx="6400800" cy="914400"/>
          </a:xfrm>
        </p:spPr>
        <p:txBody>
          <a:bodyPr/>
          <a:lstStyle/>
          <a:p>
            <a:pPr algn="l" eaLnBrk="1" hangingPunct="1"/>
            <a:r>
              <a:rPr lang="pt-BR" sz="3200" b="1" dirty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R</a:t>
            </a:r>
            <a:r>
              <a:rPr lang="pt-BR" sz="32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ecursos na transformação do </a:t>
            </a:r>
            <a:r>
              <a:rPr lang="pt-BR" sz="32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carater</a:t>
            </a:r>
            <a:endParaRPr lang="es-ES_tradnl" sz="3200" b="1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pic>
        <p:nvPicPr>
          <p:cNvPr id="6" name="5 Imagen" descr="02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908720"/>
            <a:ext cx="3433172" cy="31544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ángulo 6"/>
          <p:cNvSpPr>
            <a:spLocks noChangeArrowheads="1"/>
          </p:cNvSpPr>
          <p:nvPr/>
        </p:nvSpPr>
        <p:spPr bwMode="auto">
          <a:xfrm>
            <a:off x="1326395" y="0"/>
            <a:ext cx="576064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2400" dirty="0"/>
              <a:t>Todo </a:t>
            </a:r>
            <a:r>
              <a:rPr lang="es-ES_tradnl" sz="2400" dirty="0" err="1"/>
              <a:t>discipulador</a:t>
            </a:r>
            <a:r>
              <a:rPr lang="es-ES_tradnl" sz="2400" dirty="0"/>
              <a:t> necesitará contar con un mentor a quien rendir cuentas conforme se indica a continuación.</a:t>
            </a:r>
          </a:p>
          <a:p>
            <a:endParaRPr lang="es-ES_tradnl" sz="2400" dirty="0"/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r>
              <a:rPr lang="pt-BR" sz="2400" dirty="0" smtClean="0"/>
              <a:t>Mentor </a:t>
            </a:r>
            <a:r>
              <a:rPr lang="pt-BR" sz="2400" dirty="0"/>
              <a:t>(discipulador</a:t>
            </a:r>
            <a:r>
              <a:rPr lang="pt-BR" sz="2400" dirty="0" smtClean="0"/>
              <a:t>).</a:t>
            </a:r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endParaRPr lang="pt-BR" sz="2400" dirty="0"/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r>
              <a:rPr lang="pt-BR" sz="2400" dirty="0" smtClean="0"/>
              <a:t>Transparência </a:t>
            </a:r>
            <a:r>
              <a:rPr lang="pt-BR" sz="2400" dirty="0"/>
              <a:t>(</a:t>
            </a:r>
            <a:r>
              <a:rPr lang="pt-BR" sz="2400" dirty="0" smtClean="0"/>
              <a:t>humildade </a:t>
            </a:r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r>
              <a:rPr lang="pt-BR" sz="2400" dirty="0"/>
              <a:t>	</a:t>
            </a:r>
            <a:r>
              <a:rPr lang="pt-BR" sz="2400" dirty="0" smtClean="0"/>
              <a:t>para </a:t>
            </a:r>
            <a:r>
              <a:rPr lang="pt-BR" sz="2400" dirty="0"/>
              <a:t>reconhecer falhas</a:t>
            </a:r>
            <a:r>
              <a:rPr lang="pt-BR" sz="2400" dirty="0" smtClean="0"/>
              <a:t>).</a:t>
            </a:r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endParaRPr lang="pt-BR" sz="2400" dirty="0"/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r>
              <a:rPr lang="pt-BR" sz="2400" dirty="0" smtClean="0"/>
              <a:t>Vontade </a:t>
            </a:r>
            <a:r>
              <a:rPr lang="pt-BR" sz="2400" dirty="0"/>
              <a:t>de ser corrigido e </a:t>
            </a:r>
            <a:r>
              <a:rPr lang="pt-BR" sz="2400" dirty="0" smtClean="0"/>
              <a:t>orientado.</a:t>
            </a:r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endParaRPr lang="pt-BR" sz="2400" dirty="0"/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r>
              <a:rPr lang="pt-BR" sz="2400" dirty="0" smtClean="0"/>
              <a:t>Oração conjunta.</a:t>
            </a:r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endParaRPr lang="pt-BR" sz="2400" dirty="0"/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r>
              <a:rPr lang="pt-BR" sz="2400" dirty="0" smtClean="0"/>
              <a:t>Disciplina </a:t>
            </a:r>
            <a:r>
              <a:rPr lang="pt-BR" sz="2400" dirty="0"/>
              <a:t>para seguir o plano de ação de mudança de </a:t>
            </a:r>
            <a:r>
              <a:rPr lang="pt-BR" sz="2400" dirty="0" smtClean="0"/>
              <a:t>hábitos.</a:t>
            </a:r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endParaRPr lang="pt-BR" sz="2400" dirty="0"/>
          </a:p>
          <a:p>
            <a:pPr lvl="1" indent="-457200">
              <a:buClr>
                <a:srgbClr val="112E6B"/>
              </a:buClr>
              <a:buFont typeface="+mj-lt"/>
              <a:buAutoNum type="alphaLcParenR"/>
            </a:pPr>
            <a:r>
              <a:rPr lang="pt-BR" sz="2400" dirty="0" smtClean="0"/>
              <a:t>O </a:t>
            </a:r>
            <a:r>
              <a:rPr lang="pt-BR" sz="2400" dirty="0"/>
              <a:t>monitoramento do processo (a cargo do mentor).</a:t>
            </a:r>
            <a:endParaRPr lang="es-ES_tradnl" sz="7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2724</TotalTime>
  <Words>261</Words>
  <Application>Microsoft Office PowerPoint</Application>
  <PresentationFormat>Presentación en pantalla (4:3)</PresentationFormat>
  <Paragraphs>78</Paragraphs>
  <Slides>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Office Theme</vt:lpstr>
      <vt:lpstr>Presentación de PowerPoint</vt:lpstr>
      <vt:lpstr>Esboço</vt:lpstr>
      <vt:lpstr>Presentación de PowerPoint</vt:lpstr>
      <vt:lpstr>Disciplina pessoal</vt:lpstr>
      <vt:lpstr>Hábitos de disciplina espiritual</vt:lpstr>
      <vt:lpstr>Recursos na transformação do carater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4</dc:title>
  <dc:creator>Rommel Salazar López</dc:creator>
  <cp:keywords>jho</cp:keywords>
  <cp:lastModifiedBy>COMPAQ</cp:lastModifiedBy>
  <cp:revision>189</cp:revision>
  <dcterms:created xsi:type="dcterms:W3CDTF">2010-11-30T19:43:59Z</dcterms:created>
  <dcterms:modified xsi:type="dcterms:W3CDTF">2013-07-24T15:38:51Z</dcterms:modified>
</cp:coreProperties>
</file>