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69" r:id="rId2"/>
    <p:sldId id="258" r:id="rId3"/>
    <p:sldId id="259" r:id="rId4"/>
    <p:sldId id="257" r:id="rId5"/>
    <p:sldId id="260" r:id="rId6"/>
    <p:sldId id="261" r:id="rId7"/>
    <p:sldId id="264" r:id="rId8"/>
    <p:sldId id="268" r:id="rId9"/>
    <p:sldId id="267" r:id="rId10"/>
  </p:sldIdLst>
  <p:sldSz cx="9144000" cy="6858000" type="screen4x3"/>
  <p:notesSz cx="6858000" cy="9144000"/>
  <p:defaultTextStyle>
    <a:defPPr>
      <a:defRPr lang="es-E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7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A6DF18B-34CE-4B06-BD69-46C365792518}" type="datetimeFigureOut">
              <a:rPr lang="en-US" altLang="en-US"/>
              <a:pPr>
                <a:defRPr/>
              </a:pPr>
              <a:t>4/7/20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D980EF3-5FC7-45CC-B838-0DDD36E2C6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12449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Received April 6, 2020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D980EF3-5FC7-45CC-B838-0DDD36E2C65A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4272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CFAF787-8B88-4830-8803-52FABCFB6CFB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5263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C" altLang="en-US">
                <a:ea typeface="ＭＳ Ｐゴシック" panose="020B0600070205080204" pitchFamily="34" charset="-128"/>
              </a:rPr>
              <a:t>Ejemplos bíblicos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s-EC" altLang="en-US">
                <a:ea typeface="ＭＳ Ｐゴシック" panose="020B0600070205080204" pitchFamily="34" charset="-128"/>
              </a:rPr>
              <a:t>Moisés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s-EC" altLang="en-US">
                <a:ea typeface="ＭＳ Ｐゴシック" panose="020B0600070205080204" pitchFamily="34" charset="-128"/>
              </a:rPr>
              <a:t>Bernabé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s-EC" altLang="en-US">
                <a:ea typeface="ＭＳ Ｐゴシック" panose="020B0600070205080204" pitchFamily="34" charset="-128"/>
              </a:rPr>
              <a:t>Pablo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832EAF7-A049-401D-98DB-B6492E65E473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2466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7C3FE-3F59-45C7-8E7F-64C9AFCC7F3B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306F2-EC44-4999-A79A-CFA454706B6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7671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6A757-A0FC-4476-8554-572FF038C237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3FC69-7E07-496A-B18A-3C0B8E08A74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116056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E18FA-79B7-4B00-9366-10B5F26B643E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AA091-D859-4B73-BFDA-841D38545F45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101107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31244-A666-4A00-A092-A333AF432067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023BE-E1B9-4186-9F70-B029C8EB7EF8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846261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003E4-4B32-4B2E-833D-E4F47B5BE623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662CD-32A6-4181-AEB8-0CF112CD29F5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2154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1CD0B-FE67-4C39-AB79-3B7463D35DE1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16A8B-3060-4971-A15A-916E9C05D0F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329715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21915-38B5-4A5B-9B33-2BAC3A22BC48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46578-F191-4397-B62F-C149B3F43AC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568431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5BDC4-EDE3-4CEC-9786-676A091C4E19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23B32-5A1B-4B0B-898B-4CF6CDD405F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48918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2B2C2-0535-4A4A-8543-AF5EA3B1D17D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B4CC-8E98-4A74-88B0-82A5ACB478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41204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4365A-1981-4C4C-BC39-508C9A41C8D3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1C0A2-4E07-4675-B792-94E0B818C96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516653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010B8-529F-4EF1-9F1A-ACC3090FCFC6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50652-0C54-4A7D-9723-EBA3C50208D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83463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/>
              <a:t>Clic para editar título</a:t>
            </a:r>
            <a:endParaRPr lang="es-ES" altLang="en-US"/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/>
              <a:t>Haga clic para modificar el estilo de texto del patrón</a:t>
            </a:r>
          </a:p>
          <a:p>
            <a:pPr lvl="1"/>
            <a:r>
              <a:rPr lang="es-ES_tradnl" altLang="en-US"/>
              <a:t>Segundo nivel</a:t>
            </a:r>
          </a:p>
          <a:p>
            <a:pPr lvl="2"/>
            <a:r>
              <a:rPr lang="es-ES_tradnl" altLang="en-US"/>
              <a:t>Tercer nivel</a:t>
            </a:r>
          </a:p>
          <a:p>
            <a:pPr lvl="3"/>
            <a:r>
              <a:rPr lang="es-ES_tradnl" altLang="en-US"/>
              <a:t>Cuarto nivel</a:t>
            </a:r>
          </a:p>
          <a:p>
            <a:pPr lvl="4"/>
            <a:r>
              <a:rPr lang="es-ES_tradnl" altLang="en-US"/>
              <a:t>Quinto nivel</a:t>
            </a:r>
            <a:endParaRPr lang="es-ES" alt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9926306-0F59-4DC8-B3CA-F8E1D59BA980}" type="datetimeFigureOut">
              <a:rPr lang="es-ES" altLang="en-US"/>
              <a:pPr>
                <a:defRPr/>
              </a:pPr>
              <a:t>7/4/20</a:t>
            </a:fld>
            <a:endParaRPr lang="es-ES" alt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D6C51F8-7DDE-4A9B-B59B-E2A66E0E091A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es-ES">
              <a:ea typeface="+mn-ea"/>
              <a:cs typeface="+mn-cs"/>
            </a:endParaRPr>
          </a:p>
        </p:txBody>
      </p:sp>
      <p:pic>
        <p:nvPicPr>
          <p:cNvPr id="3076" name="Imagen 3" descr="PowerPointSep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Box 1"/>
          <p:cNvSpPr txBox="1">
            <a:spLocks noChangeArrowheads="1"/>
          </p:cNvSpPr>
          <p:nvPr/>
        </p:nvSpPr>
        <p:spPr bwMode="auto">
          <a:xfrm>
            <a:off x="534988" y="4189413"/>
            <a:ext cx="6575425" cy="554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km-KH" sz="3000" dirty="0">
                <a:solidFill>
                  <a:srgbClr val="002060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ក្រុមជំនុំកាន់តែច្រើន ក្រុមជំនុំកាន់តែរឹងមាំ</a:t>
            </a:r>
            <a:endParaRPr lang="en-US" sz="3000" dirty="0">
              <a:solidFill>
                <a:srgbClr val="002060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  <p:sp>
        <p:nvSpPr>
          <p:cNvPr id="3079" name="TextBox 6"/>
          <p:cNvSpPr txBox="1">
            <a:spLocks noChangeArrowheads="1"/>
          </p:cNvSpPr>
          <p:nvPr/>
        </p:nvSpPr>
        <p:spPr bwMode="auto">
          <a:xfrm>
            <a:off x="3741738" y="1751013"/>
            <a:ext cx="4378325" cy="85408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sz="3600" dirty="0">
                <a:solidFill>
                  <a:srgbClr val="002060"/>
                </a:solidFill>
                <a:latin typeface="Khmer Muol" panose="02000500000000020004" pitchFamily="2" charset="0"/>
                <a:cs typeface="Khmer Muol" panose="02000500000000020004" pitchFamily="2" charset="0"/>
              </a:rPr>
              <a:t>បណ្តាញពហុគុណ</a:t>
            </a:r>
            <a:endParaRPr lang="en-US" sz="3600" dirty="0">
              <a:solidFill>
                <a:srgbClr val="002060"/>
              </a:solidFill>
              <a:latin typeface="Khmer Muol" panose="02000500000000020004" pitchFamily="2" charset="0"/>
              <a:cs typeface="Khmer Muol" panose="02000500000000020004" pitchFamily="2" charset="0"/>
            </a:endParaRPr>
          </a:p>
        </p:txBody>
      </p:sp>
      <p:sp>
        <p:nvSpPr>
          <p:cNvPr id="3080" name="TextBox 7"/>
          <p:cNvSpPr txBox="1">
            <a:spLocks noChangeArrowheads="1"/>
          </p:cNvSpPr>
          <p:nvPr/>
        </p:nvSpPr>
        <p:spPr bwMode="auto">
          <a:xfrm>
            <a:off x="3635375" y="2586038"/>
            <a:ext cx="3859213" cy="768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>
                <a:solidFill>
                  <a:schemeClr val="bg1"/>
                </a:solidFill>
                <a:latin typeface="Khmer Muol" panose="02000500000000020004" pitchFamily="2" charset="0"/>
              </a:rPr>
              <a:t>បណ្តាញពហុគុណ</a:t>
            </a:r>
            <a:endParaRPr lang="en-US">
              <a:solidFill>
                <a:schemeClr val="bg1"/>
              </a:solidFill>
              <a:latin typeface="Khmer Muol" panose="02000500000000020004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1F8328-39F1-CD49-BC6C-2BD5E20ABF2A}"/>
              </a:ext>
            </a:extLst>
          </p:cNvPr>
          <p:cNvSpPr txBox="1"/>
          <p:nvPr/>
        </p:nvSpPr>
        <p:spPr>
          <a:xfrm>
            <a:off x="-1881352" y="150297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46928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n 4" descr="INICI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CuadroTexto 5"/>
          <p:cNvSpPr txBox="1">
            <a:spLocks noChangeArrowheads="1"/>
          </p:cNvSpPr>
          <p:nvPr/>
        </p:nvSpPr>
        <p:spPr bwMode="auto">
          <a:xfrm>
            <a:off x="636588" y="968375"/>
            <a:ext cx="72517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m-KH" sz="7200" dirty="0">
                <a:latin typeface="Preah Vihear" panose="02000500000000000000" pitchFamily="2" charset="0"/>
                <a:cs typeface="Preah Vihear" panose="02000500000000000000" pitchFamily="2" charset="0"/>
              </a:rPr>
              <a:t>ទំនាក់ទំនង</a:t>
            </a:r>
            <a:endParaRPr lang="en-US" sz="7200" dirty="0">
              <a:latin typeface="Preah Vihear" panose="02000500000000000000" pitchFamily="2" charset="0"/>
              <a:cs typeface="Preah Vihear" panose="02000500000000000000" pitchFamily="2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km-KH" sz="7200" dirty="0">
                <a:latin typeface="Preah Vihear" panose="02000500000000000000" pitchFamily="2" charset="0"/>
                <a:cs typeface="Preah Vihear" panose="02000500000000000000" pitchFamily="2" charset="0"/>
              </a:rPr>
              <a:t>ឧបជ្ឈាយ៍</a:t>
            </a:r>
            <a:endParaRPr lang="es-ES" altLang="en-US" sz="7200" b="1" dirty="0">
              <a:solidFill>
                <a:srgbClr val="1D2763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  <p:sp>
        <p:nvSpPr>
          <p:cNvPr id="2052" name="CuadroTexto 6"/>
          <p:cNvSpPr txBox="1">
            <a:spLocks noChangeArrowheads="1"/>
          </p:cNvSpPr>
          <p:nvPr/>
        </p:nvSpPr>
        <p:spPr bwMode="auto">
          <a:xfrm>
            <a:off x="727075" y="3914775"/>
            <a:ext cx="37625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m-KH" altLang="en-US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ម៉ោងទី៣៖ ការធ្វើឧប្ឈាយ៍</a:t>
            </a:r>
            <a:endParaRPr lang="es-ES" altLang="en-US" sz="2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allAtOnce"/>
      <p:bldP spid="205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0" y="78096"/>
            <a:ext cx="9144000" cy="6889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m-KH" sz="3200" dirty="0">
                <a:solidFill>
                  <a:schemeClr val="bg1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លក្ខណៈសម្បត្តិរបស់ឧបជ្ឈាយ៍​</a:t>
            </a:r>
            <a:r>
              <a:rPr lang="ca-ES" sz="3200" dirty="0">
                <a:solidFill>
                  <a:schemeClr val="bg1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3200" dirty="0">
                <a:solidFill>
                  <a:schemeClr val="bg1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ល្អ</a:t>
            </a:r>
            <a:endParaRPr lang="es-ES" sz="3200" b="1" dirty="0">
              <a:solidFill>
                <a:schemeClr val="bg1"/>
              </a:solidFill>
              <a:latin typeface="Khmer Element" panose="02000000000000000000" pitchFamily="2" charset="0"/>
              <a:ea typeface="+mj-ea"/>
              <a:cs typeface="Khmer Element" panose="02000000000000000000" pitchFamily="2" charset="0"/>
            </a:endParaRPr>
          </a:p>
        </p:txBody>
      </p:sp>
      <p:pic>
        <p:nvPicPr>
          <p:cNvPr id="4" name="Imagen 2" descr="MC900324352.WMF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25313" y="4278701"/>
            <a:ext cx="1727457" cy="211143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ángulo 1"/>
          <p:cNvSpPr>
            <a:spLocks noChangeArrowheads="1"/>
          </p:cNvSpPr>
          <p:nvPr/>
        </p:nvSpPr>
        <p:spPr bwMode="auto">
          <a:xfrm>
            <a:off x="508000" y="1392238"/>
            <a:ext cx="8353425" cy="392415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១. ឧបជ្ឈាយ៍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​ល្អ គឺជា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អ្នកស្ដាប់</a:t>
            </a:r>
            <a:r>
              <a:rPr lang="ca-ES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ca-ES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ល្អ</a:t>
            </a:r>
            <a:endParaRPr lang="km-KH" sz="2400" b="1" dirty="0">
              <a:latin typeface="Khmer Element" panose="02000000000000000000" pitchFamily="2" charset="0"/>
              <a:ea typeface="ＭＳ Ｐゴシック" charset="0"/>
              <a:cs typeface="Khmer Element" panose="02000000000000000000" pitchFamily="2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២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ឧបជ្ឈាយ៍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ល្អ ដោះស្រាយ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កាលៈទេសៈ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«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ត្រូវចំពេល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»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នៅក្នុង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ជីវិត</a:t>
            </a:r>
            <a:endParaRPr lang="km-KH" sz="2400" b="1" u="sng" dirty="0">
              <a:solidFill>
                <a:srgbClr val="142D6A"/>
              </a:solidFill>
              <a:latin typeface="Khmer Element" panose="02000000000000000000" pitchFamily="2" charset="0"/>
              <a:ea typeface="ＭＳ Ｐゴシック" charset="0"/>
              <a:cs typeface="Khmer Element" panose="02000000000000000000" pitchFamily="2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៣. ឧបជ្ឈាយ៍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​ល្អ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​ប្រៀប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បីដូចជា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ឆ្មប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។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៤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ឧបជ្ឈាយ៍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ល្អ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ជួយអ្នកទទួលឧប្បាយ៍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មើល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ឃើញ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ជម្រើស</a:t>
            </a:r>
            <a:r>
              <a:rPr lang="ca-ES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ផ្សេងៗ</a:t>
            </a:r>
            <a:endParaRPr lang="es-ES_tradnl" sz="2400" b="1" dirty="0">
              <a:latin typeface="Khmer Element" panose="02000000000000000000" pitchFamily="2" charset="0"/>
              <a:ea typeface="ＭＳ Ｐゴシック" charset="0"/>
              <a:cs typeface="Khmer Element" panose="02000000000000000000" pitchFamily="2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m-KH" sz="2400" dirty="0">
                <a:latin typeface="Khmer Element" panose="02000000000000000000" pitchFamily="2" charset="0"/>
                <a:ea typeface="ＭＳ Ｐゴシック" charset="0"/>
                <a:cs typeface="Khmer Element" panose="02000000000000000000" pitchFamily="2" charset="0"/>
              </a:rPr>
              <a:t>៥. 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ឧបជ្ឈាយ៍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ល្អ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 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គឺជា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អ្នក</a:t>
            </a:r>
            <a:r>
              <a:rPr lang="ca-ES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លើក</a:t>
            </a:r>
            <a:r>
              <a:rPr lang="ca-ES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ទឹកចិ</a:t>
            </a:r>
            <a:r>
              <a:rPr lang="km-KH" sz="2400" b="1" dirty="0">
                <a:latin typeface="Khmer Element" panose="02000000000000000000" pitchFamily="2" charset="0"/>
                <a:cs typeface="Khmer Element" panose="02000000000000000000" pitchFamily="2" charset="0"/>
              </a:rPr>
              <a:t>ត្ត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៦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ឧបជ្ឈាយ៍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ល្អ គឺជា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អ្នក</a:t>
            </a:r>
            <a:r>
              <a:rPr lang="ca-ES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គិត</a:t>
            </a:r>
            <a:r>
              <a:rPr lang="ca-ES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បែបត្រិះរិះពិចារណា</a:t>
            </a:r>
            <a:endParaRPr lang="es-ES_tradnl" sz="2400" b="1" dirty="0">
              <a:latin typeface="Khmer Element" panose="02000000000000000000" pitchFamily="2" charset="0"/>
              <a:ea typeface="ＭＳ Ｐゴシック" charset="0"/>
              <a:cs typeface="Khmer Element" panose="02000000000000000000" pitchFamily="2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៧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ឧបជ្ឈាយ៍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ល្អ 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គឺជា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មគ្គុទេសក៍</a:t>
            </a:r>
            <a:endParaRPr lang="es-ES_tradnl" sz="2400" b="1" dirty="0">
              <a:latin typeface="Khmer Element" panose="02000000000000000000" pitchFamily="2" charset="0"/>
              <a:ea typeface="ＭＳ Ｐゴシック" charset="0"/>
              <a:cs typeface="Khmer Element" panose="020000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64448"/>
            <a:ext cx="9144000" cy="6889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m-KH" sz="3200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លក្ខណៈសម្បត្តិរបស់ឧបជ្ឈាយ៍</a:t>
            </a:r>
            <a:r>
              <a:rPr lang="ca-ES" sz="3200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​</a:t>
            </a:r>
            <a:r>
              <a:rPr lang="km-KH" sz="3200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ដែលនាំឲ្យពុល</a:t>
            </a:r>
            <a:endParaRPr lang="es-ES" sz="3200" b="1" dirty="0">
              <a:solidFill>
                <a:schemeClr val="bg1"/>
              </a:solidFill>
              <a:latin typeface="Preah Vihear" panose="02000500000000000000" pitchFamily="2" charset="0"/>
              <a:ea typeface="+mj-ea"/>
              <a:cs typeface="Preah Vihear" panose="02000500000000000000" pitchFamily="2" charset="0"/>
            </a:endParaRPr>
          </a:p>
        </p:txBody>
      </p:sp>
      <p:sp>
        <p:nvSpPr>
          <p:cNvPr id="5" name="Rectángulo 1"/>
          <p:cNvSpPr>
            <a:spLocks noChangeArrowheads="1"/>
          </p:cNvSpPr>
          <p:nvPr/>
        </p:nvSpPr>
        <p:spPr bwMode="auto">
          <a:xfrm>
            <a:off x="906463" y="1552575"/>
            <a:ext cx="7373937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១</a:t>
            </a:r>
            <a:r>
              <a:rPr lang="ca-ES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ឲ្យ</a:t>
            </a:r>
            <a:r>
              <a:rPr lang="km-KH" sz="28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ដំបូន្មាន</a:t>
            </a: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សេរីពេក</a:t>
            </a:r>
            <a:endParaRPr lang="en-US" sz="2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២</a:t>
            </a:r>
            <a:r>
              <a:rPr lang="ca-ES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8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រិះគន់</a:t>
            </a:r>
            <a:endParaRPr lang="en-US" sz="2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៣</a:t>
            </a:r>
            <a:r>
              <a:rPr lang="ca-ES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8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ជួយសង្គ្រោះ</a:t>
            </a: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អ្នកទទួលឧបជ្ឈាយ៍ញឹកញាប់</a:t>
            </a:r>
            <a:r>
              <a:rPr lang="ca-ES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ពេក</a:t>
            </a:r>
            <a:endParaRPr lang="en-US" sz="2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៤</a:t>
            </a:r>
            <a:r>
              <a:rPr lang="ca-ES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8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គាំទ្រ</a:t>
            </a: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អ្នកទទួលឧបជ្ឈាយ៍ </a:t>
            </a:r>
            <a:r>
              <a:rPr lang="ca-ES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ដោយមិនត្រឹមត្រូវ</a:t>
            </a:r>
            <a:endParaRPr lang="en-US" sz="2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៥</a:t>
            </a:r>
            <a:r>
              <a:rPr lang="ca-ES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សង់</a:t>
            </a:r>
            <a:r>
              <a:rPr lang="km-KH" sz="28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រនាំង</a:t>
            </a:r>
            <a:endParaRPr lang="en-US" sz="2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៦</a:t>
            </a:r>
            <a:r>
              <a:rPr lang="ca-ES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8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មិនឲ្យតម្លៃ</a:t>
            </a: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អ្នកទទួលឧបជ្ឈាយ៍ និងគំនិតរបស់គេ</a:t>
            </a:r>
            <a:endParaRPr lang="en-US" altLang="en-US" sz="2800" b="1" u="sng" dirty="0">
              <a:solidFill>
                <a:srgbClr val="142D6A"/>
              </a:solidFill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pic>
        <p:nvPicPr>
          <p:cNvPr id="6" name="Picture 5" descr="C:\Users\Red Multiplicacion\Downloads\MC900300944.WMF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623472" y="1191161"/>
            <a:ext cx="3164935" cy="1934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Red Multiplicacion\Downloads\MC900318560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58426" y="1164360"/>
            <a:ext cx="2642524" cy="2115389"/>
          </a:xfrm>
          <a:prstGeom prst="rect">
            <a:avLst/>
          </a:prstGeom>
          <a:noFill/>
        </p:spPr>
      </p:pic>
      <p:sp>
        <p:nvSpPr>
          <p:cNvPr id="9219" name="Title 1"/>
          <p:cNvSpPr txBox="1">
            <a:spLocks/>
          </p:cNvSpPr>
          <p:nvPr/>
        </p:nvSpPr>
        <p:spPr bwMode="auto">
          <a:xfrm>
            <a:off x="0" y="13648"/>
            <a:ext cx="9144000" cy="795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m-KH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លក្ខណៈសម្បត្តិរបស់អ្នកទទួលឧប្បាយ៍ល្អ</a:t>
            </a:r>
            <a:endParaRPr lang="es-ES_tradnl" altLang="en-US" sz="2000" b="1" dirty="0">
              <a:solidFill>
                <a:schemeClr val="bg1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  <p:sp>
        <p:nvSpPr>
          <p:cNvPr id="5" name="Rectángulo 1"/>
          <p:cNvSpPr>
            <a:spLocks noChangeArrowheads="1"/>
          </p:cNvSpPr>
          <p:nvPr/>
        </p:nvSpPr>
        <p:spPr bwMode="auto">
          <a:xfrm>
            <a:off x="395288" y="1727200"/>
            <a:ext cx="751522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 eaLnBrk="1" hangingPunct="1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អ្នកទទួលឧប្បាយ៍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ល្អ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មាន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 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ការទទួលខុស</a:t>
            </a:r>
            <a:r>
              <a:rPr lang="ca-ES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ត្រូវ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សម្រាប់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ការរៀន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សូត្រ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របស់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ខ្លួន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២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សិទ្ធិវិហារិក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ល្អ គឺជា</a:t>
            </a:r>
            <a:r>
              <a:rPr lang="ca-ES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អ្នក</a:t>
            </a:r>
            <a:r>
              <a:rPr lang="ca-ES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ស្ដាប់</a:t>
            </a:r>
            <a:r>
              <a:rPr lang="ca-ES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ដោយយកចិត្តទុកដាក់</a:t>
            </a:r>
            <a:endParaRPr lang="es-ES_tradnl" altLang="en-US" sz="2400" b="1" dirty="0">
              <a:solidFill>
                <a:srgbClr val="142D6A"/>
              </a:solidFill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៣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សិទ្ធិវិហារិកល្អ គឺជា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អ្នក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រៀន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សូត្រ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ដែល</a:t>
            </a:r>
            <a:r>
              <a:rPr lang="ca-ES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សង្វាត</a:t>
            </a:r>
            <a:endParaRPr lang="km-KH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៤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សិទ្ធិវិហារិក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​ល្អ គឺជា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អ្នក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រៀន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សូត្រ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ពេញ</a:t>
            </a:r>
            <a:r>
              <a:rPr lang="ca-ES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មួយជីវិត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៥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សិទ្ធិវិហារិក​ល្អ មាន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តម្លាភាព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0" y="-54592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m-KH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លក្ខណៈសម្បត្តិរបស់សទ្ធិវិហារិក​អាក្រក់</a:t>
            </a:r>
            <a:endParaRPr lang="es-ES_tradnl" altLang="en-US" sz="2000" b="1" dirty="0">
              <a:solidFill>
                <a:schemeClr val="bg1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  <p:sp>
        <p:nvSpPr>
          <p:cNvPr id="4" name="Rectángulo 3"/>
          <p:cNvSpPr>
            <a:spLocks noChangeArrowheads="1"/>
          </p:cNvSpPr>
          <p:nvPr/>
        </p:nvSpPr>
        <p:spPr bwMode="auto">
          <a:xfrm>
            <a:off x="260350" y="1595438"/>
            <a:ext cx="8748713" cy="308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១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ពួកគេ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ពឹងផ្អែក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ហួសហេតុ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តែ​លើ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ឧចជ្ឈាយ៍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របស់ខ្លួន​សម្រាប់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ចម្លើយ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>
              <a:lnSpc>
                <a:spcPct val="150000"/>
              </a:lnSpc>
              <a:buNone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២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ពួកគេ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មិន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មាន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គំនិត</a:t>
            </a:r>
            <a:r>
              <a:rPr lang="ca-ES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ផ្ដួច</a:t>
            </a:r>
            <a:r>
              <a:rPr lang="ca-ES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ផ្ដើម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ដើម្បី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រក​ឲ្យ​ឃើញ​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ផ្នែកថ្មីៗដែលត្រូវ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ពិភាក្សា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>
              <a:lnSpc>
                <a:spcPct val="150000"/>
              </a:lnSpc>
              <a:buNone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៣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ពួកគេ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មិន</a:t>
            </a:r>
            <a:r>
              <a:rPr lang="ca-ES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ឲ្យតម្លៃ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អ្វីដែលឧបជ្ឈាយ៍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របស់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ខ្លួន​និយាយ ឬ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ឲ្យយោបល់​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>
              <a:lnSpc>
                <a:spcPct val="150000"/>
              </a:lnSpc>
              <a:buNone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៤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ពួកគេមិនបាន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វិភាគ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តថៈភាពជាក់ស្ដែងនៃស្ថានភាពបច្ចុប្បន្ន និងមើលឃើញ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កន្លែង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ដែល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ពួកគេ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អាច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ទៅ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ដល់ទេ។</a:t>
            </a:r>
            <a:endParaRPr lang="en-US" alt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 txBox="1">
            <a:spLocks/>
          </p:cNvSpPr>
          <p:nvPr/>
        </p:nvSpPr>
        <p:spPr bwMode="auto">
          <a:xfrm>
            <a:off x="0" y="-27296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m-KH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ការព្រមានអំពីការធ្វើជាឧបជ្ឈាយ៍</a:t>
            </a:r>
            <a:endParaRPr lang="es-ES_tradnl" altLang="en-US" sz="2000" b="1" dirty="0">
              <a:solidFill>
                <a:schemeClr val="bg1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  <p:pic>
        <p:nvPicPr>
          <p:cNvPr id="5" name="Picture 4" descr="C:\Users\Red Multiplicacion\Downloads\MC900324338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105849" y="1700213"/>
            <a:ext cx="1831846" cy="2718968"/>
          </a:xfrm>
          <a:prstGeom prst="rect">
            <a:avLst/>
          </a:prstGeom>
          <a:noFill/>
        </p:spPr>
      </p:pic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641350" y="1404200"/>
            <a:ext cx="6775450" cy="426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១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ឲ្យតម្លៃៈ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កុំមើល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ស្រាល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អ្នក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ដទៃ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(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កាឡាទី ៥</a:t>
            </a:r>
            <a:r>
              <a:rPr 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១៣ អេភេសូរ ៥</a:t>
            </a:r>
            <a:r>
              <a:rPr 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២១ រ៉ូម ១២</a:t>
            </a:r>
            <a:r>
              <a:rPr 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១០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)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២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ធ្វើគំរូៈ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កុំ​ធ្វើ​អន្តរាគមន៍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៣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លើកទឹកចិត្តៈ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កុំបំបាក់ទឹកចិត្ត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(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១ ធីម៉ូថេ ៥</a:t>
            </a:r>
            <a:r>
              <a:rPr 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១១ រ៉ូម ៤</a:t>
            </a:r>
            <a:r>
              <a:rPr 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១៣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, 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១៥</a:t>
            </a:r>
            <a:r>
              <a:rPr 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៧ អេភេសូរ ៤</a:t>
            </a:r>
            <a:r>
              <a:rPr 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៣២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)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៤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បន្ទាបខ្លួនៈ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កុំឆ្មើងឆ្មៃ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(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ភីលីព ២</a:t>
            </a:r>
            <a:r>
              <a:rPr 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៣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)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៥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ស្ដាប់ៈ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យឺតនឹងនិយាយ។</a:t>
            </a:r>
            <a:endParaRPr lang="de-DE" alt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 txBox="1">
            <a:spLocks/>
          </p:cNvSpPr>
          <p:nvPr/>
        </p:nvSpPr>
        <p:spPr bwMode="auto">
          <a:xfrm>
            <a:off x="395288" y="-13648"/>
            <a:ext cx="87487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m-KH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ការព្រមានអំពីការធ្វើជាឧបជ្ឈាយ៍</a:t>
            </a:r>
            <a:endParaRPr lang="es-ES_tradnl" altLang="en-US" sz="2000" b="1" dirty="0">
              <a:solidFill>
                <a:schemeClr val="bg1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  <p:pic>
        <p:nvPicPr>
          <p:cNvPr id="5" name="Picture 4" descr="C:\Users\Red Multiplicacion\Downloads\MC900324338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928424" y="1700213"/>
            <a:ext cx="1831846" cy="2718968"/>
          </a:xfrm>
          <a:prstGeom prst="rect">
            <a:avLst/>
          </a:prstGeom>
          <a:noFill/>
        </p:spPr>
      </p:pic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641350" y="1663507"/>
            <a:ext cx="6775450" cy="315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៦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បញ្ជាក់ច្បាស់ៈ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កុំស្មាន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៧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ឲ្យ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ពេលវេលា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ឲ្យបាន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គ្រប់គ្រាន់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។ កុំដើរផ្លូវកាត់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៨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រំឭកឡើងវិញៈ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កុំខាននឹងសង់ពួកគេឡើង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៩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ឲ្យ</a:t>
            </a:r>
            <a:r>
              <a:rPr lang="ca-ES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ធនធានៈ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កុំរកមើលអ្វីៗគ្រប់យ៉ាងឲ្យ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ពួកគេ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១០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ផ្ដល់</a:t>
            </a:r>
            <a:r>
              <a:rPr lang="km-KH" sz="24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ទស្សនៈ</a:t>
            </a:r>
            <a:r>
              <a:rPr 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កុំផ្ដល់ចម្លើយដែលងាយស្រួល។</a:t>
            </a:r>
            <a:endParaRPr lang="de-DE" alt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10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 txBox="1">
            <a:spLocks/>
          </p:cNvSpPr>
          <p:nvPr/>
        </p:nvSpPr>
        <p:spPr bwMode="auto">
          <a:xfrm>
            <a:off x="0" y="-13648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km-KH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សារៈសំខាន់នៃ​ការទុកចិត្ត និងការរក្សារឿង​សម្ងាត់</a:t>
            </a:r>
            <a:endParaRPr lang="es-ES_tradnl" altLang="en-US" dirty="0">
              <a:solidFill>
                <a:schemeClr val="bg1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25" t="4327" r="6330" b="6200"/>
          <a:stretch/>
        </p:blipFill>
        <p:spPr bwMode="auto">
          <a:xfrm>
            <a:off x="1132765" y="1263308"/>
            <a:ext cx="6841844" cy="49327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</TotalTime>
  <Words>605</Words>
  <Application>Microsoft Macintosh PowerPoint</Application>
  <PresentationFormat>On-screen Show (4:3)</PresentationFormat>
  <Paragraphs>54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Khmer Element</vt:lpstr>
      <vt:lpstr>Khmer Muol</vt:lpstr>
      <vt:lpstr>Preah Vihear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Red de Multiplicación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Rommel Salazar López</dc:creator>
  <cp:lastModifiedBy>Carla Lopez</cp:lastModifiedBy>
  <cp:revision>67</cp:revision>
  <dcterms:created xsi:type="dcterms:W3CDTF">2014-08-20T14:16:01Z</dcterms:created>
  <dcterms:modified xsi:type="dcterms:W3CDTF">2020-04-07T22:51:44Z</dcterms:modified>
</cp:coreProperties>
</file>