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6" r:id="rId2"/>
    <p:sldId id="265" r:id="rId3"/>
    <p:sldId id="257" r:id="rId4"/>
    <p:sldId id="268" r:id="rId5"/>
    <p:sldId id="259" r:id="rId6"/>
    <p:sldId id="260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7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A9D5434-A2FF-4A8B-9200-9B632AE8B824}" type="datetimeFigureOut">
              <a:rPr lang="en-US" altLang="en-US"/>
              <a:pPr>
                <a:defRPr/>
              </a:pPr>
              <a:t>4/7/20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CC21726-7681-4090-AA20-2AE900A027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1353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Received April 6,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C21726-7681-4090-AA20-2AE900A02763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1728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8AB648-F653-401A-817F-2A67F1154535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4186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C" altLang="en-US">
                <a:ea typeface="ＭＳ Ｐゴシック" panose="020B0600070205080204" pitchFamily="34" charset="-128"/>
              </a:rPr>
              <a:t>Ejemplos bíblicos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C" altLang="en-US">
                <a:ea typeface="ＭＳ Ｐゴシック" panose="020B0600070205080204" pitchFamily="34" charset="-128"/>
              </a:rPr>
              <a:t>Moisés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C" altLang="en-US">
                <a:ea typeface="ＭＳ Ｐゴシック" panose="020B0600070205080204" pitchFamily="34" charset="-128"/>
              </a:rPr>
              <a:t>Bernabé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C" altLang="en-US">
                <a:ea typeface="ＭＳ Ｐゴシック" panose="020B0600070205080204" pitchFamily="34" charset="-128"/>
              </a:rPr>
              <a:t>Pablo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3F37ADD-C8B3-422A-BB5D-346FF495E4B7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945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C" altLang="en-US">
                <a:ea typeface="ＭＳ Ｐゴシック" panose="020B0600070205080204" pitchFamily="34" charset="-128"/>
              </a:rPr>
              <a:t>Ejemplos bíblicos</a:t>
            </a: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s-EC" altLang="en-US">
                <a:ea typeface="ＭＳ Ｐゴシック" panose="020B0600070205080204" pitchFamily="34" charset="-128"/>
              </a:rPr>
              <a:t>Moisés</a:t>
            </a: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s-EC" altLang="en-US">
                <a:ea typeface="ＭＳ Ｐゴシック" panose="020B0600070205080204" pitchFamily="34" charset="-128"/>
              </a:rPr>
              <a:t>Bernabé</a:t>
            </a: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s-EC" altLang="en-US">
                <a:ea typeface="ＭＳ Ｐゴシック" panose="020B0600070205080204" pitchFamily="34" charset="-128"/>
              </a:rPr>
              <a:t>Pablo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E0BDEBB-FC3B-4549-BFB8-B6739D69913D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926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3AB88-CCC3-4334-98C7-3198FF187716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B793E-D704-4BFE-80E5-59E855B7552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398487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FBEC5-3D22-442A-857D-7ED8F18BD58A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C7585-E75C-4C35-B760-52BB299B535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33276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594BC-940F-4455-8602-377CB08B0E25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2B908-F20C-4271-8CC0-E6C65D1B508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108653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DDA94-61B9-48D3-B074-295F6B9CB34E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3AF6A-5099-42C5-96B5-74103BFFCF6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24124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8F592-81A8-48DE-8707-9F6F5FE57C00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73F8E-5EEC-4701-8D17-E7CA615EEEA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10550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1B36A-AEBB-45DA-8162-50E441BC1CB5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E068E-C7B1-4BE3-88F7-ED162C09B36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6845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25AA0-FAB5-49FD-9170-510F2C59F3F0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F5AD0-A8CF-4B5D-BB5B-A655D40328A9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9185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4FCAE-F91A-47A7-8521-95014817021D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E1590-F3A9-4159-9364-C4A18CF52F3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7588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D9342-2D10-4141-8826-FA73506036BF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2A61C-ABEA-4A6F-A041-A51DD831C4B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01645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8BFBC-177D-4468-9A35-3B49A5FE5D4E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DF0B6-EBB0-4DE1-80DC-0522C10F9C0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055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2EB65-82AE-48F7-AC2F-FA627BB04911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7273B-0D77-4DFF-A836-AF40BB8659A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14784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Clic para editar título</a:t>
            </a:r>
            <a:endParaRPr lang="es-ES" altLang="en-US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Haga clic para modificar el estilo de texto del patrón</a:t>
            </a:r>
          </a:p>
          <a:p>
            <a:pPr lvl="1"/>
            <a:r>
              <a:rPr lang="es-ES_tradnl" altLang="en-US"/>
              <a:t>Segundo nivel</a:t>
            </a:r>
          </a:p>
          <a:p>
            <a:pPr lvl="2"/>
            <a:r>
              <a:rPr lang="es-ES_tradnl" altLang="en-US"/>
              <a:t>Tercer nivel</a:t>
            </a:r>
          </a:p>
          <a:p>
            <a:pPr lvl="3"/>
            <a:r>
              <a:rPr lang="es-ES_tradnl" altLang="en-US"/>
              <a:t>Cuarto nivel</a:t>
            </a:r>
          </a:p>
          <a:p>
            <a:pPr lvl="4"/>
            <a:r>
              <a:rPr lang="es-ES_tradnl" altLang="en-US"/>
              <a:t>Quinto nivel</a:t>
            </a:r>
            <a:endParaRPr lang="es-ES" alt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6ADE8DC-FAAA-417A-96E1-16FB6547872C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B67ED-5A99-4859-91B7-CBD435CA6729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s-ES">
              <a:ea typeface="+mn-ea"/>
              <a:cs typeface="+mn-cs"/>
            </a:endParaRPr>
          </a:p>
        </p:txBody>
      </p:sp>
      <p:pic>
        <p:nvPicPr>
          <p:cNvPr id="3076" name="Imagen 3" descr="PowerPointSe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1"/>
          <p:cNvSpPr txBox="1">
            <a:spLocks noChangeArrowheads="1"/>
          </p:cNvSpPr>
          <p:nvPr/>
        </p:nvSpPr>
        <p:spPr bwMode="auto">
          <a:xfrm>
            <a:off x="534988" y="4189413"/>
            <a:ext cx="6575425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km-KH" sz="3000" dirty="0">
                <a:solidFill>
                  <a:srgbClr val="002060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ក្រុមជំនុំកាន់តែច្រើន ក្រុមជំនុំកាន់តែរឹងមាំ</a:t>
            </a:r>
            <a:endParaRPr lang="en-US" sz="3000" dirty="0">
              <a:solidFill>
                <a:srgbClr val="002060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3741738" y="1751013"/>
            <a:ext cx="4378325" cy="85408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sz="3600" dirty="0">
                <a:solidFill>
                  <a:srgbClr val="002060"/>
                </a:solidFill>
                <a:latin typeface="Khmer Muol" panose="02000500000000020004" pitchFamily="2" charset="0"/>
                <a:cs typeface="Khmer Muol" panose="02000500000000020004" pitchFamily="2" charset="0"/>
              </a:rPr>
              <a:t>បណ្តាញពហុគុណ</a:t>
            </a:r>
            <a:endParaRPr lang="en-US" sz="3600" dirty="0">
              <a:solidFill>
                <a:srgbClr val="002060"/>
              </a:solidFill>
              <a:latin typeface="Khmer Muol" panose="02000500000000020004" pitchFamily="2" charset="0"/>
              <a:cs typeface="Khmer Muol" panose="02000500000000020004" pitchFamily="2" charset="0"/>
            </a:endParaRPr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3635375" y="2586038"/>
            <a:ext cx="3859213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>
                <a:solidFill>
                  <a:schemeClr val="bg1"/>
                </a:solidFill>
                <a:latin typeface="Khmer Muol" panose="02000500000000020004" pitchFamily="2" charset="0"/>
              </a:rPr>
              <a:t>បណ្តាញពហុគុណ</a:t>
            </a:r>
            <a:endParaRPr lang="en-US">
              <a:solidFill>
                <a:schemeClr val="bg1"/>
              </a:solidFill>
              <a:latin typeface="Khmer Muol" panose="02000500000000020004" pitchFamily="2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CuadroTexto 5"/>
          <p:cNvSpPr txBox="1">
            <a:spLocks noChangeArrowheads="1"/>
          </p:cNvSpPr>
          <p:nvPr/>
        </p:nvSpPr>
        <p:spPr bwMode="auto">
          <a:xfrm>
            <a:off x="727075" y="1847850"/>
            <a:ext cx="69850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n-US" sz="5400" b="1" dirty="0">
                <a:solidFill>
                  <a:srgbClr val="1D2763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តើការធ្វើជាឧប្ឈាយ៍ជាអ្វី</a:t>
            </a:r>
            <a:r>
              <a:rPr lang="es-ES" altLang="en-US" sz="5400" b="1" dirty="0">
                <a:solidFill>
                  <a:srgbClr val="1D2763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?</a:t>
            </a:r>
          </a:p>
        </p:txBody>
      </p:sp>
      <p:sp>
        <p:nvSpPr>
          <p:cNvPr id="4100" name="CuadroTexto 6"/>
          <p:cNvSpPr txBox="1">
            <a:spLocks noChangeArrowheads="1"/>
          </p:cNvSpPr>
          <p:nvPr/>
        </p:nvSpPr>
        <p:spPr bwMode="auto">
          <a:xfrm>
            <a:off x="1257300" y="3160713"/>
            <a:ext cx="4648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n-US" dirty="0">
                <a:latin typeface="Khmer Element" panose="02000000000000000000" pitchFamily="2" charset="0"/>
                <a:cs typeface="Khmer Element" panose="02000000000000000000" pitchFamily="2" charset="0"/>
              </a:rPr>
              <a:t>ម៉ោងទី១៖ ការធ្វើជាឧប្ឈាយ៍</a:t>
            </a:r>
            <a:endParaRPr lang="es-ES" altLang="en-US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ransition advClick="0" advTm="2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>
          <a:xfrm>
            <a:off x="0" y="65088"/>
            <a:ext cx="9144000" cy="688975"/>
          </a:xfrm>
        </p:spPr>
        <p:txBody>
          <a:bodyPr/>
          <a:lstStyle/>
          <a:p>
            <a:pPr eaLnBrk="1" hangingPunct="1"/>
            <a:r>
              <a:rPr lang="km-KH" altLang="en-US" sz="3200" b="1" dirty="0">
                <a:solidFill>
                  <a:schemeClr val="bg1"/>
                </a:solidFill>
                <a:latin typeface="Preah Vihear" panose="02000500000000000000" pitchFamily="2" charset="0"/>
                <a:ea typeface="ＭＳ Ｐゴシック" panose="020B0600070205080204" pitchFamily="34" charset="-128"/>
                <a:cs typeface="Preah Vihear" panose="02000500000000000000" pitchFamily="2" charset="0"/>
              </a:rPr>
              <a:t>គំរូក្នុងព្រះគម្ពីរពីការធ្វើជាឧប្ឈាយ៍</a:t>
            </a:r>
            <a:endParaRPr lang="es-ES" altLang="en-US" sz="3200" b="1" dirty="0">
              <a:solidFill>
                <a:schemeClr val="bg1"/>
              </a:solidFill>
              <a:latin typeface="Preah Vihear" panose="02000500000000000000" pitchFamily="2" charset="0"/>
              <a:ea typeface="ＭＳ Ｐゴシック" panose="020B0600070205080204" pitchFamily="34" charset="-128"/>
              <a:cs typeface="Preah Vihear" panose="02000500000000000000" pitchFamily="2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8000" y="1181100"/>
            <a:ext cx="3736975" cy="682625"/>
          </a:xfrm>
        </p:spPr>
        <p:txBody>
          <a:bodyPr/>
          <a:lstStyle/>
          <a:p>
            <a:pPr eaLnBrk="1" hangingPunct="1">
              <a:lnSpc>
                <a:spcPct val="190000"/>
              </a:lnSpc>
              <a:buFont typeface="Arial" panose="020B0604020202020204" pitchFamily="34" charset="0"/>
              <a:buNone/>
            </a:pPr>
            <a:r>
              <a:rPr lang="km-KH" sz="2000" b="1" dirty="0">
                <a:solidFill>
                  <a:srgbClr val="1D2763"/>
                </a:solidFill>
                <a:latin typeface="Khmer Element" panose="02000000000000000000" pitchFamily="2" charset="0"/>
                <a:ea typeface="ＭＳ Ｐゴシック" panose="020B0600070205080204" pitchFamily="34" charset="-128"/>
                <a:cs typeface="Khmer Element" panose="02000000000000000000" pitchFamily="2" charset="0"/>
              </a:rPr>
              <a:t>ម៉ូសេធ្វើជាឧប្ឈាយ៍</a:t>
            </a:r>
            <a:r>
              <a:rPr lang="es-ES" sz="2000" b="1" dirty="0">
                <a:solidFill>
                  <a:srgbClr val="1D2763"/>
                </a:solidFill>
                <a:latin typeface="Khmer Element" panose="02000000000000000000" pitchFamily="2" charset="0"/>
                <a:ea typeface="ＭＳ Ｐゴシック" panose="020B0600070205080204" pitchFamily="34" charset="-128"/>
                <a:cs typeface="Khmer Element" panose="02000000000000000000" pitchFamily="2" charset="0"/>
              </a:rPr>
              <a:t>: 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 bwMode="auto">
          <a:xfrm>
            <a:off x="490538" y="2803525"/>
            <a:ext cx="527208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m-KH" sz="20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ប៉ាណាប៉ាស់ធ្វើជាឧប្ឈាយ៍</a:t>
            </a:r>
            <a:endParaRPr lang="es-ES" altLang="en-US" sz="2000" b="1" dirty="0">
              <a:solidFill>
                <a:srgbClr val="1D2763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490538" y="1765300"/>
            <a:ext cx="82470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C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“</a:t>
            </a:r>
            <a:r>
              <a:rPr lang="km-KH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នោះ​ម៉ូសេ និង​យ៉ូស្វេ ជា​អ្នក​ជំនួយ​ការ​លោក​ក៏​ក្រោក​ឡើង ហើយ​ម៉ូសេ​លោក​ឡើង​ទៅ​លើ​ភ្នំ​ព្រះ។</a:t>
            </a:r>
            <a:r>
              <a:rPr lang="es-EC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”</a:t>
            </a:r>
            <a:r>
              <a:rPr lang="es-EC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  </a:t>
            </a:r>
            <a:r>
              <a:rPr lang="km-KH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និក្ខមនំ</a:t>
            </a:r>
            <a:r>
              <a:rPr lang="es-EC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២៤</a:t>
            </a:r>
            <a:r>
              <a:rPr lang="es-EC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១៣</a:t>
            </a:r>
            <a:endParaRPr lang="en-US" altLang="en-US" sz="1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508000" y="3651250"/>
            <a:ext cx="86360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“</a:t>
            </a:r>
            <a:r>
              <a:rPr lang="km-KH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តែ​បាណាបាស​នាំ​គាត់​ទៅ​ឯ​ពួក​សាវ័ក រ៉ាយ​រឿង​ប្រាប់​គេ ពី​ដំណើរ​ដែល​គាត់​បាន​ឃើញ​ព្រះអម្ចាស់​តាម​ផ្លូវ ហើយ​ទ្រង់​បាន​មាន​ព្រះបន្ទូល​នឹង​គាត់ ក៏​និយាយ​ពី​បែប​យ៉ាង​ណា ដែល​គាត់​មាន​ចិត្ត​ក្លាហាន​នឹង​អធិប្បាយ ដោយ​នូវ​ព្រះនាម​ព្រះយេស៊ូវ នៅ​ក្រុង​ដាម៉ាស​ផង។</a:t>
            </a:r>
            <a:r>
              <a:rPr lang="en-US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”</a:t>
            </a:r>
            <a:r>
              <a:rPr lang="es-EC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កិច្ចការ ៩</a:t>
            </a:r>
            <a:r>
              <a:rPr lang="es-EC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២៧</a:t>
            </a:r>
            <a:endParaRPr lang="en-US" altLang="en-US" sz="1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4103" name="Rectangle 10"/>
          <p:cNvSpPr>
            <a:spLocks noChangeArrowheads="1"/>
          </p:cNvSpPr>
          <p:nvPr/>
        </p:nvSpPr>
        <p:spPr bwMode="auto">
          <a:xfrm>
            <a:off x="609600" y="3281363"/>
            <a:ext cx="25669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n-US" sz="18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ជាមួយសុលអ្នកក្រុងតើសុស</a:t>
            </a:r>
            <a:r>
              <a:rPr lang="es-ES" altLang="en-US" sz="18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endParaRPr lang="en-US" altLang="en-US" sz="1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4104" name="Rectangle 11"/>
          <p:cNvSpPr>
            <a:spLocks noChangeArrowheads="1"/>
          </p:cNvSpPr>
          <p:nvPr/>
        </p:nvSpPr>
        <p:spPr bwMode="auto">
          <a:xfrm>
            <a:off x="508000" y="5053013"/>
            <a:ext cx="2786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n-US" sz="18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ជាមួយយ៉ូហាន ហៅថាម៉ាកុស</a:t>
            </a:r>
            <a:r>
              <a:rPr lang="es-ES" altLang="en-US" sz="18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endParaRPr lang="en-US" altLang="en-US" sz="1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 bwMode="auto">
          <a:xfrm>
            <a:off x="609600" y="5422900"/>
            <a:ext cx="86360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“</a:t>
            </a:r>
            <a:r>
              <a:rPr lang="km-KH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ឯ​បាណាបាស គាត់​គិត​ចង់​យក​យ៉ូហាន ដែល​ហៅ​ថា​ម៉ាកុស ទៅ​ជា​មួយ​ផង។</a:t>
            </a:r>
            <a:r>
              <a:rPr lang="en-US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”</a:t>
            </a:r>
            <a:endParaRPr lang="en-US" altLang="en-US" sz="1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C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កិច្ចការ១៥</a:t>
            </a:r>
            <a:r>
              <a:rPr lang="es-EC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៣៧</a:t>
            </a:r>
            <a:endParaRPr lang="en-US" altLang="en-US" sz="1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9" grpId="0"/>
      <p:bldP spid="4103" grpId="0"/>
      <p:bldP spid="4104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 txBox="1">
            <a:spLocks/>
          </p:cNvSpPr>
          <p:nvPr/>
        </p:nvSpPr>
        <p:spPr bwMode="auto">
          <a:xfrm>
            <a:off x="560388" y="3582988"/>
            <a:ext cx="8177212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km-KH" altLang="en-US" sz="20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ជាមួយទីតុស</a:t>
            </a:r>
            <a:r>
              <a:rPr lang="es-EC" altLang="en-US" sz="20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endParaRPr lang="es-EC" altLang="en-US" sz="20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C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“</a:t>
            </a:r>
            <a:r>
              <a:rPr lang="km-KH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លុះ​កន្លង​ក្រោយ​មក​១៤​ឆ្នាំ នោះ​ខ្ញុំ​បាន​ឡើង​ទៅ​ឯ​ក្រុង​យេរូសាឡិម​ម្តង​ទៀត ជា​មួយ​នឹង​បាណាបាស ក៏​យក​ទីតុស​ទៅ​ជា​មួយ​ដែរ។</a:t>
            </a:r>
            <a:r>
              <a:rPr lang="en-US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”</a:t>
            </a:r>
            <a:r>
              <a:rPr lang="en-US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កាឡាទី ២</a:t>
            </a:r>
            <a:r>
              <a:rPr lang="en-US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១</a:t>
            </a:r>
            <a:endParaRPr lang="en-US" altLang="en-US" sz="1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 bwMode="auto">
          <a:xfrm>
            <a:off x="560388" y="4916488"/>
            <a:ext cx="8177212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km-KH" altLang="en-US" sz="20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ជាមួយអ្នកដទៃច្រើនទៀត</a:t>
            </a:r>
            <a:endParaRPr lang="es-EC" altLang="en-US" sz="20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C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“</a:t>
            </a:r>
            <a:r>
              <a:rPr lang="km-KH" sz="1800" baseline="30000" dirty="0">
                <a:latin typeface="Khmer Element" panose="02000000000000000000" pitchFamily="2" charset="0"/>
                <a:cs typeface="Khmer Element" panose="02000000000000000000" pitchFamily="2" charset="0"/>
              </a:rPr>
              <a:t>៩ </a:t>
            </a:r>
            <a:r>
              <a:rPr lang="km-KH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ចូរ​ឲ្យ​ខំ​ប្រឹង​ទៅ​ឯ​ខ្ញុំ​ជា​ប្រញាប់ </a:t>
            </a:r>
            <a:r>
              <a:rPr lang="km-KH" sz="1800" baseline="30000" dirty="0">
                <a:latin typeface="Khmer Element" panose="02000000000000000000" pitchFamily="2" charset="0"/>
                <a:cs typeface="Khmer Element" panose="02000000000000000000" pitchFamily="2" charset="0"/>
              </a:rPr>
              <a:t>១០ </a:t>
            </a:r>
            <a:r>
              <a:rPr lang="km-KH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ដ្បិត​អ្នក​ដេម៉ាស​បាន​លះ​ចោល​ខ្ញុំ​ហើយ ដោយ​គាត់​ស្រឡាញ់​លោកីយ៍​នេះ គាត់​បាន​ទៅ​ឯ​ក្រុង​ថែស្សាឡូនីច​ហើយ អ្នក​ក្រេសេន​បាន​ទៅ​ឯ​ស្រុក​កាឡាទី ហើយ​អ្នក​ទីតុស​ក៏​បាន​ទៅ​ឯ​ស្រុក​ដាល់ម៉ាទា</a:t>
            </a:r>
            <a:r>
              <a:rPr lang="en-US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”</a:t>
            </a:r>
            <a:r>
              <a:rPr lang="en-US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 </a:t>
            </a:r>
            <a:r>
              <a:rPr lang="km-KH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២ ធីម៉ូថេ ៤</a:t>
            </a:r>
            <a:r>
              <a:rPr lang="en-US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៩</a:t>
            </a:r>
            <a:r>
              <a:rPr lang="en-US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-</a:t>
            </a:r>
            <a:r>
              <a:rPr lang="km-KH" altLang="ja-JP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១០</a:t>
            </a:r>
            <a:endParaRPr lang="en-US" altLang="en-US" sz="1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 bwMode="auto">
          <a:xfrm>
            <a:off x="490538" y="1442067"/>
            <a:ext cx="45116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m-KH" sz="2000" b="1" dirty="0">
                <a:solidFill>
                  <a:srgbClr val="1D2763"/>
                </a:solidFill>
                <a:latin typeface="Khmer Element" panose="02000000000000000000" pitchFamily="2" charset="0"/>
              </a:rPr>
              <a:t>ប៉ូលធ្វើជាឧប្ឈាយ៍</a:t>
            </a:r>
            <a:r>
              <a:rPr lang="es-ES" sz="2000" b="1" dirty="0">
                <a:solidFill>
                  <a:srgbClr val="1D2763"/>
                </a:solidFill>
                <a:latin typeface="Khmer Element" panose="02000000000000000000" pitchFamily="2" charset="0"/>
              </a:rPr>
              <a:t>:</a:t>
            </a:r>
            <a:endParaRPr lang="es-ES" altLang="en-US" sz="2000" b="1" dirty="0">
              <a:solidFill>
                <a:srgbClr val="1D2763"/>
              </a:solidFill>
              <a:latin typeface="Khmer Element" panose="02000000000000000000" pitchFamily="2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560388" y="1851025"/>
            <a:ext cx="8177212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km-KH" altLang="en-US" sz="18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ជាមួយធីម៉ូថេ</a:t>
            </a:r>
            <a:r>
              <a:rPr lang="es-EC" altLang="en-US" sz="1800" b="1" dirty="0">
                <a:solidFill>
                  <a:srgbClr val="1D2763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endParaRPr lang="en-US" altLang="en-US" sz="1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“</a:t>
            </a:r>
            <a:r>
              <a:rPr lang="km-KH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ដោយ​ហេតុ​នោះ​បាន​ជា​ខ្ញុំ​ចាត់​ធីម៉ូថេ ឲ្យ​មក​ឯ​អ្នក​រាល់​គ្នា គាត់​ជា​កូន​ស្ងួនភ្ងា ហើយ​ស្មោះត្រង់​របស់​ខ្ញុំ ក្នុង​ព្រះអម្ចាស់ គាត់​នឹង​រំឭក​អ្នក​រាល់​គ្នា ពី​គ្រប់​ទាំង​កិរិយា​របស់​ខ្ញុំ​ក្នុង​ព្រះគ្រីស្ទ តាម​សេចក្តី​ដែល​ខ្ញុំ​បង្រៀន ក្នុង​គ្រប់​ទាំង​ពួក​ជំនុំ​នៅ​សព្វ​អន្លើ។</a:t>
            </a:r>
            <a:r>
              <a:rPr lang="es-EC" altLang="es-E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”</a:t>
            </a:r>
            <a:r>
              <a:rPr lang="es-EC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១ កូរិនថូស ៤</a:t>
            </a:r>
            <a:r>
              <a:rPr lang="en-US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altLang="en-US" sz="1800" dirty="0">
                <a:latin typeface="Khmer Element" panose="02000000000000000000" pitchFamily="2" charset="0"/>
                <a:cs typeface="Khmer Element" panose="02000000000000000000" pitchFamily="2" charset="0"/>
              </a:rPr>
              <a:t>១៧</a:t>
            </a:r>
            <a:endParaRPr lang="en-US" altLang="en-US" sz="1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8198" name="Título 1"/>
          <p:cNvSpPr txBox="1">
            <a:spLocks/>
          </p:cNvSpPr>
          <p:nvPr/>
        </p:nvSpPr>
        <p:spPr bwMode="auto">
          <a:xfrm>
            <a:off x="0" y="65088"/>
            <a:ext cx="91440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altLang="en-US" b="1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គំរូក្នុងព្រះគម្ពីរពីការធ្វើឧប្ឈាយ៍</a:t>
            </a:r>
            <a:endParaRPr lang="es-ES" b="1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 txBox="1">
            <a:spLocks/>
          </p:cNvSpPr>
          <p:nvPr/>
        </p:nvSpPr>
        <p:spPr bwMode="auto">
          <a:xfrm>
            <a:off x="0" y="68240"/>
            <a:ext cx="91440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ការធ្វើឧប្ឈាយ៍</a:t>
            </a:r>
            <a:endParaRPr lang="es-ES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0" t="5669" r="8305" b="6708"/>
          <a:stretch>
            <a:fillRect/>
          </a:stretch>
        </p:blipFill>
        <p:spPr bwMode="auto">
          <a:xfrm>
            <a:off x="1165225" y="1400175"/>
            <a:ext cx="6718300" cy="501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 txBox="1">
            <a:spLocks/>
          </p:cNvSpPr>
          <p:nvPr/>
        </p:nvSpPr>
        <p:spPr bwMode="auto">
          <a:xfrm>
            <a:off x="0" y="68263"/>
            <a:ext cx="91440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ការធ្វើឧប្ឈាយ៍</a:t>
            </a:r>
            <a:endParaRPr lang="es-ES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4" name="Rectángulo 1"/>
          <p:cNvSpPr>
            <a:spLocks noChangeArrowheads="1"/>
          </p:cNvSpPr>
          <p:nvPr/>
        </p:nvSpPr>
        <p:spPr bwMode="auto">
          <a:xfrm>
            <a:off x="215900" y="1393825"/>
            <a:ext cx="8696325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AutoNum type="arabicPeriod"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ការធ្វើឧប្ឈាយ៍ គឺជាបទពិសោធន៍ </a:t>
            </a:r>
            <a:r>
              <a:rPr lang="km-KH" sz="28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ទំនាក់ទង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។</a:t>
            </a:r>
            <a:endParaRPr lang="en-US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AutoNum type="arabicPeriod"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វាគឺជា </a:t>
            </a:r>
            <a:r>
              <a:rPr lang="km-KH" sz="28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ចេតនា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 ។ វាមិនមែនជាកើតឡើងដោយឯក​ឯង</a:t>
            </a:r>
            <a:r>
              <a:rPr lang="es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រឺមិនមានគោលបំណង​នោះឡើយ។</a:t>
            </a:r>
            <a:endParaRPr lang="es-ES_tradnl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ឧប្ឈាយ៍មានបទពិសោធន៍ច្រើនដើម្បី </a:t>
            </a:r>
            <a:r>
              <a:rPr lang="km-KH" sz="2800" b="1" u="sng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ចែករម្លែក</a:t>
            </a:r>
            <a:endParaRPr lang="es-ES_tradnl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មានអ្វីៗត្រូវផ្ទេរឱ្យ</a:t>
            </a:r>
            <a:r>
              <a:rPr lang="da-DK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 (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ធនធាន</a:t>
            </a:r>
            <a:r>
              <a:rPr lang="da-DK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, 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ពត៌មាន</a:t>
            </a:r>
            <a:r>
              <a:rPr lang="da-DK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).</a:t>
            </a:r>
            <a:endParaRPr lang="es-ES_tradnl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ឧប្ឈាយ៍ </a:t>
            </a:r>
            <a:r>
              <a:rPr lang="km-KH" sz="28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សម្របសម្រួលឱ្យមានការអភិវឌ្ឍន៍</a:t>
            </a:r>
            <a:endParaRPr lang="es-ES_tradnl" sz="2800" b="1" u="sng" dirty="0">
              <a:solidFill>
                <a:srgbClr val="002060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ឧប្ឈាយ៍ </a:t>
            </a:r>
            <a:r>
              <a:rPr lang="km-KH" sz="28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​ជួយពង្រឹង</a:t>
            </a:r>
            <a:endParaRPr lang="en-US" sz="2800" b="1" u="sng" dirty="0">
              <a:solidFill>
                <a:srgbClr val="002060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d Multiplicacion\Desktop\mentor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04472" y="1198202"/>
            <a:ext cx="4302746" cy="5171570"/>
          </a:xfrm>
          <a:prstGeom prst="rect">
            <a:avLst/>
          </a:prstGeom>
          <a:noFill/>
        </p:spPr>
      </p:pic>
      <p:sp>
        <p:nvSpPr>
          <p:cNvPr id="12291" name="CuadroTexto 5"/>
          <p:cNvSpPr txBox="1">
            <a:spLocks noChangeArrowheads="1"/>
          </p:cNvSpPr>
          <p:nvPr/>
        </p:nvSpPr>
        <p:spPr bwMode="auto">
          <a:xfrm>
            <a:off x="0" y="85725"/>
            <a:ext cx="91440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ឧប្ឈាយ៍</a:t>
            </a:r>
            <a:endParaRPr lang="es-ES" altLang="en-US" b="1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uadroTexto 5"/>
          <p:cNvSpPr txBox="1">
            <a:spLocks noChangeArrowheads="1"/>
          </p:cNvSpPr>
          <p:nvPr/>
        </p:nvSpPr>
        <p:spPr bwMode="auto">
          <a:xfrm>
            <a:off x="0" y="104775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altLang="en-US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អ្នកទទួលឧប្</a:t>
            </a:r>
            <a:r>
              <a:rPr lang="km-KH" altLang="en-US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ឈាយ៍</a:t>
            </a:r>
            <a:endParaRPr lang="es-ES" altLang="en-US" b="1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09780" y="2301078"/>
            <a:ext cx="2996771" cy="2347121"/>
          </a:xfrm>
          <a:prstGeom prst="rect">
            <a:avLst/>
          </a:prstGeom>
        </p:spPr>
      </p:pic>
      <p:sp>
        <p:nvSpPr>
          <p:cNvPr id="6" name="Rectángulo 1"/>
          <p:cNvSpPr>
            <a:spLocks noChangeArrowheads="1"/>
          </p:cNvSpPr>
          <p:nvPr/>
        </p:nvSpPr>
        <p:spPr bwMode="auto">
          <a:xfrm>
            <a:off x="125413" y="1466850"/>
            <a:ext cx="5929312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- </a:t>
            </a: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អ្នកទទួលការឧប្ឈាយ៍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គឺជា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រៀន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សូត្រ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ដែលសកម្ម</a:t>
            </a:r>
            <a:r>
              <a:rPr lang="km-KH" sz="2400" b="1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ដែលស្ម័គ្រចិត្ត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ធ្វើ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ដំណើរ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ដែល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ជួយ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ដល់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អភិវឌ្ឍន៍ខ្លួន។</a:t>
            </a:r>
            <a:r>
              <a:rPr lang="en-U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      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	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- </a:t>
            </a: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អ្នកទទួលការឧប្ឈាយ៍ 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ខិត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ខំ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ប្រឹង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ប្រែង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ដើម្បី 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វាយតម្លៃ</a:t>
            </a:r>
            <a:r>
              <a:rPr lang="km-KH" sz="2400" b="1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យកដាក់ក្នុងខ្លួន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និង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ប្រើ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ចំណេះដឹង ជំនាញ ការ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យល់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ដឹង ទស្សនៈ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 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ឬ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ប្រាជ្ញា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ដែល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បាន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ផ្ដល់ឲ្យ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នោះ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យ៉ាង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មាន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ប្រសិទ្ធ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ភាព។</a:t>
            </a:r>
            <a:endParaRPr lang="es-ES_tradnl" altLang="en-US" sz="1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 txBox="1">
            <a:spLocks/>
          </p:cNvSpPr>
          <p:nvPr/>
        </p:nvSpPr>
        <p:spPr bwMode="auto">
          <a:xfrm>
            <a:off x="0" y="68263"/>
            <a:ext cx="9144000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អ្នកបង្កើតសិស្ស ឧបជ្ឈាយ៍ គ្រូបង្វឹក</a:t>
            </a:r>
            <a:endParaRPr lang="es-ES" b="1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6" name="Rectángulo 1"/>
          <p:cNvSpPr>
            <a:spLocks noChangeArrowheads="1"/>
          </p:cNvSpPr>
          <p:nvPr/>
        </p:nvSpPr>
        <p:spPr bwMode="auto">
          <a:xfrm>
            <a:off x="0" y="1412875"/>
            <a:ext cx="9144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យើង </a:t>
            </a:r>
            <a:r>
              <a:rPr lang="km-KH" altLang="en-US" sz="2400" b="1" dirty="0">
                <a:latin typeface="Khmer Element" panose="02000000000000000000" pitchFamily="2" charset="0"/>
                <a:cs typeface="Khmer Element" panose="02000000000000000000" pitchFamily="2" charset="0"/>
              </a:rPr>
              <a:t>បង្កើតសិស្ស</a:t>
            </a:r>
            <a:r>
              <a:rPr lang="es-ES" altLang="en-US" sz="2400" b="1" dirty="0">
                <a:latin typeface="Khmer Element" panose="02000000000000000000" pitchFamily="2" charset="0"/>
                <a:cs typeface="Khmer Element" panose="02000000000000000000" pitchFamily="2" charset="0"/>
              </a:rPr>
              <a:t> | </a:t>
            </a:r>
            <a:r>
              <a:rPr lang="km-KH" altLang="en-US" sz="24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អ្នកជឿ</a:t>
            </a: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ថ្មី</a:t>
            </a:r>
            <a:r>
              <a:rPr lang="es-ES" altLang="en-US" sz="2400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 | </a:t>
            </a: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មូលដ្ឋានគ្រឹះ</a:t>
            </a:r>
            <a:r>
              <a:rPr lang="es-E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400" i="1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ការចាក់គ្រឺះ</a:t>
            </a:r>
            <a:r>
              <a:rPr lang="es-ES_tradnl" altLang="en-US" sz="2400" i="1" dirty="0">
                <a:latin typeface="Khmer Element" panose="02000000000000000000" pitchFamily="2" charset="0"/>
                <a:cs typeface="Khmer Element" panose="02000000000000000000" pitchFamily="2" charset="0"/>
              </a:rPr>
              <a:t>.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s-ES" alt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400" b="1" dirty="0">
                <a:latin typeface="Khmer Element" panose="02000000000000000000" pitchFamily="2" charset="0"/>
                <a:cs typeface="Khmer Element" panose="02000000000000000000" pitchFamily="2" charset="0"/>
              </a:rPr>
              <a:t>យើង ផ្តល់ឧប្បាយ៍</a:t>
            </a:r>
            <a:r>
              <a:rPr lang="es-ES" altLang="en-US" sz="2400" b="1" dirty="0">
                <a:latin typeface="Khmer Element" panose="02000000000000000000" pitchFamily="2" charset="0"/>
                <a:cs typeface="Khmer Element" panose="02000000000000000000" pitchFamily="2" charset="0"/>
              </a:rPr>
              <a:t> |</a:t>
            </a:r>
            <a:r>
              <a:rPr lang="es-E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n-US" sz="2400" b="1" u="sng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ពង្រឹង</a:t>
            </a:r>
            <a:r>
              <a:rPr lang="es-ES" altLang="en-US" sz="2400" b="1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អ្នកដឹកនាំ</a:t>
            </a:r>
            <a:r>
              <a:rPr lang="es-E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| </a:t>
            </a: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ការឆ្នៃ</a:t>
            </a:r>
            <a:r>
              <a:rPr lang="es-E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400" i="1" dirty="0">
                <a:latin typeface="Khmer Element" panose="02000000000000000000" pitchFamily="2" charset="0"/>
                <a:cs typeface="Khmer Element" panose="02000000000000000000" pitchFamily="2" charset="0"/>
              </a:rPr>
              <a:t>ផ្តល់ការឆ្នៃភាពជាអ្នកដឹកនាំ</a:t>
            </a:r>
            <a:r>
              <a:rPr lang="es-ES_tradnl" altLang="en-US" sz="2400" i="1" dirty="0">
                <a:latin typeface="Khmer Element" panose="02000000000000000000" pitchFamily="2" charset="0"/>
                <a:cs typeface="Khmer Element" panose="02000000000000000000" pitchFamily="2" charset="0"/>
              </a:rPr>
              <a:t>.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s-ES" alt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យើង </a:t>
            </a:r>
            <a:r>
              <a:rPr lang="km-KH" altLang="en-US" sz="2400" b="1" dirty="0">
                <a:latin typeface="Khmer Element" panose="02000000000000000000" pitchFamily="2" charset="0"/>
                <a:cs typeface="Khmer Element" panose="02000000000000000000" pitchFamily="2" charset="0"/>
              </a:rPr>
              <a:t>បង្វឹក</a:t>
            </a:r>
            <a:r>
              <a:rPr lang="es-ES" altLang="en-US" sz="2400" b="1" dirty="0">
                <a:latin typeface="Khmer Element" panose="02000000000000000000" pitchFamily="2" charset="0"/>
                <a:cs typeface="Khmer Element" panose="02000000000000000000" pitchFamily="2" charset="0"/>
              </a:rPr>
              <a:t> |</a:t>
            </a:r>
            <a:r>
              <a:rPr lang="es-E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n-US" sz="2400" b="1" u="sng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ប្រតិបត្តករ</a:t>
            </a:r>
            <a:r>
              <a:rPr lang="km-KH" altLang="en-US" sz="2400" b="1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ព័ន្ធកិច្ច</a:t>
            </a:r>
            <a:r>
              <a:rPr lang="es-ES" altLang="en-US" sz="2400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es-ES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| </a:t>
            </a: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ការសម្របសម្រួល</a:t>
            </a:r>
            <a:endParaRPr lang="es-ES" alt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2400" i="1" dirty="0">
                <a:latin typeface="Khmer Element" panose="02000000000000000000" pitchFamily="2" charset="0"/>
                <a:cs typeface="Khmer Element" panose="02000000000000000000" pitchFamily="2" charset="0"/>
              </a:rPr>
              <a:t>ជួយពួកគេបង្កើតផលផ្លៃ</a:t>
            </a:r>
            <a:endParaRPr lang="en-US" altLang="en-US" sz="2400" i="1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</TotalTime>
  <Words>694</Words>
  <Application>Microsoft Macintosh PowerPoint</Application>
  <PresentationFormat>On-screen Show (4:3)</PresentationFormat>
  <Paragraphs>57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Khmer Element</vt:lpstr>
      <vt:lpstr>Khmer Muol</vt:lpstr>
      <vt:lpstr>Preah Vihear</vt:lpstr>
      <vt:lpstr>Tema de Office</vt:lpstr>
      <vt:lpstr>PowerPoint Presentation</vt:lpstr>
      <vt:lpstr>PowerPoint Presentation</vt:lpstr>
      <vt:lpstr>គំរូក្នុងព្រះគម្ពីរពីការធ្វើជាឧប្ឈាយ៍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Red de Multiplicación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Rommel Salazar López</dc:creator>
  <cp:lastModifiedBy>Carla Lopez</cp:lastModifiedBy>
  <cp:revision>89</cp:revision>
  <dcterms:created xsi:type="dcterms:W3CDTF">2014-08-20T14:16:01Z</dcterms:created>
  <dcterms:modified xsi:type="dcterms:W3CDTF">2020-04-07T22:50:39Z</dcterms:modified>
</cp:coreProperties>
</file>