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1"/>
  </p:notesMasterIdLst>
  <p:sldIdLst>
    <p:sldId id="257" r:id="rId2"/>
    <p:sldId id="258" r:id="rId3"/>
    <p:sldId id="294" r:id="rId4"/>
    <p:sldId id="259" r:id="rId5"/>
    <p:sldId id="260" r:id="rId6"/>
    <p:sldId id="261" r:id="rId7"/>
    <p:sldId id="262" r:id="rId8"/>
    <p:sldId id="263" r:id="rId9"/>
    <p:sldId id="266" r:id="rId10"/>
    <p:sldId id="264" r:id="rId11"/>
    <p:sldId id="265"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5" r:id="rId4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arla L" initials=""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036"/>
    <a:srgbClr val="E6418D"/>
    <a:srgbClr val="F9B200"/>
    <a:srgbClr val="003F8A"/>
    <a:srgbClr val="125AA3"/>
    <a:srgbClr val="E2001A"/>
    <a:srgbClr val="C8DAE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103" d="100"/>
          <a:sy n="103" d="100"/>
        </p:scale>
        <p:origin x="-1256"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46" Type="http://schemas.openxmlformats.org/officeDocument/2006/relationships/theme" Target="theme/theme1.xml"/><Relationship Id="rId47"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notesMaster" Target="notesMasters/notesMaster1.xml"/><Relationship Id="rId42" Type="http://schemas.openxmlformats.org/officeDocument/2006/relationships/printerSettings" Target="printerSettings/printerSettings1.bin"/><Relationship Id="rId43" Type="http://schemas.openxmlformats.org/officeDocument/2006/relationships/commentAuthors" Target="commentAuthors.xml"/><Relationship Id="rId44" Type="http://schemas.openxmlformats.org/officeDocument/2006/relationships/presProps" Target="presProps.xml"/><Relationship Id="rId45"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4D4DBA2-0B5E-4A67-8F36-1153989D5534}"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70EF74B7-9C03-4288-BF8A-774A1E0E7A7D}">
      <dgm:prSet phldrT="[Text]" custT="1"/>
      <dgm:spPr>
        <a:solidFill>
          <a:schemeClr val="bg1"/>
        </a:solidFill>
        <a:ln w="38100">
          <a:solidFill>
            <a:srgbClr val="009036"/>
          </a:solidFill>
        </a:ln>
      </dgm:spPr>
      <dgm:t>
        <a:bodyPr/>
        <a:lstStyle/>
        <a:p>
          <a:r>
            <a:rPr lang="en-US" sz="2000" dirty="0" smtClean="0">
              <a:solidFill>
                <a:schemeClr val="tx1"/>
              </a:solidFill>
              <a:latin typeface="Arial" pitchFamily="34" charset="0"/>
              <a:cs typeface="Arial" pitchFamily="34" charset="0"/>
            </a:rPr>
            <a:t>Values are the rules of </a:t>
          </a:r>
          <a:r>
            <a:rPr lang="en-US" sz="2000" b="1" dirty="0" smtClean="0">
              <a:solidFill>
                <a:schemeClr val="tx1"/>
              </a:solidFill>
              <a:latin typeface="Arial" pitchFamily="34" charset="0"/>
              <a:cs typeface="Arial" pitchFamily="34" charset="0"/>
            </a:rPr>
            <a:t>CONDUCT </a:t>
          </a:r>
          <a:r>
            <a:rPr lang="en-US" sz="2000" dirty="0" smtClean="0">
              <a:solidFill>
                <a:schemeClr val="tx1"/>
              </a:solidFill>
              <a:latin typeface="Arial" pitchFamily="34" charset="0"/>
              <a:cs typeface="Arial" pitchFamily="34" charset="0"/>
            </a:rPr>
            <a:t>and attitudes by which we live.</a:t>
          </a:r>
          <a:endParaRPr lang="en-US" sz="2000" dirty="0">
            <a:solidFill>
              <a:schemeClr val="tx1"/>
            </a:solidFill>
            <a:latin typeface="Arial" pitchFamily="34" charset="0"/>
            <a:cs typeface="Arial" pitchFamily="34" charset="0"/>
          </a:endParaRPr>
        </a:p>
      </dgm:t>
    </dgm:pt>
    <dgm:pt modelId="{01AF4261-BAF8-4162-9ABC-964EF6618AD4}" type="parTrans" cxnId="{15679D03-CFB5-45D2-8346-9C1D8C5AF1B8}">
      <dgm:prSet/>
      <dgm:spPr/>
      <dgm:t>
        <a:bodyPr/>
        <a:lstStyle/>
        <a:p>
          <a:endParaRPr lang="en-US"/>
        </a:p>
      </dgm:t>
    </dgm:pt>
    <dgm:pt modelId="{9C19F310-BE1A-4175-8591-DD4128D009F5}" type="sibTrans" cxnId="{15679D03-CFB5-45D2-8346-9C1D8C5AF1B8}">
      <dgm:prSet/>
      <dgm:spPr/>
      <dgm:t>
        <a:bodyPr/>
        <a:lstStyle/>
        <a:p>
          <a:endParaRPr lang="en-US"/>
        </a:p>
      </dgm:t>
    </dgm:pt>
    <dgm:pt modelId="{85031D11-39A1-4FE9-8F8D-2FCD1FC3BC8D}">
      <dgm:prSet phldrT="[Text]" custT="1"/>
      <dgm:spPr>
        <a:solidFill>
          <a:schemeClr val="bg1"/>
        </a:solidFill>
        <a:ln w="38100">
          <a:solidFill>
            <a:srgbClr val="F9B200"/>
          </a:solidFill>
        </a:ln>
      </dgm:spPr>
      <dgm:t>
        <a:bodyPr/>
        <a:lstStyle/>
        <a:p>
          <a:r>
            <a:rPr lang="en-US" sz="2000" dirty="0" smtClean="0">
              <a:solidFill>
                <a:schemeClr val="tx1"/>
              </a:solidFill>
              <a:latin typeface="Arial" pitchFamily="34" charset="0"/>
              <a:cs typeface="Arial" pitchFamily="34" charset="0"/>
            </a:rPr>
            <a:t>Our values are evident through specific </a:t>
          </a:r>
          <a:r>
            <a:rPr lang="en-US" sz="2000" b="1" dirty="0" smtClean="0">
              <a:solidFill>
                <a:schemeClr val="tx1"/>
              </a:solidFill>
              <a:latin typeface="Arial" pitchFamily="34" charset="0"/>
              <a:cs typeface="Arial" pitchFamily="34" charset="0"/>
            </a:rPr>
            <a:t>ACTIONS</a:t>
          </a:r>
          <a:r>
            <a:rPr lang="en-US" sz="2000" dirty="0" smtClean="0">
              <a:solidFill>
                <a:schemeClr val="tx1"/>
              </a:solidFill>
              <a:latin typeface="Arial" pitchFamily="34" charset="0"/>
              <a:cs typeface="Arial" pitchFamily="34" charset="0"/>
            </a:rPr>
            <a:t>.</a:t>
          </a:r>
          <a:endParaRPr lang="en-US" sz="2000" dirty="0">
            <a:solidFill>
              <a:schemeClr val="tx1"/>
            </a:solidFill>
            <a:latin typeface="Arial" pitchFamily="34" charset="0"/>
            <a:cs typeface="Arial" pitchFamily="34" charset="0"/>
          </a:endParaRPr>
        </a:p>
      </dgm:t>
    </dgm:pt>
    <dgm:pt modelId="{C35E256B-7657-413A-A571-31C8F7620F41}" type="parTrans" cxnId="{A4622D21-4145-4ABC-9F75-F100BC921D85}">
      <dgm:prSet/>
      <dgm:spPr/>
      <dgm:t>
        <a:bodyPr/>
        <a:lstStyle/>
        <a:p>
          <a:endParaRPr lang="en-US"/>
        </a:p>
      </dgm:t>
    </dgm:pt>
    <dgm:pt modelId="{42690701-B042-40C5-A485-16DF4D6ADFA3}" type="sibTrans" cxnId="{A4622D21-4145-4ABC-9F75-F100BC921D85}">
      <dgm:prSet/>
      <dgm:spPr/>
      <dgm:t>
        <a:bodyPr/>
        <a:lstStyle/>
        <a:p>
          <a:endParaRPr lang="en-US"/>
        </a:p>
      </dgm:t>
    </dgm:pt>
    <dgm:pt modelId="{7634B393-205A-4D7B-8AAC-FE967A3387E6}">
      <dgm:prSet phldrT="[Text]" custT="1"/>
      <dgm:spPr>
        <a:solidFill>
          <a:schemeClr val="bg1"/>
        </a:solidFill>
        <a:ln w="38100">
          <a:solidFill>
            <a:srgbClr val="E2001A"/>
          </a:solidFill>
        </a:ln>
      </dgm:spPr>
      <dgm:t>
        <a:bodyPr/>
        <a:lstStyle/>
        <a:p>
          <a:r>
            <a:rPr lang="en-US" sz="2000" dirty="0" smtClean="0">
              <a:solidFill>
                <a:schemeClr val="tx1"/>
              </a:solidFill>
              <a:latin typeface="Arial" pitchFamily="34" charset="0"/>
              <a:cs typeface="Arial" pitchFamily="34" charset="0"/>
            </a:rPr>
            <a:t>Values are not </a:t>
          </a:r>
          <a:r>
            <a:rPr lang="en-US" sz="2000" b="1" dirty="0" smtClean="0">
              <a:solidFill>
                <a:schemeClr val="tx1"/>
              </a:solidFill>
              <a:latin typeface="Arial" pitchFamily="34" charset="0"/>
              <a:cs typeface="Arial" pitchFamily="34" charset="0"/>
            </a:rPr>
            <a:t>DOCTRINAL</a:t>
          </a:r>
          <a:r>
            <a:rPr lang="en-US" sz="2000" dirty="0" smtClean="0">
              <a:solidFill>
                <a:schemeClr val="tx1"/>
              </a:solidFill>
              <a:latin typeface="Arial" pitchFamily="34" charset="0"/>
              <a:cs typeface="Arial" pitchFamily="34" charset="0"/>
            </a:rPr>
            <a:t> dogma.</a:t>
          </a:r>
          <a:endParaRPr lang="en-US" sz="2000" dirty="0">
            <a:solidFill>
              <a:schemeClr val="tx1"/>
            </a:solidFill>
            <a:latin typeface="Arial" pitchFamily="34" charset="0"/>
            <a:cs typeface="Arial" pitchFamily="34" charset="0"/>
          </a:endParaRPr>
        </a:p>
      </dgm:t>
    </dgm:pt>
    <dgm:pt modelId="{FBEE153D-C3F2-41C2-9F1C-71E85ACDF067}" type="parTrans" cxnId="{47D4F8A1-E96C-493E-BAEC-B1A9E171C18F}">
      <dgm:prSet/>
      <dgm:spPr/>
      <dgm:t>
        <a:bodyPr/>
        <a:lstStyle/>
        <a:p>
          <a:endParaRPr lang="en-US"/>
        </a:p>
      </dgm:t>
    </dgm:pt>
    <dgm:pt modelId="{3F6D4EE3-0422-48D6-B238-B92BB16B6C8C}" type="sibTrans" cxnId="{47D4F8A1-E96C-493E-BAEC-B1A9E171C18F}">
      <dgm:prSet/>
      <dgm:spPr/>
      <dgm:t>
        <a:bodyPr/>
        <a:lstStyle/>
        <a:p>
          <a:endParaRPr lang="en-US"/>
        </a:p>
      </dgm:t>
    </dgm:pt>
    <dgm:pt modelId="{42EF6B14-75E4-48DC-B3EC-6D9776A28A29}">
      <dgm:prSet phldrT="[Text]" custT="1"/>
      <dgm:spPr>
        <a:solidFill>
          <a:schemeClr val="bg1"/>
        </a:solidFill>
        <a:ln w="38100">
          <a:solidFill>
            <a:srgbClr val="E6418D"/>
          </a:solidFill>
        </a:ln>
      </dgm:spPr>
      <dgm:t>
        <a:bodyPr/>
        <a:lstStyle/>
        <a:p>
          <a:r>
            <a:rPr lang="en-US" sz="2000" dirty="0" smtClean="0">
              <a:solidFill>
                <a:schemeClr val="tx1"/>
              </a:solidFill>
              <a:latin typeface="Arial" pitchFamily="34" charset="0"/>
              <a:cs typeface="Arial" pitchFamily="34" charset="0"/>
            </a:rPr>
            <a:t>Values provide the </a:t>
          </a:r>
          <a:r>
            <a:rPr lang="en-US" sz="2000" b="1" dirty="0" smtClean="0">
              <a:solidFill>
                <a:schemeClr val="tx1"/>
              </a:solidFill>
              <a:latin typeface="Arial" pitchFamily="34" charset="0"/>
              <a:cs typeface="Arial" pitchFamily="34" charset="0"/>
            </a:rPr>
            <a:t>FOUNDATION </a:t>
          </a:r>
          <a:r>
            <a:rPr lang="en-US" sz="2000" dirty="0" smtClean="0">
              <a:solidFill>
                <a:schemeClr val="tx1"/>
              </a:solidFill>
              <a:latin typeface="Arial" pitchFamily="34" charset="0"/>
              <a:cs typeface="Arial" pitchFamily="34" charset="0"/>
            </a:rPr>
            <a:t>upon which the church can set goals. </a:t>
          </a:r>
          <a:endParaRPr lang="en-US" sz="2000" dirty="0">
            <a:solidFill>
              <a:schemeClr val="tx1"/>
            </a:solidFill>
            <a:latin typeface="Arial" pitchFamily="34" charset="0"/>
            <a:cs typeface="Arial" pitchFamily="34" charset="0"/>
          </a:endParaRPr>
        </a:p>
      </dgm:t>
    </dgm:pt>
    <dgm:pt modelId="{FFF8B5A7-B279-4EB5-BB72-B168D70F163B}" type="parTrans" cxnId="{FC31CC25-2D7D-43ED-B193-2701779DC514}">
      <dgm:prSet/>
      <dgm:spPr/>
      <dgm:t>
        <a:bodyPr/>
        <a:lstStyle/>
        <a:p>
          <a:endParaRPr lang="en-US"/>
        </a:p>
      </dgm:t>
    </dgm:pt>
    <dgm:pt modelId="{ACBD1C43-DAAE-4E0B-9C98-30A0775D9862}" type="sibTrans" cxnId="{FC31CC25-2D7D-43ED-B193-2701779DC514}">
      <dgm:prSet/>
      <dgm:spPr/>
      <dgm:t>
        <a:bodyPr/>
        <a:lstStyle/>
        <a:p>
          <a:endParaRPr lang="en-US"/>
        </a:p>
      </dgm:t>
    </dgm:pt>
    <dgm:pt modelId="{ADA7C66D-E469-401B-BD7C-FB32469EDD56}" type="pres">
      <dgm:prSet presAssocID="{C4D4DBA2-0B5E-4A67-8F36-1153989D5534}" presName="linear" presStyleCnt="0">
        <dgm:presLayoutVars>
          <dgm:animLvl val="lvl"/>
          <dgm:resizeHandles val="exact"/>
        </dgm:presLayoutVars>
      </dgm:prSet>
      <dgm:spPr/>
      <dgm:t>
        <a:bodyPr/>
        <a:lstStyle/>
        <a:p>
          <a:endParaRPr lang="en-US"/>
        </a:p>
      </dgm:t>
    </dgm:pt>
    <dgm:pt modelId="{E3AD81C0-45D4-4A1B-9B7B-50953963E75C}" type="pres">
      <dgm:prSet presAssocID="{70EF74B7-9C03-4288-BF8A-774A1E0E7A7D}" presName="parentText" presStyleLbl="node1" presStyleIdx="0" presStyleCnt="4">
        <dgm:presLayoutVars>
          <dgm:chMax val="0"/>
          <dgm:bulletEnabled val="1"/>
        </dgm:presLayoutVars>
      </dgm:prSet>
      <dgm:spPr/>
      <dgm:t>
        <a:bodyPr/>
        <a:lstStyle/>
        <a:p>
          <a:endParaRPr lang="en-US"/>
        </a:p>
      </dgm:t>
    </dgm:pt>
    <dgm:pt modelId="{65F8DDD9-B7D3-4F67-9B3D-AA8D5C444547}" type="pres">
      <dgm:prSet presAssocID="{9C19F310-BE1A-4175-8591-DD4128D009F5}" presName="spacer" presStyleCnt="0"/>
      <dgm:spPr/>
    </dgm:pt>
    <dgm:pt modelId="{414E45BF-6645-4502-8423-2A1C207566E3}" type="pres">
      <dgm:prSet presAssocID="{85031D11-39A1-4FE9-8F8D-2FCD1FC3BC8D}" presName="parentText" presStyleLbl="node1" presStyleIdx="1" presStyleCnt="4">
        <dgm:presLayoutVars>
          <dgm:chMax val="0"/>
          <dgm:bulletEnabled val="1"/>
        </dgm:presLayoutVars>
      </dgm:prSet>
      <dgm:spPr/>
      <dgm:t>
        <a:bodyPr/>
        <a:lstStyle/>
        <a:p>
          <a:endParaRPr lang="en-US"/>
        </a:p>
      </dgm:t>
    </dgm:pt>
    <dgm:pt modelId="{87D5036D-0736-48E9-B43A-A1A0FFA6CD3A}" type="pres">
      <dgm:prSet presAssocID="{42690701-B042-40C5-A485-16DF4D6ADFA3}" presName="spacer" presStyleCnt="0"/>
      <dgm:spPr/>
    </dgm:pt>
    <dgm:pt modelId="{D02297B8-221E-4012-AE08-936AB560E7EF}" type="pres">
      <dgm:prSet presAssocID="{7634B393-205A-4D7B-8AAC-FE967A3387E6}" presName="parentText" presStyleLbl="node1" presStyleIdx="2" presStyleCnt="4" custLinFactNeighborX="-1083" custLinFactNeighborY="-13252">
        <dgm:presLayoutVars>
          <dgm:chMax val="0"/>
          <dgm:bulletEnabled val="1"/>
        </dgm:presLayoutVars>
      </dgm:prSet>
      <dgm:spPr/>
      <dgm:t>
        <a:bodyPr/>
        <a:lstStyle/>
        <a:p>
          <a:endParaRPr lang="en-US"/>
        </a:p>
      </dgm:t>
    </dgm:pt>
    <dgm:pt modelId="{FE7BA898-92EF-4F65-8053-7CA358092320}" type="pres">
      <dgm:prSet presAssocID="{3F6D4EE3-0422-48D6-B238-B92BB16B6C8C}" presName="spacer" presStyleCnt="0"/>
      <dgm:spPr/>
    </dgm:pt>
    <dgm:pt modelId="{1C2DA745-D720-48C4-8699-660D6FE17420}" type="pres">
      <dgm:prSet presAssocID="{42EF6B14-75E4-48DC-B3EC-6D9776A28A29}" presName="parentText" presStyleLbl="node1" presStyleIdx="3" presStyleCnt="4">
        <dgm:presLayoutVars>
          <dgm:chMax val="0"/>
          <dgm:bulletEnabled val="1"/>
        </dgm:presLayoutVars>
      </dgm:prSet>
      <dgm:spPr/>
      <dgm:t>
        <a:bodyPr/>
        <a:lstStyle/>
        <a:p>
          <a:endParaRPr lang="en-US"/>
        </a:p>
      </dgm:t>
    </dgm:pt>
  </dgm:ptLst>
  <dgm:cxnLst>
    <dgm:cxn modelId="{FC31CC25-2D7D-43ED-B193-2701779DC514}" srcId="{C4D4DBA2-0B5E-4A67-8F36-1153989D5534}" destId="{42EF6B14-75E4-48DC-B3EC-6D9776A28A29}" srcOrd="3" destOrd="0" parTransId="{FFF8B5A7-B279-4EB5-BB72-B168D70F163B}" sibTransId="{ACBD1C43-DAAE-4E0B-9C98-30A0775D9862}"/>
    <dgm:cxn modelId="{15679D03-CFB5-45D2-8346-9C1D8C5AF1B8}" srcId="{C4D4DBA2-0B5E-4A67-8F36-1153989D5534}" destId="{70EF74B7-9C03-4288-BF8A-774A1E0E7A7D}" srcOrd="0" destOrd="0" parTransId="{01AF4261-BAF8-4162-9ABC-964EF6618AD4}" sibTransId="{9C19F310-BE1A-4175-8591-DD4128D009F5}"/>
    <dgm:cxn modelId="{4B4B3163-22C8-410A-9DA4-397F012FDED0}" type="presOf" srcId="{42EF6B14-75E4-48DC-B3EC-6D9776A28A29}" destId="{1C2DA745-D720-48C4-8699-660D6FE17420}" srcOrd="0" destOrd="0" presId="urn:microsoft.com/office/officeart/2005/8/layout/vList2"/>
    <dgm:cxn modelId="{9BDB945C-AF3D-4AAD-A6FE-78EE9239008C}" type="presOf" srcId="{70EF74B7-9C03-4288-BF8A-774A1E0E7A7D}" destId="{E3AD81C0-45D4-4A1B-9B7B-50953963E75C}" srcOrd="0" destOrd="0" presId="urn:microsoft.com/office/officeart/2005/8/layout/vList2"/>
    <dgm:cxn modelId="{D60FE2C6-479B-43CA-87E1-DAB04271079F}" type="presOf" srcId="{7634B393-205A-4D7B-8AAC-FE967A3387E6}" destId="{D02297B8-221E-4012-AE08-936AB560E7EF}" srcOrd="0" destOrd="0" presId="urn:microsoft.com/office/officeart/2005/8/layout/vList2"/>
    <dgm:cxn modelId="{5CD4AFBA-C7E8-4D26-9AC1-22397CBDD055}" type="presOf" srcId="{85031D11-39A1-4FE9-8F8D-2FCD1FC3BC8D}" destId="{414E45BF-6645-4502-8423-2A1C207566E3}" srcOrd="0" destOrd="0" presId="urn:microsoft.com/office/officeart/2005/8/layout/vList2"/>
    <dgm:cxn modelId="{47D4F8A1-E96C-493E-BAEC-B1A9E171C18F}" srcId="{C4D4DBA2-0B5E-4A67-8F36-1153989D5534}" destId="{7634B393-205A-4D7B-8AAC-FE967A3387E6}" srcOrd="2" destOrd="0" parTransId="{FBEE153D-C3F2-41C2-9F1C-71E85ACDF067}" sibTransId="{3F6D4EE3-0422-48D6-B238-B92BB16B6C8C}"/>
    <dgm:cxn modelId="{AB35498A-19D6-4B0A-BB41-E574FB1BEB51}" type="presOf" srcId="{C4D4DBA2-0B5E-4A67-8F36-1153989D5534}" destId="{ADA7C66D-E469-401B-BD7C-FB32469EDD56}" srcOrd="0" destOrd="0" presId="urn:microsoft.com/office/officeart/2005/8/layout/vList2"/>
    <dgm:cxn modelId="{A4622D21-4145-4ABC-9F75-F100BC921D85}" srcId="{C4D4DBA2-0B5E-4A67-8F36-1153989D5534}" destId="{85031D11-39A1-4FE9-8F8D-2FCD1FC3BC8D}" srcOrd="1" destOrd="0" parTransId="{C35E256B-7657-413A-A571-31C8F7620F41}" sibTransId="{42690701-B042-40C5-A485-16DF4D6ADFA3}"/>
    <dgm:cxn modelId="{1FF2FE61-62B2-4240-9291-CDA1B66CA719}" type="presParOf" srcId="{ADA7C66D-E469-401B-BD7C-FB32469EDD56}" destId="{E3AD81C0-45D4-4A1B-9B7B-50953963E75C}" srcOrd="0" destOrd="0" presId="urn:microsoft.com/office/officeart/2005/8/layout/vList2"/>
    <dgm:cxn modelId="{4EB079F7-0227-4EEC-8DE6-7E007B31A432}" type="presParOf" srcId="{ADA7C66D-E469-401B-BD7C-FB32469EDD56}" destId="{65F8DDD9-B7D3-4F67-9B3D-AA8D5C444547}" srcOrd="1" destOrd="0" presId="urn:microsoft.com/office/officeart/2005/8/layout/vList2"/>
    <dgm:cxn modelId="{63CCEA8E-E19D-4AA9-81AE-26B7182B7C90}" type="presParOf" srcId="{ADA7C66D-E469-401B-BD7C-FB32469EDD56}" destId="{414E45BF-6645-4502-8423-2A1C207566E3}" srcOrd="2" destOrd="0" presId="urn:microsoft.com/office/officeart/2005/8/layout/vList2"/>
    <dgm:cxn modelId="{1C7A426B-AC87-4B72-B5A2-E4F51785CA6C}" type="presParOf" srcId="{ADA7C66D-E469-401B-BD7C-FB32469EDD56}" destId="{87D5036D-0736-48E9-B43A-A1A0FFA6CD3A}" srcOrd="3" destOrd="0" presId="urn:microsoft.com/office/officeart/2005/8/layout/vList2"/>
    <dgm:cxn modelId="{150A6161-AADD-4E49-991D-5F727E1C4102}" type="presParOf" srcId="{ADA7C66D-E469-401B-BD7C-FB32469EDD56}" destId="{D02297B8-221E-4012-AE08-936AB560E7EF}" srcOrd="4" destOrd="0" presId="urn:microsoft.com/office/officeart/2005/8/layout/vList2"/>
    <dgm:cxn modelId="{1DAB88AC-4F0C-48F5-9C1E-26D048301E1F}" type="presParOf" srcId="{ADA7C66D-E469-401B-BD7C-FB32469EDD56}" destId="{FE7BA898-92EF-4F65-8053-7CA358092320}" srcOrd="5" destOrd="0" presId="urn:microsoft.com/office/officeart/2005/8/layout/vList2"/>
    <dgm:cxn modelId="{914F3E78-0AD6-4A1B-895E-A3A87538D06A}" type="presParOf" srcId="{ADA7C66D-E469-401B-BD7C-FB32469EDD56}" destId="{1C2DA745-D720-48C4-8699-660D6FE17420}" srcOrd="6"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7D70E6B-F900-4902-A056-6D98CDD92F0A}" type="doc">
      <dgm:prSet loTypeId="urn:microsoft.com/office/officeart/2005/8/layout/target3" loCatId="list" qsTypeId="urn:microsoft.com/office/officeart/2005/8/quickstyle/simple1" qsCatId="simple" csTypeId="urn:microsoft.com/office/officeart/2005/8/colors/accent1_2" csCatId="accent1" phldr="1"/>
      <dgm:spPr/>
      <dgm:t>
        <a:bodyPr/>
        <a:lstStyle/>
        <a:p>
          <a:endParaRPr lang="en-US"/>
        </a:p>
      </dgm:t>
    </dgm:pt>
    <dgm:pt modelId="{B1693331-C102-4FAA-B5EE-E5D0CCA7A0BC}">
      <dgm:prSet phldrT="[Text]" custT="1"/>
      <dgm:spPr>
        <a:ln>
          <a:solidFill>
            <a:srgbClr val="009036"/>
          </a:solidFill>
        </a:ln>
      </dgm:spPr>
      <dgm:t>
        <a:bodyPr/>
        <a:lstStyle/>
        <a:p>
          <a:pPr algn="l"/>
          <a:r>
            <a:rPr lang="en-US" sz="2000" dirty="0" smtClean="0">
              <a:latin typeface="Arial" pitchFamily="34" charset="0"/>
              <a:cs typeface="Arial" pitchFamily="34" charset="0"/>
            </a:rPr>
            <a:t>Conflicts often emerge in </a:t>
          </a:r>
          <a:r>
            <a:rPr lang="en-US" sz="2000" dirty="0" smtClean="0">
              <a:latin typeface="Arial" pitchFamily="34" charset="0"/>
              <a:cs typeface="Arial" pitchFamily="34" charset="0"/>
            </a:rPr>
            <a:t>churches because of different </a:t>
          </a:r>
          <a:r>
            <a:rPr lang="en-US" sz="2000" b="1" dirty="0" smtClean="0">
              <a:latin typeface="Arial" pitchFamily="34" charset="0"/>
              <a:cs typeface="Arial" pitchFamily="34" charset="0"/>
            </a:rPr>
            <a:t>EXPECTATIONS</a:t>
          </a:r>
          <a:r>
            <a:rPr lang="en-US" sz="2000" dirty="0" smtClean="0">
              <a:latin typeface="Arial" pitchFamily="34" charset="0"/>
              <a:cs typeface="Arial" pitchFamily="34" charset="0"/>
            </a:rPr>
            <a:t>.</a:t>
          </a:r>
          <a:endParaRPr lang="en-US" sz="2000" dirty="0">
            <a:latin typeface="Arial" pitchFamily="34" charset="0"/>
            <a:cs typeface="Arial" pitchFamily="34" charset="0"/>
          </a:endParaRPr>
        </a:p>
      </dgm:t>
    </dgm:pt>
    <dgm:pt modelId="{6246512D-9BC6-416A-9A4D-0DB936607F14}" type="parTrans" cxnId="{D1FFC390-8D43-479C-B1BB-419B1F76F436}">
      <dgm:prSet/>
      <dgm:spPr/>
      <dgm:t>
        <a:bodyPr/>
        <a:lstStyle/>
        <a:p>
          <a:endParaRPr lang="en-US"/>
        </a:p>
      </dgm:t>
    </dgm:pt>
    <dgm:pt modelId="{66976170-5F1F-4DD0-BA03-0D84B69E2DF2}" type="sibTrans" cxnId="{D1FFC390-8D43-479C-B1BB-419B1F76F436}">
      <dgm:prSet/>
      <dgm:spPr/>
      <dgm:t>
        <a:bodyPr/>
        <a:lstStyle/>
        <a:p>
          <a:endParaRPr lang="en-US"/>
        </a:p>
      </dgm:t>
    </dgm:pt>
    <dgm:pt modelId="{94AA6981-FC1D-48FC-9791-94B562E93661}">
      <dgm:prSet phldrT="[Text]" custT="1"/>
      <dgm:spPr>
        <a:ln>
          <a:solidFill>
            <a:srgbClr val="125AA3"/>
          </a:solidFill>
        </a:ln>
      </dgm:spPr>
      <dgm:t>
        <a:bodyPr/>
        <a:lstStyle/>
        <a:p>
          <a:pPr algn="l"/>
          <a:r>
            <a:rPr lang="en-US" sz="2000" dirty="0" smtClean="0">
              <a:latin typeface="Arial" pitchFamily="34" charset="0"/>
              <a:cs typeface="Arial" pitchFamily="34" charset="0"/>
            </a:rPr>
            <a:t>Most strategic planning efforts fail because the values were not clarified at the </a:t>
          </a:r>
          <a:r>
            <a:rPr lang="en-US" sz="2000" b="1" dirty="0" smtClean="0">
              <a:latin typeface="Arial" pitchFamily="34" charset="0"/>
              <a:cs typeface="Arial" pitchFamily="34" charset="0"/>
            </a:rPr>
            <a:t>BEGINNING</a:t>
          </a:r>
          <a:r>
            <a:rPr lang="en-US" sz="2000" dirty="0" smtClean="0">
              <a:latin typeface="Arial" pitchFamily="34" charset="0"/>
              <a:cs typeface="Arial" pitchFamily="34" charset="0"/>
            </a:rPr>
            <a:t> of the process.</a:t>
          </a:r>
          <a:endParaRPr lang="en-US" sz="2000" dirty="0">
            <a:latin typeface="Arial" pitchFamily="34" charset="0"/>
            <a:cs typeface="Arial" pitchFamily="34" charset="0"/>
          </a:endParaRPr>
        </a:p>
      </dgm:t>
    </dgm:pt>
    <dgm:pt modelId="{04417E7B-B460-46F5-B6B5-9D63403EE225}" type="parTrans" cxnId="{D44D0CFE-228C-44A0-829A-A953B6CCE3E5}">
      <dgm:prSet/>
      <dgm:spPr/>
      <dgm:t>
        <a:bodyPr/>
        <a:lstStyle/>
        <a:p>
          <a:endParaRPr lang="en-US"/>
        </a:p>
      </dgm:t>
    </dgm:pt>
    <dgm:pt modelId="{06C394DC-917B-4050-A169-094881E579B6}" type="sibTrans" cxnId="{D44D0CFE-228C-44A0-829A-A953B6CCE3E5}">
      <dgm:prSet/>
      <dgm:spPr/>
      <dgm:t>
        <a:bodyPr/>
        <a:lstStyle/>
        <a:p>
          <a:endParaRPr lang="en-US"/>
        </a:p>
      </dgm:t>
    </dgm:pt>
    <dgm:pt modelId="{E3B9D7B9-3329-4AA7-8E03-C5018D47A9CA}">
      <dgm:prSet phldrT="[Text]" custT="1"/>
      <dgm:spPr>
        <a:ln>
          <a:solidFill>
            <a:srgbClr val="E2001A"/>
          </a:solidFill>
        </a:ln>
      </dgm:spPr>
      <dgm:t>
        <a:bodyPr/>
        <a:lstStyle/>
        <a:p>
          <a:pPr algn="l"/>
          <a:r>
            <a:rPr lang="en-US" sz="2000" dirty="0" smtClean="0">
              <a:latin typeface="Arial" pitchFamily="34" charset="0"/>
              <a:cs typeface="Arial" pitchFamily="34" charset="0"/>
            </a:rPr>
            <a:t>Values are the </a:t>
          </a:r>
          <a:r>
            <a:rPr lang="en-US" sz="2000" b="1" dirty="0" smtClean="0">
              <a:latin typeface="Arial" pitchFamily="34" charset="0"/>
              <a:cs typeface="Arial" pitchFamily="34" charset="0"/>
            </a:rPr>
            <a:t>BRIDGE</a:t>
          </a:r>
          <a:r>
            <a:rPr lang="en-US" sz="2000" dirty="0" smtClean="0">
              <a:latin typeface="Arial" pitchFamily="34" charset="0"/>
              <a:cs typeface="Arial" pitchFamily="34" charset="0"/>
            </a:rPr>
            <a:t> between what is said and what is done. They are also the bridge between beliefs and behavior.</a:t>
          </a:r>
          <a:endParaRPr lang="en-US" sz="2000" dirty="0">
            <a:latin typeface="Arial" pitchFamily="34" charset="0"/>
            <a:cs typeface="Arial" pitchFamily="34" charset="0"/>
          </a:endParaRPr>
        </a:p>
      </dgm:t>
    </dgm:pt>
    <dgm:pt modelId="{F8B8F278-4335-4483-A274-12A60A381915}" type="parTrans" cxnId="{69557AA4-A96A-4A07-AFA3-C27C6A27E9FE}">
      <dgm:prSet/>
      <dgm:spPr/>
      <dgm:t>
        <a:bodyPr/>
        <a:lstStyle/>
        <a:p>
          <a:endParaRPr lang="en-US"/>
        </a:p>
      </dgm:t>
    </dgm:pt>
    <dgm:pt modelId="{CC168AB1-7CAB-4EF2-BE45-4E71036FE0CE}" type="sibTrans" cxnId="{69557AA4-A96A-4A07-AFA3-C27C6A27E9FE}">
      <dgm:prSet/>
      <dgm:spPr/>
      <dgm:t>
        <a:bodyPr/>
        <a:lstStyle/>
        <a:p>
          <a:endParaRPr lang="en-US"/>
        </a:p>
      </dgm:t>
    </dgm:pt>
    <dgm:pt modelId="{8A33DEF4-10BE-4DB4-B78B-689B5277A064}" type="pres">
      <dgm:prSet presAssocID="{C7D70E6B-F900-4902-A056-6D98CDD92F0A}" presName="Name0" presStyleCnt="0">
        <dgm:presLayoutVars>
          <dgm:chMax val="7"/>
          <dgm:dir/>
          <dgm:animLvl val="lvl"/>
          <dgm:resizeHandles val="exact"/>
        </dgm:presLayoutVars>
      </dgm:prSet>
      <dgm:spPr/>
      <dgm:t>
        <a:bodyPr/>
        <a:lstStyle/>
        <a:p>
          <a:endParaRPr lang="en-US"/>
        </a:p>
      </dgm:t>
    </dgm:pt>
    <dgm:pt modelId="{C4403F80-7631-4D3C-8A35-765ECACBDAF9}" type="pres">
      <dgm:prSet presAssocID="{B1693331-C102-4FAA-B5EE-E5D0CCA7A0BC}" presName="circle1" presStyleLbl="node1" presStyleIdx="0" presStyleCnt="3"/>
      <dgm:spPr>
        <a:solidFill>
          <a:srgbClr val="009036"/>
        </a:solidFill>
      </dgm:spPr>
    </dgm:pt>
    <dgm:pt modelId="{B79C8CC4-FD54-48EF-8235-7FAE35CD5426}" type="pres">
      <dgm:prSet presAssocID="{B1693331-C102-4FAA-B5EE-E5D0CCA7A0BC}" presName="space" presStyleCnt="0"/>
      <dgm:spPr/>
    </dgm:pt>
    <dgm:pt modelId="{78B00DDC-BAD5-477C-A45D-79F3D40A1273}" type="pres">
      <dgm:prSet presAssocID="{B1693331-C102-4FAA-B5EE-E5D0CCA7A0BC}" presName="rect1" presStyleLbl="alignAcc1" presStyleIdx="0" presStyleCnt="3"/>
      <dgm:spPr/>
      <dgm:t>
        <a:bodyPr/>
        <a:lstStyle/>
        <a:p>
          <a:endParaRPr lang="en-US"/>
        </a:p>
      </dgm:t>
    </dgm:pt>
    <dgm:pt modelId="{FFE6298A-2A32-4DBF-957B-0BB97DDF485D}" type="pres">
      <dgm:prSet presAssocID="{94AA6981-FC1D-48FC-9791-94B562E93661}" presName="vertSpace2" presStyleLbl="node1" presStyleIdx="0" presStyleCnt="3"/>
      <dgm:spPr/>
    </dgm:pt>
    <dgm:pt modelId="{99D3BC83-E472-4E0B-A01D-8746E99B878C}" type="pres">
      <dgm:prSet presAssocID="{94AA6981-FC1D-48FC-9791-94B562E93661}" presName="circle2" presStyleLbl="node1" presStyleIdx="1" presStyleCnt="3"/>
      <dgm:spPr>
        <a:solidFill>
          <a:srgbClr val="125AA3"/>
        </a:solidFill>
      </dgm:spPr>
    </dgm:pt>
    <dgm:pt modelId="{F1BF82EE-2BBA-46A8-B127-D9B20733883E}" type="pres">
      <dgm:prSet presAssocID="{94AA6981-FC1D-48FC-9791-94B562E93661}" presName="rect2" presStyleLbl="alignAcc1" presStyleIdx="1" presStyleCnt="3" custLinFactNeighborX="1508"/>
      <dgm:spPr/>
      <dgm:t>
        <a:bodyPr/>
        <a:lstStyle/>
        <a:p>
          <a:endParaRPr lang="en-US"/>
        </a:p>
      </dgm:t>
    </dgm:pt>
    <dgm:pt modelId="{4BCA995F-E1C9-419B-B16A-7810CADFDED9}" type="pres">
      <dgm:prSet presAssocID="{E3B9D7B9-3329-4AA7-8E03-C5018D47A9CA}" presName="vertSpace3" presStyleLbl="node1" presStyleIdx="1" presStyleCnt="3"/>
      <dgm:spPr/>
    </dgm:pt>
    <dgm:pt modelId="{B00A7EE0-8032-42CA-9F55-F460CB31DEF7}" type="pres">
      <dgm:prSet presAssocID="{E3B9D7B9-3329-4AA7-8E03-C5018D47A9CA}" presName="circle3" presStyleLbl="node1" presStyleIdx="2" presStyleCnt="3"/>
      <dgm:spPr>
        <a:solidFill>
          <a:srgbClr val="E2001A"/>
        </a:solidFill>
      </dgm:spPr>
    </dgm:pt>
    <dgm:pt modelId="{3F167F84-53BC-4AEC-9A71-143925C69BF3}" type="pres">
      <dgm:prSet presAssocID="{E3B9D7B9-3329-4AA7-8E03-C5018D47A9CA}" presName="rect3" presStyleLbl="alignAcc1" presStyleIdx="2" presStyleCnt="3"/>
      <dgm:spPr/>
      <dgm:t>
        <a:bodyPr/>
        <a:lstStyle/>
        <a:p>
          <a:endParaRPr lang="en-US"/>
        </a:p>
      </dgm:t>
    </dgm:pt>
    <dgm:pt modelId="{986EF6D8-3213-4B60-B851-7F7CC9727CAD}" type="pres">
      <dgm:prSet presAssocID="{B1693331-C102-4FAA-B5EE-E5D0CCA7A0BC}" presName="rect1ParTxNoCh" presStyleLbl="alignAcc1" presStyleIdx="2" presStyleCnt="3">
        <dgm:presLayoutVars>
          <dgm:chMax val="1"/>
          <dgm:bulletEnabled val="1"/>
        </dgm:presLayoutVars>
      </dgm:prSet>
      <dgm:spPr/>
      <dgm:t>
        <a:bodyPr/>
        <a:lstStyle/>
        <a:p>
          <a:endParaRPr lang="en-US"/>
        </a:p>
      </dgm:t>
    </dgm:pt>
    <dgm:pt modelId="{7E1B5CF6-CC11-42C6-BAA9-C9CB5BD31C76}" type="pres">
      <dgm:prSet presAssocID="{94AA6981-FC1D-48FC-9791-94B562E93661}" presName="rect2ParTxNoCh" presStyleLbl="alignAcc1" presStyleIdx="2" presStyleCnt="3">
        <dgm:presLayoutVars>
          <dgm:chMax val="1"/>
          <dgm:bulletEnabled val="1"/>
        </dgm:presLayoutVars>
      </dgm:prSet>
      <dgm:spPr/>
      <dgm:t>
        <a:bodyPr/>
        <a:lstStyle/>
        <a:p>
          <a:endParaRPr lang="en-US"/>
        </a:p>
      </dgm:t>
    </dgm:pt>
    <dgm:pt modelId="{E14DA757-7B18-4328-AB1B-24912CB6E755}" type="pres">
      <dgm:prSet presAssocID="{E3B9D7B9-3329-4AA7-8E03-C5018D47A9CA}" presName="rect3ParTxNoCh" presStyleLbl="alignAcc1" presStyleIdx="2" presStyleCnt="3">
        <dgm:presLayoutVars>
          <dgm:chMax val="1"/>
          <dgm:bulletEnabled val="1"/>
        </dgm:presLayoutVars>
      </dgm:prSet>
      <dgm:spPr/>
      <dgm:t>
        <a:bodyPr/>
        <a:lstStyle/>
        <a:p>
          <a:endParaRPr lang="en-US"/>
        </a:p>
      </dgm:t>
    </dgm:pt>
  </dgm:ptLst>
  <dgm:cxnLst>
    <dgm:cxn modelId="{69557AA4-A96A-4A07-AFA3-C27C6A27E9FE}" srcId="{C7D70E6B-F900-4902-A056-6D98CDD92F0A}" destId="{E3B9D7B9-3329-4AA7-8E03-C5018D47A9CA}" srcOrd="2" destOrd="0" parTransId="{F8B8F278-4335-4483-A274-12A60A381915}" sibTransId="{CC168AB1-7CAB-4EF2-BE45-4E71036FE0CE}"/>
    <dgm:cxn modelId="{D44D0CFE-228C-44A0-829A-A953B6CCE3E5}" srcId="{C7D70E6B-F900-4902-A056-6D98CDD92F0A}" destId="{94AA6981-FC1D-48FC-9791-94B562E93661}" srcOrd="1" destOrd="0" parTransId="{04417E7B-B460-46F5-B6B5-9D63403EE225}" sibTransId="{06C394DC-917B-4050-A169-094881E579B6}"/>
    <dgm:cxn modelId="{9E622DBF-21E3-45D5-BD84-F9F974517206}" type="presOf" srcId="{94AA6981-FC1D-48FC-9791-94B562E93661}" destId="{F1BF82EE-2BBA-46A8-B127-D9B20733883E}" srcOrd="0" destOrd="0" presId="urn:microsoft.com/office/officeart/2005/8/layout/target3"/>
    <dgm:cxn modelId="{BBA52F83-4A43-484B-A2A0-A40BF0EB83A6}" type="presOf" srcId="{B1693331-C102-4FAA-B5EE-E5D0CCA7A0BC}" destId="{78B00DDC-BAD5-477C-A45D-79F3D40A1273}" srcOrd="0" destOrd="0" presId="urn:microsoft.com/office/officeart/2005/8/layout/target3"/>
    <dgm:cxn modelId="{D1FFC390-8D43-479C-B1BB-419B1F76F436}" srcId="{C7D70E6B-F900-4902-A056-6D98CDD92F0A}" destId="{B1693331-C102-4FAA-B5EE-E5D0CCA7A0BC}" srcOrd="0" destOrd="0" parTransId="{6246512D-9BC6-416A-9A4D-0DB936607F14}" sibTransId="{66976170-5F1F-4DD0-BA03-0D84B69E2DF2}"/>
    <dgm:cxn modelId="{0EA095A0-B140-42CB-8E35-B4928288B7D3}" type="presOf" srcId="{94AA6981-FC1D-48FC-9791-94B562E93661}" destId="{7E1B5CF6-CC11-42C6-BAA9-C9CB5BD31C76}" srcOrd="1" destOrd="0" presId="urn:microsoft.com/office/officeart/2005/8/layout/target3"/>
    <dgm:cxn modelId="{A8AB7B02-D4DF-4EC1-AFF6-9E1E30617FED}" type="presOf" srcId="{E3B9D7B9-3329-4AA7-8E03-C5018D47A9CA}" destId="{E14DA757-7B18-4328-AB1B-24912CB6E755}" srcOrd="1" destOrd="0" presId="urn:microsoft.com/office/officeart/2005/8/layout/target3"/>
    <dgm:cxn modelId="{C5FA2166-C4A7-4AEF-BA0C-3A54AF29B262}" type="presOf" srcId="{E3B9D7B9-3329-4AA7-8E03-C5018D47A9CA}" destId="{3F167F84-53BC-4AEC-9A71-143925C69BF3}" srcOrd="0" destOrd="0" presId="urn:microsoft.com/office/officeart/2005/8/layout/target3"/>
    <dgm:cxn modelId="{F6DB2926-1646-4F52-AB44-5B9C982C3028}" type="presOf" srcId="{C7D70E6B-F900-4902-A056-6D98CDD92F0A}" destId="{8A33DEF4-10BE-4DB4-B78B-689B5277A064}" srcOrd="0" destOrd="0" presId="urn:microsoft.com/office/officeart/2005/8/layout/target3"/>
    <dgm:cxn modelId="{BD9E16C7-C0A2-4F47-B459-D30CE96322EC}" type="presOf" srcId="{B1693331-C102-4FAA-B5EE-E5D0CCA7A0BC}" destId="{986EF6D8-3213-4B60-B851-7F7CC9727CAD}" srcOrd="1" destOrd="0" presId="urn:microsoft.com/office/officeart/2005/8/layout/target3"/>
    <dgm:cxn modelId="{4038D2EA-055F-46C5-B9D9-7B7BD5B18B9A}" type="presParOf" srcId="{8A33DEF4-10BE-4DB4-B78B-689B5277A064}" destId="{C4403F80-7631-4D3C-8A35-765ECACBDAF9}" srcOrd="0" destOrd="0" presId="urn:microsoft.com/office/officeart/2005/8/layout/target3"/>
    <dgm:cxn modelId="{FF5980AF-43F7-44ED-8B8E-F1F9B2B15BC0}" type="presParOf" srcId="{8A33DEF4-10BE-4DB4-B78B-689B5277A064}" destId="{B79C8CC4-FD54-48EF-8235-7FAE35CD5426}" srcOrd="1" destOrd="0" presId="urn:microsoft.com/office/officeart/2005/8/layout/target3"/>
    <dgm:cxn modelId="{525C4173-D279-4C5D-904A-BDAE8183810E}" type="presParOf" srcId="{8A33DEF4-10BE-4DB4-B78B-689B5277A064}" destId="{78B00DDC-BAD5-477C-A45D-79F3D40A1273}" srcOrd="2" destOrd="0" presId="urn:microsoft.com/office/officeart/2005/8/layout/target3"/>
    <dgm:cxn modelId="{147529A9-578D-4C8B-A175-0B8FE0E21A40}" type="presParOf" srcId="{8A33DEF4-10BE-4DB4-B78B-689B5277A064}" destId="{FFE6298A-2A32-4DBF-957B-0BB97DDF485D}" srcOrd="3" destOrd="0" presId="urn:microsoft.com/office/officeart/2005/8/layout/target3"/>
    <dgm:cxn modelId="{58EAAB02-84EB-4C87-8FEB-5C466BF33539}" type="presParOf" srcId="{8A33DEF4-10BE-4DB4-B78B-689B5277A064}" destId="{99D3BC83-E472-4E0B-A01D-8746E99B878C}" srcOrd="4" destOrd="0" presId="urn:microsoft.com/office/officeart/2005/8/layout/target3"/>
    <dgm:cxn modelId="{4F373F68-8736-4EE4-9F28-D909A831E91E}" type="presParOf" srcId="{8A33DEF4-10BE-4DB4-B78B-689B5277A064}" destId="{F1BF82EE-2BBA-46A8-B127-D9B20733883E}" srcOrd="5" destOrd="0" presId="urn:microsoft.com/office/officeart/2005/8/layout/target3"/>
    <dgm:cxn modelId="{8D7955BF-2B2B-4193-91DA-7FD2EAB6064A}" type="presParOf" srcId="{8A33DEF4-10BE-4DB4-B78B-689B5277A064}" destId="{4BCA995F-E1C9-419B-B16A-7810CADFDED9}" srcOrd="6" destOrd="0" presId="urn:microsoft.com/office/officeart/2005/8/layout/target3"/>
    <dgm:cxn modelId="{3EB76C22-CDDC-455C-9DA1-F9F298A0F087}" type="presParOf" srcId="{8A33DEF4-10BE-4DB4-B78B-689B5277A064}" destId="{B00A7EE0-8032-42CA-9F55-F460CB31DEF7}" srcOrd="7" destOrd="0" presId="urn:microsoft.com/office/officeart/2005/8/layout/target3"/>
    <dgm:cxn modelId="{2FB624DE-0493-4049-82A8-01D6DF8CAB46}" type="presParOf" srcId="{8A33DEF4-10BE-4DB4-B78B-689B5277A064}" destId="{3F167F84-53BC-4AEC-9A71-143925C69BF3}" srcOrd="8" destOrd="0" presId="urn:microsoft.com/office/officeart/2005/8/layout/target3"/>
    <dgm:cxn modelId="{B1AC6854-8B97-4D4A-A00D-DB8E768F2CAE}" type="presParOf" srcId="{8A33DEF4-10BE-4DB4-B78B-689B5277A064}" destId="{986EF6D8-3213-4B60-B851-7F7CC9727CAD}" srcOrd="9" destOrd="0" presId="urn:microsoft.com/office/officeart/2005/8/layout/target3"/>
    <dgm:cxn modelId="{5CD7B03A-90F0-4438-9489-0226A21D840C}" type="presParOf" srcId="{8A33DEF4-10BE-4DB4-B78B-689B5277A064}" destId="{7E1B5CF6-CC11-42C6-BAA9-C9CB5BD31C76}" srcOrd="10" destOrd="0" presId="urn:microsoft.com/office/officeart/2005/8/layout/target3"/>
    <dgm:cxn modelId="{5DBF977B-4F39-4DCE-A34C-DF2FBDBBF56F}" type="presParOf" srcId="{8A33DEF4-10BE-4DB4-B78B-689B5277A064}" destId="{E14DA757-7B18-4328-AB1B-24912CB6E755}" srcOrd="11" destOrd="0" presId="urn:microsoft.com/office/officeart/2005/8/layout/targe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86E6961-24DC-4DA3-BE74-0F4A72FB2E09}" type="doc">
      <dgm:prSet loTypeId="urn:microsoft.com/office/officeart/2005/8/layout/bProcess3" loCatId="process" qsTypeId="urn:microsoft.com/office/officeart/2005/8/quickstyle/simple1" qsCatId="simple" csTypeId="urn:microsoft.com/office/officeart/2005/8/colors/accent1_2" csCatId="accent1" phldr="1"/>
      <dgm:spPr/>
      <dgm:t>
        <a:bodyPr/>
        <a:lstStyle/>
        <a:p>
          <a:endParaRPr lang="en-US"/>
        </a:p>
      </dgm:t>
    </dgm:pt>
    <dgm:pt modelId="{A2DE508C-4289-497D-8CE1-4F5D67340F1F}">
      <dgm:prSet phldrT="[Text]"/>
      <dgm:spPr>
        <a:noFill/>
        <a:ln w="38100">
          <a:solidFill>
            <a:srgbClr val="E2001A"/>
          </a:solidFill>
        </a:ln>
      </dgm:spPr>
      <dgm:t>
        <a:bodyPr/>
        <a:lstStyle/>
        <a:p>
          <a:r>
            <a:rPr lang="en-US" sz="2000" dirty="0">
              <a:solidFill>
                <a:schemeClr val="tx1"/>
              </a:solidFill>
              <a:latin typeface="Arial"/>
            </a:rPr>
            <a:t>An Intercession System</a:t>
          </a:r>
        </a:p>
      </dgm:t>
    </dgm:pt>
    <dgm:pt modelId="{F9DA22F2-8520-4A6F-AD62-FF1AE80F3CEA}" type="parTrans" cxnId="{8E7E3678-FE8D-4D46-B193-3DDB76ABF13A}">
      <dgm:prSet/>
      <dgm:spPr/>
      <dgm:t>
        <a:bodyPr/>
        <a:lstStyle/>
        <a:p>
          <a:endParaRPr lang="en-US"/>
        </a:p>
      </dgm:t>
    </dgm:pt>
    <dgm:pt modelId="{FA6245FB-C5C9-48FB-8840-00A6C6B4EF64}" type="sibTrans" cxnId="{8E7E3678-FE8D-4D46-B193-3DDB76ABF13A}">
      <dgm:prSet/>
      <dgm:spPr/>
      <dgm:t>
        <a:bodyPr/>
        <a:lstStyle/>
        <a:p>
          <a:endParaRPr lang="en-US"/>
        </a:p>
      </dgm:t>
    </dgm:pt>
    <dgm:pt modelId="{3CB49503-8FF2-41E6-8C93-49822F7A4D6D}">
      <dgm:prSet phldrT="[Text]"/>
      <dgm:spPr>
        <a:noFill/>
        <a:ln w="38100">
          <a:solidFill>
            <a:srgbClr val="E2001A"/>
          </a:solidFill>
        </a:ln>
      </dgm:spPr>
      <dgm:t>
        <a:bodyPr/>
        <a:lstStyle/>
        <a:p>
          <a:r>
            <a:rPr lang="en-US" sz="2000" dirty="0">
              <a:solidFill>
                <a:schemeClr val="tx1"/>
              </a:solidFill>
              <a:latin typeface="Arial"/>
            </a:rPr>
            <a:t>An Administrative System</a:t>
          </a:r>
        </a:p>
      </dgm:t>
    </dgm:pt>
    <dgm:pt modelId="{78E99486-935A-4128-BC73-FD68492ECC87}" type="parTrans" cxnId="{A8F8CD22-0407-4089-A09C-6860737DD44A}">
      <dgm:prSet/>
      <dgm:spPr/>
      <dgm:t>
        <a:bodyPr/>
        <a:lstStyle/>
        <a:p>
          <a:endParaRPr lang="en-US"/>
        </a:p>
      </dgm:t>
    </dgm:pt>
    <dgm:pt modelId="{9998989B-93E9-439D-8187-9C0CA85AA271}" type="sibTrans" cxnId="{A8F8CD22-0407-4089-A09C-6860737DD44A}">
      <dgm:prSet/>
      <dgm:spPr/>
      <dgm:t>
        <a:bodyPr/>
        <a:lstStyle/>
        <a:p>
          <a:endParaRPr lang="en-US"/>
        </a:p>
      </dgm:t>
    </dgm:pt>
    <dgm:pt modelId="{F1818093-7D1F-4088-BBC1-48720331A641}">
      <dgm:prSet phldrT="[Text]"/>
      <dgm:spPr>
        <a:noFill/>
        <a:ln w="38100">
          <a:solidFill>
            <a:srgbClr val="E2001A"/>
          </a:solidFill>
        </a:ln>
      </dgm:spPr>
      <dgm:t>
        <a:bodyPr/>
        <a:lstStyle/>
        <a:p>
          <a:r>
            <a:rPr lang="en-US" sz="2000" dirty="0">
              <a:solidFill>
                <a:schemeClr val="tx1"/>
              </a:solidFill>
              <a:latin typeface="Arial"/>
            </a:rPr>
            <a:t>A Communication System</a:t>
          </a:r>
        </a:p>
      </dgm:t>
    </dgm:pt>
    <dgm:pt modelId="{68875071-9DE3-42BD-BABF-E69714D7C5D9}" type="parTrans" cxnId="{4D024779-B92D-4E96-B998-D6A3CCF2868D}">
      <dgm:prSet/>
      <dgm:spPr/>
      <dgm:t>
        <a:bodyPr/>
        <a:lstStyle/>
        <a:p>
          <a:endParaRPr lang="en-US"/>
        </a:p>
      </dgm:t>
    </dgm:pt>
    <dgm:pt modelId="{66FC746F-E7FC-4F89-9FA0-6D4B84BBB794}" type="sibTrans" cxnId="{4D024779-B92D-4E96-B998-D6A3CCF2868D}">
      <dgm:prSet/>
      <dgm:spPr/>
      <dgm:t>
        <a:bodyPr/>
        <a:lstStyle/>
        <a:p>
          <a:endParaRPr lang="en-US"/>
        </a:p>
      </dgm:t>
    </dgm:pt>
    <dgm:pt modelId="{183793BD-CE71-401A-9D83-4D38A40E4A01}">
      <dgm:prSet phldrT="[Text]"/>
      <dgm:spPr>
        <a:noFill/>
        <a:ln w="38100">
          <a:solidFill>
            <a:srgbClr val="E2001A"/>
          </a:solidFill>
        </a:ln>
      </dgm:spPr>
      <dgm:t>
        <a:bodyPr/>
        <a:lstStyle/>
        <a:p>
          <a:r>
            <a:rPr lang="en-US" sz="2000" dirty="0">
              <a:solidFill>
                <a:schemeClr val="tx1"/>
              </a:solidFill>
              <a:latin typeface="Arial"/>
            </a:rPr>
            <a:t>A Financial System </a:t>
          </a:r>
        </a:p>
      </dgm:t>
    </dgm:pt>
    <dgm:pt modelId="{D314ED46-C479-4F94-9528-E5C6C0F6B248}" type="parTrans" cxnId="{6AB59D99-255B-4485-BB8D-3417A9A98B17}">
      <dgm:prSet/>
      <dgm:spPr/>
      <dgm:t>
        <a:bodyPr/>
        <a:lstStyle/>
        <a:p>
          <a:endParaRPr lang="en-US"/>
        </a:p>
      </dgm:t>
    </dgm:pt>
    <dgm:pt modelId="{F611DAB2-E43A-469F-9BB2-556063BE30E7}" type="sibTrans" cxnId="{6AB59D99-255B-4485-BB8D-3417A9A98B17}">
      <dgm:prSet/>
      <dgm:spPr/>
      <dgm:t>
        <a:bodyPr/>
        <a:lstStyle/>
        <a:p>
          <a:endParaRPr lang="en-US"/>
        </a:p>
      </dgm:t>
    </dgm:pt>
    <dgm:pt modelId="{35F1E0EE-BC36-4677-9133-3522F5814C6D}">
      <dgm:prSet phldrT="[Text]"/>
      <dgm:spPr>
        <a:noFill/>
        <a:ln w="38100">
          <a:solidFill>
            <a:srgbClr val="E2001A"/>
          </a:solidFill>
        </a:ln>
      </dgm:spPr>
      <dgm:t>
        <a:bodyPr/>
        <a:lstStyle/>
        <a:p>
          <a:r>
            <a:rPr lang="en-US" sz="2000" dirty="0">
              <a:solidFill>
                <a:schemeClr val="tx1"/>
              </a:solidFill>
              <a:latin typeface="Arial"/>
            </a:rPr>
            <a:t>An Evangelism System</a:t>
          </a:r>
        </a:p>
      </dgm:t>
    </dgm:pt>
    <dgm:pt modelId="{0652A798-0770-4CE7-85E0-41EAD8FDB6D1}" type="parTrans" cxnId="{1EA15AD8-C5AA-437B-AA10-5FD7BC0930BC}">
      <dgm:prSet/>
      <dgm:spPr/>
      <dgm:t>
        <a:bodyPr/>
        <a:lstStyle/>
        <a:p>
          <a:endParaRPr lang="en-US"/>
        </a:p>
      </dgm:t>
    </dgm:pt>
    <dgm:pt modelId="{043098A2-5263-463B-8B66-B8F79313182A}" type="sibTrans" cxnId="{1EA15AD8-C5AA-437B-AA10-5FD7BC0930BC}">
      <dgm:prSet/>
      <dgm:spPr/>
      <dgm:t>
        <a:bodyPr/>
        <a:lstStyle/>
        <a:p>
          <a:endParaRPr lang="en-US"/>
        </a:p>
      </dgm:t>
    </dgm:pt>
    <dgm:pt modelId="{DF5B01A6-C6D2-4714-946A-34F46DE553EB}">
      <dgm:prSet phldrT="[Text]"/>
      <dgm:spPr>
        <a:noFill/>
        <a:ln w="38100">
          <a:solidFill>
            <a:srgbClr val="E2001A"/>
          </a:solidFill>
        </a:ln>
      </dgm:spPr>
      <dgm:t>
        <a:bodyPr/>
        <a:lstStyle/>
        <a:p>
          <a:r>
            <a:rPr lang="en-US" sz="2000" dirty="0">
              <a:solidFill>
                <a:schemeClr val="tx1"/>
              </a:solidFill>
              <a:latin typeface="Arial"/>
            </a:rPr>
            <a:t>An Assimilation System</a:t>
          </a:r>
        </a:p>
      </dgm:t>
    </dgm:pt>
    <dgm:pt modelId="{7B6AF555-F676-4FB8-BC72-C4C7C170DF3B}" type="parTrans" cxnId="{18562124-ACBF-4CAD-B4FD-2CF188C3D3AA}">
      <dgm:prSet/>
      <dgm:spPr/>
      <dgm:t>
        <a:bodyPr/>
        <a:lstStyle/>
        <a:p>
          <a:endParaRPr lang="en-US"/>
        </a:p>
      </dgm:t>
    </dgm:pt>
    <dgm:pt modelId="{31995A8B-320C-4803-86E0-186B3D298684}" type="sibTrans" cxnId="{18562124-ACBF-4CAD-B4FD-2CF188C3D3AA}">
      <dgm:prSet/>
      <dgm:spPr/>
      <dgm:t>
        <a:bodyPr/>
        <a:lstStyle/>
        <a:p>
          <a:endParaRPr lang="en-US"/>
        </a:p>
      </dgm:t>
    </dgm:pt>
    <dgm:pt modelId="{6CD3A54C-3A0E-4D1C-8560-FA79E15665A8}">
      <dgm:prSet phldrT="[Text]"/>
      <dgm:spPr>
        <a:noFill/>
        <a:ln w="38100">
          <a:solidFill>
            <a:srgbClr val="E2001A"/>
          </a:solidFill>
        </a:ln>
      </dgm:spPr>
      <dgm:t>
        <a:bodyPr/>
        <a:lstStyle/>
        <a:p>
          <a:r>
            <a:rPr lang="en-US" sz="2000" dirty="0">
              <a:solidFill>
                <a:schemeClr val="tx1"/>
              </a:solidFill>
              <a:latin typeface="Arial"/>
            </a:rPr>
            <a:t>A Spiritual Nutrition System</a:t>
          </a:r>
        </a:p>
      </dgm:t>
    </dgm:pt>
    <dgm:pt modelId="{B96FFBE6-6722-4DF7-B95A-94C62DBD2FD2}" type="parTrans" cxnId="{E8075E36-39AA-4704-875D-182A47A5D90E}">
      <dgm:prSet/>
      <dgm:spPr/>
      <dgm:t>
        <a:bodyPr/>
        <a:lstStyle/>
        <a:p>
          <a:endParaRPr lang="en-US"/>
        </a:p>
      </dgm:t>
    </dgm:pt>
    <dgm:pt modelId="{493F9509-D088-4F59-AA9A-EA5EB5F47691}" type="sibTrans" cxnId="{E8075E36-39AA-4704-875D-182A47A5D90E}">
      <dgm:prSet/>
      <dgm:spPr/>
      <dgm:t>
        <a:bodyPr/>
        <a:lstStyle/>
        <a:p>
          <a:endParaRPr lang="en-US"/>
        </a:p>
      </dgm:t>
    </dgm:pt>
    <dgm:pt modelId="{EAEA0BE0-D5C3-44CD-91F8-26B695B22084}">
      <dgm:prSet phldrT="[Text]"/>
      <dgm:spPr>
        <a:noFill/>
        <a:ln w="38100">
          <a:solidFill>
            <a:srgbClr val="E2001A"/>
          </a:solidFill>
        </a:ln>
      </dgm:spPr>
      <dgm:t>
        <a:bodyPr/>
        <a:lstStyle/>
        <a:p>
          <a:r>
            <a:rPr lang="en-US" sz="2000" dirty="0">
              <a:solidFill>
                <a:schemeClr val="tx1"/>
              </a:solidFill>
              <a:latin typeface="Arial"/>
            </a:rPr>
            <a:t>A Celebration System</a:t>
          </a:r>
        </a:p>
      </dgm:t>
    </dgm:pt>
    <dgm:pt modelId="{31511547-46BE-4F5E-8D1A-4EC0229667A2}" type="parTrans" cxnId="{1C4D24B7-1781-402C-8A25-3C8DC823AB6B}">
      <dgm:prSet/>
      <dgm:spPr/>
      <dgm:t>
        <a:bodyPr/>
        <a:lstStyle/>
        <a:p>
          <a:endParaRPr lang="en-US"/>
        </a:p>
      </dgm:t>
    </dgm:pt>
    <dgm:pt modelId="{4E615C03-CCAA-4B13-B879-BE998C876FD2}" type="sibTrans" cxnId="{1C4D24B7-1781-402C-8A25-3C8DC823AB6B}">
      <dgm:prSet/>
      <dgm:spPr/>
      <dgm:t>
        <a:bodyPr/>
        <a:lstStyle/>
        <a:p>
          <a:endParaRPr lang="en-US"/>
        </a:p>
      </dgm:t>
    </dgm:pt>
    <dgm:pt modelId="{188940F4-3D8C-4518-9A0B-398058EBAEE3}">
      <dgm:prSet phldrT="[Text]"/>
      <dgm:spPr>
        <a:noFill/>
        <a:ln w="38100">
          <a:solidFill>
            <a:srgbClr val="E2001A"/>
          </a:solidFill>
        </a:ln>
      </dgm:spPr>
      <dgm:t>
        <a:bodyPr/>
        <a:lstStyle/>
        <a:p>
          <a:r>
            <a:rPr lang="en-US" sz="2000" dirty="0">
              <a:solidFill>
                <a:schemeClr val="tx1"/>
              </a:solidFill>
              <a:latin typeface="Arial"/>
            </a:rPr>
            <a:t>A Leadership Training System</a:t>
          </a:r>
        </a:p>
      </dgm:t>
    </dgm:pt>
    <dgm:pt modelId="{55B3F6F3-1FB9-48F0-A7D2-8A3D1EEB16ED}" type="parTrans" cxnId="{3A43DC51-D1CA-42B6-9A86-EFBEAC72EAE7}">
      <dgm:prSet/>
      <dgm:spPr/>
      <dgm:t>
        <a:bodyPr/>
        <a:lstStyle/>
        <a:p>
          <a:endParaRPr lang="en-US"/>
        </a:p>
      </dgm:t>
    </dgm:pt>
    <dgm:pt modelId="{04A74C43-2142-44D2-AB96-A271E67A9A44}" type="sibTrans" cxnId="{3A43DC51-D1CA-42B6-9A86-EFBEAC72EAE7}">
      <dgm:prSet/>
      <dgm:spPr/>
      <dgm:t>
        <a:bodyPr/>
        <a:lstStyle/>
        <a:p>
          <a:endParaRPr lang="en-US"/>
        </a:p>
      </dgm:t>
    </dgm:pt>
    <dgm:pt modelId="{1EBB6272-14F0-49E3-BD9C-07CA87712B4D}" type="pres">
      <dgm:prSet presAssocID="{C86E6961-24DC-4DA3-BE74-0F4A72FB2E09}" presName="Name0" presStyleCnt="0">
        <dgm:presLayoutVars>
          <dgm:dir/>
          <dgm:resizeHandles val="exact"/>
        </dgm:presLayoutVars>
      </dgm:prSet>
      <dgm:spPr/>
      <dgm:t>
        <a:bodyPr/>
        <a:lstStyle/>
        <a:p>
          <a:endParaRPr lang="en-US"/>
        </a:p>
      </dgm:t>
    </dgm:pt>
    <dgm:pt modelId="{3C7412E5-A882-455D-AF95-5AD8EB9466EC}" type="pres">
      <dgm:prSet presAssocID="{A2DE508C-4289-497D-8CE1-4F5D67340F1F}" presName="node" presStyleLbl="node1" presStyleIdx="0" presStyleCnt="9">
        <dgm:presLayoutVars>
          <dgm:bulletEnabled val="1"/>
        </dgm:presLayoutVars>
      </dgm:prSet>
      <dgm:spPr/>
      <dgm:t>
        <a:bodyPr/>
        <a:lstStyle/>
        <a:p>
          <a:endParaRPr lang="en-US"/>
        </a:p>
      </dgm:t>
    </dgm:pt>
    <dgm:pt modelId="{0A605636-D4BC-4E79-BA92-98B70BCAB962}" type="pres">
      <dgm:prSet presAssocID="{FA6245FB-C5C9-48FB-8840-00A6C6B4EF64}" presName="sibTrans" presStyleLbl="sibTrans1D1" presStyleIdx="0" presStyleCnt="8"/>
      <dgm:spPr/>
      <dgm:t>
        <a:bodyPr/>
        <a:lstStyle/>
        <a:p>
          <a:endParaRPr lang="en-US"/>
        </a:p>
      </dgm:t>
    </dgm:pt>
    <dgm:pt modelId="{24697620-A565-4FFC-9060-09FE3E0F49F8}" type="pres">
      <dgm:prSet presAssocID="{FA6245FB-C5C9-48FB-8840-00A6C6B4EF64}" presName="connectorText" presStyleLbl="sibTrans1D1" presStyleIdx="0" presStyleCnt="8"/>
      <dgm:spPr/>
      <dgm:t>
        <a:bodyPr/>
        <a:lstStyle/>
        <a:p>
          <a:endParaRPr lang="en-US"/>
        </a:p>
      </dgm:t>
    </dgm:pt>
    <dgm:pt modelId="{7CA96E57-D3E6-4CB8-8D4A-62C80436B764}" type="pres">
      <dgm:prSet presAssocID="{35F1E0EE-BC36-4677-9133-3522F5814C6D}" presName="node" presStyleLbl="node1" presStyleIdx="1" presStyleCnt="9">
        <dgm:presLayoutVars>
          <dgm:bulletEnabled val="1"/>
        </dgm:presLayoutVars>
      </dgm:prSet>
      <dgm:spPr/>
      <dgm:t>
        <a:bodyPr/>
        <a:lstStyle/>
        <a:p>
          <a:endParaRPr lang="en-US"/>
        </a:p>
      </dgm:t>
    </dgm:pt>
    <dgm:pt modelId="{40D6C286-6AF3-4DB2-AA0A-9B17BBE6A12A}" type="pres">
      <dgm:prSet presAssocID="{043098A2-5263-463B-8B66-B8F79313182A}" presName="sibTrans" presStyleLbl="sibTrans1D1" presStyleIdx="1" presStyleCnt="8"/>
      <dgm:spPr/>
      <dgm:t>
        <a:bodyPr/>
        <a:lstStyle/>
        <a:p>
          <a:endParaRPr lang="en-US"/>
        </a:p>
      </dgm:t>
    </dgm:pt>
    <dgm:pt modelId="{496E379D-2A90-4FEB-A865-FC72BCCF635C}" type="pres">
      <dgm:prSet presAssocID="{043098A2-5263-463B-8B66-B8F79313182A}" presName="connectorText" presStyleLbl="sibTrans1D1" presStyleIdx="1" presStyleCnt="8"/>
      <dgm:spPr/>
      <dgm:t>
        <a:bodyPr/>
        <a:lstStyle/>
        <a:p>
          <a:endParaRPr lang="en-US"/>
        </a:p>
      </dgm:t>
    </dgm:pt>
    <dgm:pt modelId="{4F0ADF58-81F2-4C46-99B2-C2892FAA3FE8}" type="pres">
      <dgm:prSet presAssocID="{DF5B01A6-C6D2-4714-946A-34F46DE553EB}" presName="node" presStyleLbl="node1" presStyleIdx="2" presStyleCnt="9">
        <dgm:presLayoutVars>
          <dgm:bulletEnabled val="1"/>
        </dgm:presLayoutVars>
      </dgm:prSet>
      <dgm:spPr/>
      <dgm:t>
        <a:bodyPr/>
        <a:lstStyle/>
        <a:p>
          <a:endParaRPr lang="en-US"/>
        </a:p>
      </dgm:t>
    </dgm:pt>
    <dgm:pt modelId="{5484629A-8461-4E0D-A2FE-094015011614}" type="pres">
      <dgm:prSet presAssocID="{31995A8B-320C-4803-86E0-186B3D298684}" presName="sibTrans" presStyleLbl="sibTrans1D1" presStyleIdx="2" presStyleCnt="8"/>
      <dgm:spPr/>
      <dgm:t>
        <a:bodyPr/>
        <a:lstStyle/>
        <a:p>
          <a:endParaRPr lang="en-US"/>
        </a:p>
      </dgm:t>
    </dgm:pt>
    <dgm:pt modelId="{3D17D356-F0AE-42CA-8B81-7B1C04DBFA61}" type="pres">
      <dgm:prSet presAssocID="{31995A8B-320C-4803-86E0-186B3D298684}" presName="connectorText" presStyleLbl="sibTrans1D1" presStyleIdx="2" presStyleCnt="8"/>
      <dgm:spPr/>
      <dgm:t>
        <a:bodyPr/>
        <a:lstStyle/>
        <a:p>
          <a:endParaRPr lang="en-US"/>
        </a:p>
      </dgm:t>
    </dgm:pt>
    <dgm:pt modelId="{40371F68-36D5-4063-ADA8-7A49302C7EEC}" type="pres">
      <dgm:prSet presAssocID="{6CD3A54C-3A0E-4D1C-8560-FA79E15665A8}" presName="node" presStyleLbl="node1" presStyleIdx="3" presStyleCnt="9">
        <dgm:presLayoutVars>
          <dgm:bulletEnabled val="1"/>
        </dgm:presLayoutVars>
      </dgm:prSet>
      <dgm:spPr/>
      <dgm:t>
        <a:bodyPr/>
        <a:lstStyle/>
        <a:p>
          <a:endParaRPr lang="en-US"/>
        </a:p>
      </dgm:t>
    </dgm:pt>
    <dgm:pt modelId="{872DD2EB-1219-45B7-8DB1-966C7B654E5F}" type="pres">
      <dgm:prSet presAssocID="{493F9509-D088-4F59-AA9A-EA5EB5F47691}" presName="sibTrans" presStyleLbl="sibTrans1D1" presStyleIdx="3" presStyleCnt="8"/>
      <dgm:spPr/>
      <dgm:t>
        <a:bodyPr/>
        <a:lstStyle/>
        <a:p>
          <a:endParaRPr lang="en-US"/>
        </a:p>
      </dgm:t>
    </dgm:pt>
    <dgm:pt modelId="{0C364E1B-F56A-4045-933D-55FE4A5DB637}" type="pres">
      <dgm:prSet presAssocID="{493F9509-D088-4F59-AA9A-EA5EB5F47691}" presName="connectorText" presStyleLbl="sibTrans1D1" presStyleIdx="3" presStyleCnt="8"/>
      <dgm:spPr/>
      <dgm:t>
        <a:bodyPr/>
        <a:lstStyle/>
        <a:p>
          <a:endParaRPr lang="en-US"/>
        </a:p>
      </dgm:t>
    </dgm:pt>
    <dgm:pt modelId="{96D564C9-AE40-45EF-9DFF-C3832CAA30A5}" type="pres">
      <dgm:prSet presAssocID="{EAEA0BE0-D5C3-44CD-91F8-26B695B22084}" presName="node" presStyleLbl="node1" presStyleIdx="4" presStyleCnt="9">
        <dgm:presLayoutVars>
          <dgm:bulletEnabled val="1"/>
        </dgm:presLayoutVars>
      </dgm:prSet>
      <dgm:spPr/>
      <dgm:t>
        <a:bodyPr/>
        <a:lstStyle/>
        <a:p>
          <a:endParaRPr lang="en-US"/>
        </a:p>
      </dgm:t>
    </dgm:pt>
    <dgm:pt modelId="{935B521A-6339-4311-BB15-4F76AFB2239F}" type="pres">
      <dgm:prSet presAssocID="{4E615C03-CCAA-4B13-B879-BE998C876FD2}" presName="sibTrans" presStyleLbl="sibTrans1D1" presStyleIdx="4" presStyleCnt="8"/>
      <dgm:spPr/>
      <dgm:t>
        <a:bodyPr/>
        <a:lstStyle/>
        <a:p>
          <a:endParaRPr lang="en-US"/>
        </a:p>
      </dgm:t>
    </dgm:pt>
    <dgm:pt modelId="{317EEC0C-C143-4168-8E3F-6C5B7319843E}" type="pres">
      <dgm:prSet presAssocID="{4E615C03-CCAA-4B13-B879-BE998C876FD2}" presName="connectorText" presStyleLbl="sibTrans1D1" presStyleIdx="4" presStyleCnt="8"/>
      <dgm:spPr/>
      <dgm:t>
        <a:bodyPr/>
        <a:lstStyle/>
        <a:p>
          <a:endParaRPr lang="en-US"/>
        </a:p>
      </dgm:t>
    </dgm:pt>
    <dgm:pt modelId="{EEE13D6C-07BC-40A0-A4EB-42FE2DCE4C44}" type="pres">
      <dgm:prSet presAssocID="{188940F4-3D8C-4518-9A0B-398058EBAEE3}" presName="node" presStyleLbl="node1" presStyleIdx="5" presStyleCnt="9">
        <dgm:presLayoutVars>
          <dgm:bulletEnabled val="1"/>
        </dgm:presLayoutVars>
      </dgm:prSet>
      <dgm:spPr/>
      <dgm:t>
        <a:bodyPr/>
        <a:lstStyle/>
        <a:p>
          <a:endParaRPr lang="en-US"/>
        </a:p>
      </dgm:t>
    </dgm:pt>
    <dgm:pt modelId="{D4BF2D3D-3BF6-4F3E-8E8A-D8293B0DD7DA}" type="pres">
      <dgm:prSet presAssocID="{04A74C43-2142-44D2-AB96-A271E67A9A44}" presName="sibTrans" presStyleLbl="sibTrans1D1" presStyleIdx="5" presStyleCnt="8"/>
      <dgm:spPr/>
      <dgm:t>
        <a:bodyPr/>
        <a:lstStyle/>
        <a:p>
          <a:endParaRPr lang="en-US"/>
        </a:p>
      </dgm:t>
    </dgm:pt>
    <dgm:pt modelId="{E2F5EDA4-26E7-4BB4-8D98-51592B97E8B1}" type="pres">
      <dgm:prSet presAssocID="{04A74C43-2142-44D2-AB96-A271E67A9A44}" presName="connectorText" presStyleLbl="sibTrans1D1" presStyleIdx="5" presStyleCnt="8"/>
      <dgm:spPr/>
      <dgm:t>
        <a:bodyPr/>
        <a:lstStyle/>
        <a:p>
          <a:endParaRPr lang="en-US"/>
        </a:p>
      </dgm:t>
    </dgm:pt>
    <dgm:pt modelId="{19C9AFE8-61A3-4B9C-97EC-C0A76B9AE6E3}" type="pres">
      <dgm:prSet presAssocID="{3CB49503-8FF2-41E6-8C93-49822F7A4D6D}" presName="node" presStyleLbl="node1" presStyleIdx="6" presStyleCnt="9">
        <dgm:presLayoutVars>
          <dgm:bulletEnabled val="1"/>
        </dgm:presLayoutVars>
      </dgm:prSet>
      <dgm:spPr/>
      <dgm:t>
        <a:bodyPr/>
        <a:lstStyle/>
        <a:p>
          <a:endParaRPr lang="en-US"/>
        </a:p>
      </dgm:t>
    </dgm:pt>
    <dgm:pt modelId="{FAC47B47-7C91-430F-82F6-794F2CA76A28}" type="pres">
      <dgm:prSet presAssocID="{9998989B-93E9-439D-8187-9C0CA85AA271}" presName="sibTrans" presStyleLbl="sibTrans1D1" presStyleIdx="6" presStyleCnt="8"/>
      <dgm:spPr/>
      <dgm:t>
        <a:bodyPr/>
        <a:lstStyle/>
        <a:p>
          <a:endParaRPr lang="en-US"/>
        </a:p>
      </dgm:t>
    </dgm:pt>
    <dgm:pt modelId="{43B56ACD-BD68-406A-98D6-11DDA9BF4E13}" type="pres">
      <dgm:prSet presAssocID="{9998989B-93E9-439D-8187-9C0CA85AA271}" presName="connectorText" presStyleLbl="sibTrans1D1" presStyleIdx="6" presStyleCnt="8"/>
      <dgm:spPr/>
      <dgm:t>
        <a:bodyPr/>
        <a:lstStyle/>
        <a:p>
          <a:endParaRPr lang="en-US"/>
        </a:p>
      </dgm:t>
    </dgm:pt>
    <dgm:pt modelId="{05E0237F-D76A-4780-83DC-68D6E11A6EC9}" type="pres">
      <dgm:prSet presAssocID="{F1818093-7D1F-4088-BBC1-48720331A641}" presName="node" presStyleLbl="node1" presStyleIdx="7" presStyleCnt="9">
        <dgm:presLayoutVars>
          <dgm:bulletEnabled val="1"/>
        </dgm:presLayoutVars>
      </dgm:prSet>
      <dgm:spPr/>
      <dgm:t>
        <a:bodyPr/>
        <a:lstStyle/>
        <a:p>
          <a:endParaRPr lang="en-US"/>
        </a:p>
      </dgm:t>
    </dgm:pt>
    <dgm:pt modelId="{E6F4C28B-D39C-4948-8BB2-AD0985F1B5AE}" type="pres">
      <dgm:prSet presAssocID="{66FC746F-E7FC-4F89-9FA0-6D4B84BBB794}" presName="sibTrans" presStyleLbl="sibTrans1D1" presStyleIdx="7" presStyleCnt="8"/>
      <dgm:spPr/>
      <dgm:t>
        <a:bodyPr/>
        <a:lstStyle/>
        <a:p>
          <a:endParaRPr lang="en-US"/>
        </a:p>
      </dgm:t>
    </dgm:pt>
    <dgm:pt modelId="{D8DED053-1ED9-4D1F-B7C0-AD5E4CE01E4C}" type="pres">
      <dgm:prSet presAssocID="{66FC746F-E7FC-4F89-9FA0-6D4B84BBB794}" presName="connectorText" presStyleLbl="sibTrans1D1" presStyleIdx="7" presStyleCnt="8"/>
      <dgm:spPr/>
      <dgm:t>
        <a:bodyPr/>
        <a:lstStyle/>
        <a:p>
          <a:endParaRPr lang="en-US"/>
        </a:p>
      </dgm:t>
    </dgm:pt>
    <dgm:pt modelId="{243D6916-FCFE-4DC1-8D45-1F765AB49A8A}" type="pres">
      <dgm:prSet presAssocID="{183793BD-CE71-401A-9D83-4D38A40E4A01}" presName="node" presStyleLbl="node1" presStyleIdx="8" presStyleCnt="9">
        <dgm:presLayoutVars>
          <dgm:bulletEnabled val="1"/>
        </dgm:presLayoutVars>
      </dgm:prSet>
      <dgm:spPr/>
      <dgm:t>
        <a:bodyPr/>
        <a:lstStyle/>
        <a:p>
          <a:endParaRPr lang="en-US"/>
        </a:p>
      </dgm:t>
    </dgm:pt>
  </dgm:ptLst>
  <dgm:cxnLst>
    <dgm:cxn modelId="{3FD17230-1F04-4273-93F7-7B840EE6527B}" type="presOf" srcId="{A2DE508C-4289-497D-8CE1-4F5D67340F1F}" destId="{3C7412E5-A882-455D-AF95-5AD8EB9466EC}" srcOrd="0" destOrd="0" presId="urn:microsoft.com/office/officeart/2005/8/layout/bProcess3"/>
    <dgm:cxn modelId="{82A2FF70-F5DB-4190-8406-21D2318536D7}" type="presOf" srcId="{66FC746F-E7FC-4F89-9FA0-6D4B84BBB794}" destId="{D8DED053-1ED9-4D1F-B7C0-AD5E4CE01E4C}" srcOrd="1" destOrd="0" presId="urn:microsoft.com/office/officeart/2005/8/layout/bProcess3"/>
    <dgm:cxn modelId="{8DEC7E75-8A9B-4795-8A34-F0AC8F6A4458}" type="presOf" srcId="{4E615C03-CCAA-4B13-B879-BE998C876FD2}" destId="{317EEC0C-C143-4168-8E3F-6C5B7319843E}" srcOrd="1" destOrd="0" presId="urn:microsoft.com/office/officeart/2005/8/layout/bProcess3"/>
    <dgm:cxn modelId="{916CDCD1-BD37-45CE-83D1-5AA24C13FFE1}" type="presOf" srcId="{FA6245FB-C5C9-48FB-8840-00A6C6B4EF64}" destId="{0A605636-D4BC-4E79-BA92-98B70BCAB962}" srcOrd="0" destOrd="0" presId="urn:microsoft.com/office/officeart/2005/8/layout/bProcess3"/>
    <dgm:cxn modelId="{67D9E0A2-8450-4BFC-B4C7-21288F856544}" type="presOf" srcId="{043098A2-5263-463B-8B66-B8F79313182A}" destId="{496E379D-2A90-4FEB-A865-FC72BCCF635C}" srcOrd="1" destOrd="0" presId="urn:microsoft.com/office/officeart/2005/8/layout/bProcess3"/>
    <dgm:cxn modelId="{A8F8CD22-0407-4089-A09C-6860737DD44A}" srcId="{C86E6961-24DC-4DA3-BE74-0F4A72FB2E09}" destId="{3CB49503-8FF2-41E6-8C93-49822F7A4D6D}" srcOrd="6" destOrd="0" parTransId="{78E99486-935A-4128-BC73-FD68492ECC87}" sibTransId="{9998989B-93E9-439D-8187-9C0CA85AA271}"/>
    <dgm:cxn modelId="{7BA9918A-BD9D-45B3-8EC7-80FB89767629}" type="presOf" srcId="{4E615C03-CCAA-4B13-B879-BE998C876FD2}" destId="{935B521A-6339-4311-BB15-4F76AFB2239F}" srcOrd="0" destOrd="0" presId="urn:microsoft.com/office/officeart/2005/8/layout/bProcess3"/>
    <dgm:cxn modelId="{3A49CF29-C045-4DDD-A65C-678E799C4EB0}" type="presOf" srcId="{183793BD-CE71-401A-9D83-4D38A40E4A01}" destId="{243D6916-FCFE-4DC1-8D45-1F765AB49A8A}" srcOrd="0" destOrd="0" presId="urn:microsoft.com/office/officeart/2005/8/layout/bProcess3"/>
    <dgm:cxn modelId="{3C308C29-54E3-4CE6-BAE1-56FCC3417245}" type="presOf" srcId="{F1818093-7D1F-4088-BBC1-48720331A641}" destId="{05E0237F-D76A-4780-83DC-68D6E11A6EC9}" srcOrd="0" destOrd="0" presId="urn:microsoft.com/office/officeart/2005/8/layout/bProcess3"/>
    <dgm:cxn modelId="{1CE6DCBC-D876-4A0D-BF5D-AD1553B0EBE3}" type="presOf" srcId="{35F1E0EE-BC36-4677-9133-3522F5814C6D}" destId="{7CA96E57-D3E6-4CB8-8D4A-62C80436B764}" srcOrd="0" destOrd="0" presId="urn:microsoft.com/office/officeart/2005/8/layout/bProcess3"/>
    <dgm:cxn modelId="{6AB59D99-255B-4485-BB8D-3417A9A98B17}" srcId="{C86E6961-24DC-4DA3-BE74-0F4A72FB2E09}" destId="{183793BD-CE71-401A-9D83-4D38A40E4A01}" srcOrd="8" destOrd="0" parTransId="{D314ED46-C479-4F94-9528-E5C6C0F6B248}" sibTransId="{F611DAB2-E43A-469F-9BB2-556063BE30E7}"/>
    <dgm:cxn modelId="{E8075E36-39AA-4704-875D-182A47A5D90E}" srcId="{C86E6961-24DC-4DA3-BE74-0F4A72FB2E09}" destId="{6CD3A54C-3A0E-4D1C-8560-FA79E15665A8}" srcOrd="3" destOrd="0" parTransId="{B96FFBE6-6722-4DF7-B95A-94C62DBD2FD2}" sibTransId="{493F9509-D088-4F59-AA9A-EA5EB5F47691}"/>
    <dgm:cxn modelId="{1C4D24B7-1781-402C-8A25-3C8DC823AB6B}" srcId="{C86E6961-24DC-4DA3-BE74-0F4A72FB2E09}" destId="{EAEA0BE0-D5C3-44CD-91F8-26B695B22084}" srcOrd="4" destOrd="0" parTransId="{31511547-46BE-4F5E-8D1A-4EC0229667A2}" sibTransId="{4E615C03-CCAA-4B13-B879-BE998C876FD2}"/>
    <dgm:cxn modelId="{4714D9EC-6D6B-48BB-91CF-EA07DD3A7F8C}" type="presOf" srcId="{493F9509-D088-4F59-AA9A-EA5EB5F47691}" destId="{872DD2EB-1219-45B7-8DB1-966C7B654E5F}" srcOrd="0" destOrd="0" presId="urn:microsoft.com/office/officeart/2005/8/layout/bProcess3"/>
    <dgm:cxn modelId="{3A0A6D37-90C5-42A1-B856-DE631464643C}" type="presOf" srcId="{043098A2-5263-463B-8B66-B8F79313182A}" destId="{40D6C286-6AF3-4DB2-AA0A-9B17BBE6A12A}" srcOrd="0" destOrd="0" presId="urn:microsoft.com/office/officeart/2005/8/layout/bProcess3"/>
    <dgm:cxn modelId="{3A43DC51-D1CA-42B6-9A86-EFBEAC72EAE7}" srcId="{C86E6961-24DC-4DA3-BE74-0F4A72FB2E09}" destId="{188940F4-3D8C-4518-9A0B-398058EBAEE3}" srcOrd="5" destOrd="0" parTransId="{55B3F6F3-1FB9-48F0-A7D2-8A3D1EEB16ED}" sibTransId="{04A74C43-2142-44D2-AB96-A271E67A9A44}"/>
    <dgm:cxn modelId="{4708FA3F-ECC5-4F18-BA46-81766741E35A}" type="presOf" srcId="{6CD3A54C-3A0E-4D1C-8560-FA79E15665A8}" destId="{40371F68-36D5-4063-ADA8-7A49302C7EEC}" srcOrd="0" destOrd="0" presId="urn:microsoft.com/office/officeart/2005/8/layout/bProcess3"/>
    <dgm:cxn modelId="{DE154BD5-0319-40C9-8BAB-6C1879622FA1}" type="presOf" srcId="{C86E6961-24DC-4DA3-BE74-0F4A72FB2E09}" destId="{1EBB6272-14F0-49E3-BD9C-07CA87712B4D}" srcOrd="0" destOrd="0" presId="urn:microsoft.com/office/officeart/2005/8/layout/bProcess3"/>
    <dgm:cxn modelId="{68C5AE8E-8905-4108-848C-DCD5D20CBEC0}" type="presOf" srcId="{31995A8B-320C-4803-86E0-186B3D298684}" destId="{3D17D356-F0AE-42CA-8B81-7B1C04DBFA61}" srcOrd="1" destOrd="0" presId="urn:microsoft.com/office/officeart/2005/8/layout/bProcess3"/>
    <dgm:cxn modelId="{1D4FA2B4-D2E4-4CC8-A1AE-1AC50C0855F2}" type="presOf" srcId="{31995A8B-320C-4803-86E0-186B3D298684}" destId="{5484629A-8461-4E0D-A2FE-094015011614}" srcOrd="0" destOrd="0" presId="urn:microsoft.com/office/officeart/2005/8/layout/bProcess3"/>
    <dgm:cxn modelId="{794F9867-8DD6-4653-924B-5296F8C09EEF}" type="presOf" srcId="{FA6245FB-C5C9-48FB-8840-00A6C6B4EF64}" destId="{24697620-A565-4FFC-9060-09FE3E0F49F8}" srcOrd="1" destOrd="0" presId="urn:microsoft.com/office/officeart/2005/8/layout/bProcess3"/>
    <dgm:cxn modelId="{4D024779-B92D-4E96-B998-D6A3CCF2868D}" srcId="{C86E6961-24DC-4DA3-BE74-0F4A72FB2E09}" destId="{F1818093-7D1F-4088-BBC1-48720331A641}" srcOrd="7" destOrd="0" parTransId="{68875071-9DE3-42BD-BABF-E69714D7C5D9}" sibTransId="{66FC746F-E7FC-4F89-9FA0-6D4B84BBB794}"/>
    <dgm:cxn modelId="{A93C08E8-77B0-44AC-8CC6-A3E8296F8512}" type="presOf" srcId="{66FC746F-E7FC-4F89-9FA0-6D4B84BBB794}" destId="{E6F4C28B-D39C-4948-8BB2-AD0985F1B5AE}" srcOrd="0" destOrd="0" presId="urn:microsoft.com/office/officeart/2005/8/layout/bProcess3"/>
    <dgm:cxn modelId="{8E7E3678-FE8D-4D46-B193-3DDB76ABF13A}" srcId="{C86E6961-24DC-4DA3-BE74-0F4A72FB2E09}" destId="{A2DE508C-4289-497D-8CE1-4F5D67340F1F}" srcOrd="0" destOrd="0" parTransId="{F9DA22F2-8520-4A6F-AD62-FF1AE80F3CEA}" sibTransId="{FA6245FB-C5C9-48FB-8840-00A6C6B4EF64}"/>
    <dgm:cxn modelId="{18562124-ACBF-4CAD-B4FD-2CF188C3D3AA}" srcId="{C86E6961-24DC-4DA3-BE74-0F4A72FB2E09}" destId="{DF5B01A6-C6D2-4714-946A-34F46DE553EB}" srcOrd="2" destOrd="0" parTransId="{7B6AF555-F676-4FB8-BC72-C4C7C170DF3B}" sibTransId="{31995A8B-320C-4803-86E0-186B3D298684}"/>
    <dgm:cxn modelId="{2E45AB32-037A-4DA5-8606-A6014665181C}" type="presOf" srcId="{188940F4-3D8C-4518-9A0B-398058EBAEE3}" destId="{EEE13D6C-07BC-40A0-A4EB-42FE2DCE4C44}" srcOrd="0" destOrd="0" presId="urn:microsoft.com/office/officeart/2005/8/layout/bProcess3"/>
    <dgm:cxn modelId="{5A63C846-1577-4DA3-8E63-80CCE7284F60}" type="presOf" srcId="{3CB49503-8FF2-41E6-8C93-49822F7A4D6D}" destId="{19C9AFE8-61A3-4B9C-97EC-C0A76B9AE6E3}" srcOrd="0" destOrd="0" presId="urn:microsoft.com/office/officeart/2005/8/layout/bProcess3"/>
    <dgm:cxn modelId="{1EA15AD8-C5AA-437B-AA10-5FD7BC0930BC}" srcId="{C86E6961-24DC-4DA3-BE74-0F4A72FB2E09}" destId="{35F1E0EE-BC36-4677-9133-3522F5814C6D}" srcOrd="1" destOrd="0" parTransId="{0652A798-0770-4CE7-85E0-41EAD8FDB6D1}" sibTransId="{043098A2-5263-463B-8B66-B8F79313182A}"/>
    <dgm:cxn modelId="{5D5E4DEA-C581-4BA0-B8E0-91530E138CA5}" type="presOf" srcId="{493F9509-D088-4F59-AA9A-EA5EB5F47691}" destId="{0C364E1B-F56A-4045-933D-55FE4A5DB637}" srcOrd="1" destOrd="0" presId="urn:microsoft.com/office/officeart/2005/8/layout/bProcess3"/>
    <dgm:cxn modelId="{91F8829E-36C1-4572-A7D4-779105AD5D1A}" type="presOf" srcId="{04A74C43-2142-44D2-AB96-A271E67A9A44}" destId="{E2F5EDA4-26E7-4BB4-8D98-51592B97E8B1}" srcOrd="1" destOrd="0" presId="urn:microsoft.com/office/officeart/2005/8/layout/bProcess3"/>
    <dgm:cxn modelId="{CD0D244D-BCE4-4EDB-8A75-33E74E4F4049}" type="presOf" srcId="{DF5B01A6-C6D2-4714-946A-34F46DE553EB}" destId="{4F0ADF58-81F2-4C46-99B2-C2892FAA3FE8}" srcOrd="0" destOrd="0" presId="urn:microsoft.com/office/officeart/2005/8/layout/bProcess3"/>
    <dgm:cxn modelId="{385B8A38-081F-45A4-A458-16932B249555}" type="presOf" srcId="{9998989B-93E9-439D-8187-9C0CA85AA271}" destId="{43B56ACD-BD68-406A-98D6-11DDA9BF4E13}" srcOrd="1" destOrd="0" presId="urn:microsoft.com/office/officeart/2005/8/layout/bProcess3"/>
    <dgm:cxn modelId="{7D08B424-A9C4-4CA8-8FF2-79D6F7970417}" type="presOf" srcId="{9998989B-93E9-439D-8187-9C0CA85AA271}" destId="{FAC47B47-7C91-430F-82F6-794F2CA76A28}" srcOrd="0" destOrd="0" presId="urn:microsoft.com/office/officeart/2005/8/layout/bProcess3"/>
    <dgm:cxn modelId="{55DB52BB-D2F4-467E-A7A7-1D1072A7A20F}" type="presOf" srcId="{04A74C43-2142-44D2-AB96-A271E67A9A44}" destId="{D4BF2D3D-3BF6-4F3E-8E8A-D8293B0DD7DA}" srcOrd="0" destOrd="0" presId="urn:microsoft.com/office/officeart/2005/8/layout/bProcess3"/>
    <dgm:cxn modelId="{9474FCB6-9A45-4D6F-86DF-87997E0E937A}" type="presOf" srcId="{EAEA0BE0-D5C3-44CD-91F8-26B695B22084}" destId="{96D564C9-AE40-45EF-9DFF-C3832CAA30A5}" srcOrd="0" destOrd="0" presId="urn:microsoft.com/office/officeart/2005/8/layout/bProcess3"/>
    <dgm:cxn modelId="{01315AB6-0E1D-4F5F-9D8F-E5582D33DD75}" type="presParOf" srcId="{1EBB6272-14F0-49E3-BD9C-07CA87712B4D}" destId="{3C7412E5-A882-455D-AF95-5AD8EB9466EC}" srcOrd="0" destOrd="0" presId="urn:microsoft.com/office/officeart/2005/8/layout/bProcess3"/>
    <dgm:cxn modelId="{062E9E65-FA66-49B0-B7A7-DAE4FB0D6091}" type="presParOf" srcId="{1EBB6272-14F0-49E3-BD9C-07CA87712B4D}" destId="{0A605636-D4BC-4E79-BA92-98B70BCAB962}" srcOrd="1" destOrd="0" presId="urn:microsoft.com/office/officeart/2005/8/layout/bProcess3"/>
    <dgm:cxn modelId="{2261AEE3-99AC-4FF6-8EB4-6AE906BCBA80}" type="presParOf" srcId="{0A605636-D4BC-4E79-BA92-98B70BCAB962}" destId="{24697620-A565-4FFC-9060-09FE3E0F49F8}" srcOrd="0" destOrd="0" presId="urn:microsoft.com/office/officeart/2005/8/layout/bProcess3"/>
    <dgm:cxn modelId="{A644BF77-D0FE-494C-B0FB-8ABF6A96789C}" type="presParOf" srcId="{1EBB6272-14F0-49E3-BD9C-07CA87712B4D}" destId="{7CA96E57-D3E6-4CB8-8D4A-62C80436B764}" srcOrd="2" destOrd="0" presId="urn:microsoft.com/office/officeart/2005/8/layout/bProcess3"/>
    <dgm:cxn modelId="{546B468D-745A-4932-B91B-5184B91ECC45}" type="presParOf" srcId="{1EBB6272-14F0-49E3-BD9C-07CA87712B4D}" destId="{40D6C286-6AF3-4DB2-AA0A-9B17BBE6A12A}" srcOrd="3" destOrd="0" presId="urn:microsoft.com/office/officeart/2005/8/layout/bProcess3"/>
    <dgm:cxn modelId="{644DE8E9-F879-4703-8026-26B5502B95B2}" type="presParOf" srcId="{40D6C286-6AF3-4DB2-AA0A-9B17BBE6A12A}" destId="{496E379D-2A90-4FEB-A865-FC72BCCF635C}" srcOrd="0" destOrd="0" presId="urn:microsoft.com/office/officeart/2005/8/layout/bProcess3"/>
    <dgm:cxn modelId="{C066E281-4552-46D5-B87F-0101AC0BA16D}" type="presParOf" srcId="{1EBB6272-14F0-49E3-BD9C-07CA87712B4D}" destId="{4F0ADF58-81F2-4C46-99B2-C2892FAA3FE8}" srcOrd="4" destOrd="0" presId="urn:microsoft.com/office/officeart/2005/8/layout/bProcess3"/>
    <dgm:cxn modelId="{6DE89E8E-3A74-404D-9243-084CD70A37E8}" type="presParOf" srcId="{1EBB6272-14F0-49E3-BD9C-07CA87712B4D}" destId="{5484629A-8461-4E0D-A2FE-094015011614}" srcOrd="5" destOrd="0" presId="urn:microsoft.com/office/officeart/2005/8/layout/bProcess3"/>
    <dgm:cxn modelId="{78DC143F-E0BE-4E92-9402-17D31AA533E6}" type="presParOf" srcId="{5484629A-8461-4E0D-A2FE-094015011614}" destId="{3D17D356-F0AE-42CA-8B81-7B1C04DBFA61}" srcOrd="0" destOrd="0" presId="urn:microsoft.com/office/officeart/2005/8/layout/bProcess3"/>
    <dgm:cxn modelId="{37DA867B-CAD7-4EE9-AA1A-A4A30C8C54B1}" type="presParOf" srcId="{1EBB6272-14F0-49E3-BD9C-07CA87712B4D}" destId="{40371F68-36D5-4063-ADA8-7A49302C7EEC}" srcOrd="6" destOrd="0" presId="urn:microsoft.com/office/officeart/2005/8/layout/bProcess3"/>
    <dgm:cxn modelId="{82E5B110-EE56-45C0-9509-B1A8DDA6A65B}" type="presParOf" srcId="{1EBB6272-14F0-49E3-BD9C-07CA87712B4D}" destId="{872DD2EB-1219-45B7-8DB1-966C7B654E5F}" srcOrd="7" destOrd="0" presId="urn:microsoft.com/office/officeart/2005/8/layout/bProcess3"/>
    <dgm:cxn modelId="{F88A8DB6-9544-4B10-BB32-0F667BAB83E2}" type="presParOf" srcId="{872DD2EB-1219-45B7-8DB1-966C7B654E5F}" destId="{0C364E1B-F56A-4045-933D-55FE4A5DB637}" srcOrd="0" destOrd="0" presId="urn:microsoft.com/office/officeart/2005/8/layout/bProcess3"/>
    <dgm:cxn modelId="{FFA8D027-ADEB-4291-9766-275705B88AD4}" type="presParOf" srcId="{1EBB6272-14F0-49E3-BD9C-07CA87712B4D}" destId="{96D564C9-AE40-45EF-9DFF-C3832CAA30A5}" srcOrd="8" destOrd="0" presId="urn:microsoft.com/office/officeart/2005/8/layout/bProcess3"/>
    <dgm:cxn modelId="{9691C469-F067-4670-9F18-E639D183E580}" type="presParOf" srcId="{1EBB6272-14F0-49E3-BD9C-07CA87712B4D}" destId="{935B521A-6339-4311-BB15-4F76AFB2239F}" srcOrd="9" destOrd="0" presId="urn:microsoft.com/office/officeart/2005/8/layout/bProcess3"/>
    <dgm:cxn modelId="{D572EEE0-FAEA-4C13-AB9B-E60553063239}" type="presParOf" srcId="{935B521A-6339-4311-BB15-4F76AFB2239F}" destId="{317EEC0C-C143-4168-8E3F-6C5B7319843E}" srcOrd="0" destOrd="0" presId="urn:microsoft.com/office/officeart/2005/8/layout/bProcess3"/>
    <dgm:cxn modelId="{3892BEDA-2097-43F2-BA7E-F6CCF72C6373}" type="presParOf" srcId="{1EBB6272-14F0-49E3-BD9C-07CA87712B4D}" destId="{EEE13D6C-07BC-40A0-A4EB-42FE2DCE4C44}" srcOrd="10" destOrd="0" presId="urn:microsoft.com/office/officeart/2005/8/layout/bProcess3"/>
    <dgm:cxn modelId="{6CD7AE60-CD32-4316-B256-ACBE2C21DF9A}" type="presParOf" srcId="{1EBB6272-14F0-49E3-BD9C-07CA87712B4D}" destId="{D4BF2D3D-3BF6-4F3E-8E8A-D8293B0DD7DA}" srcOrd="11" destOrd="0" presId="urn:microsoft.com/office/officeart/2005/8/layout/bProcess3"/>
    <dgm:cxn modelId="{A75241A4-9AE1-4D50-BBA1-2C26C1B3812D}" type="presParOf" srcId="{D4BF2D3D-3BF6-4F3E-8E8A-D8293B0DD7DA}" destId="{E2F5EDA4-26E7-4BB4-8D98-51592B97E8B1}" srcOrd="0" destOrd="0" presId="urn:microsoft.com/office/officeart/2005/8/layout/bProcess3"/>
    <dgm:cxn modelId="{E4DDB783-1493-4AD2-A9E1-804BA0653FB1}" type="presParOf" srcId="{1EBB6272-14F0-49E3-BD9C-07CA87712B4D}" destId="{19C9AFE8-61A3-4B9C-97EC-C0A76B9AE6E3}" srcOrd="12" destOrd="0" presId="urn:microsoft.com/office/officeart/2005/8/layout/bProcess3"/>
    <dgm:cxn modelId="{19B86006-A953-42AD-9C07-139F1EF2F577}" type="presParOf" srcId="{1EBB6272-14F0-49E3-BD9C-07CA87712B4D}" destId="{FAC47B47-7C91-430F-82F6-794F2CA76A28}" srcOrd="13" destOrd="0" presId="urn:microsoft.com/office/officeart/2005/8/layout/bProcess3"/>
    <dgm:cxn modelId="{8E7146C2-E74A-4D4B-B656-BC14847D37F9}" type="presParOf" srcId="{FAC47B47-7C91-430F-82F6-794F2CA76A28}" destId="{43B56ACD-BD68-406A-98D6-11DDA9BF4E13}" srcOrd="0" destOrd="0" presId="urn:microsoft.com/office/officeart/2005/8/layout/bProcess3"/>
    <dgm:cxn modelId="{4270169C-5785-4D59-9094-E41B279299CE}" type="presParOf" srcId="{1EBB6272-14F0-49E3-BD9C-07CA87712B4D}" destId="{05E0237F-D76A-4780-83DC-68D6E11A6EC9}" srcOrd="14" destOrd="0" presId="urn:microsoft.com/office/officeart/2005/8/layout/bProcess3"/>
    <dgm:cxn modelId="{1C0584D8-FEB0-4D4A-960A-82BE8A649BBB}" type="presParOf" srcId="{1EBB6272-14F0-49E3-BD9C-07CA87712B4D}" destId="{E6F4C28B-D39C-4948-8BB2-AD0985F1B5AE}" srcOrd="15" destOrd="0" presId="urn:microsoft.com/office/officeart/2005/8/layout/bProcess3"/>
    <dgm:cxn modelId="{077E65BE-72C9-4AE5-A280-6502E8ABEC62}" type="presParOf" srcId="{E6F4C28B-D39C-4948-8BB2-AD0985F1B5AE}" destId="{D8DED053-1ED9-4D1F-B7C0-AD5E4CE01E4C}" srcOrd="0" destOrd="0" presId="urn:microsoft.com/office/officeart/2005/8/layout/bProcess3"/>
    <dgm:cxn modelId="{F9152AA9-1BCA-45D2-8791-36AA0189AE91}" type="presParOf" srcId="{1EBB6272-14F0-49E3-BD9C-07CA87712B4D}" destId="{243D6916-FCFE-4DC1-8D45-1F765AB49A8A}" srcOrd="16" destOrd="0" presId="urn:microsoft.com/office/officeart/2005/8/layout/bProcess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48823D1-9546-43A6-AD84-3F86BCF2DC43}"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B0B35C1A-F610-45E6-9E88-05591739E57D}">
      <dgm:prSet phldrT="[Text]" custT="1"/>
      <dgm:spPr>
        <a:solidFill>
          <a:srgbClr val="009036"/>
        </a:solidFill>
      </dgm:spPr>
      <dgm:t>
        <a:bodyPr/>
        <a:lstStyle/>
        <a:p>
          <a:r>
            <a:rPr lang="en-US" sz="2000" dirty="0" smtClean="0">
              <a:solidFill>
                <a:schemeClr val="tx1"/>
              </a:solidFill>
              <a:latin typeface="Arial" pitchFamily="34" charset="0"/>
              <a:cs typeface="Arial" pitchFamily="34" charset="0"/>
            </a:rPr>
            <a:t>Conflict is an inevitable and normal part of life. </a:t>
          </a:r>
          <a:endParaRPr lang="en-US" sz="2000" dirty="0">
            <a:solidFill>
              <a:schemeClr val="tx1"/>
            </a:solidFill>
          </a:endParaRPr>
        </a:p>
      </dgm:t>
    </dgm:pt>
    <dgm:pt modelId="{AC2D8C03-E0A3-4DE3-9652-CE5CC02C4DB7}" type="parTrans" cxnId="{2535EF7A-0651-46F6-8307-7C1A63A6A987}">
      <dgm:prSet/>
      <dgm:spPr/>
      <dgm:t>
        <a:bodyPr/>
        <a:lstStyle/>
        <a:p>
          <a:endParaRPr lang="en-US"/>
        </a:p>
      </dgm:t>
    </dgm:pt>
    <dgm:pt modelId="{1B6DEF20-1062-4093-B239-2B5ED923247B}" type="sibTrans" cxnId="{2535EF7A-0651-46F6-8307-7C1A63A6A987}">
      <dgm:prSet/>
      <dgm:spPr/>
      <dgm:t>
        <a:bodyPr/>
        <a:lstStyle/>
        <a:p>
          <a:endParaRPr lang="en-US"/>
        </a:p>
      </dgm:t>
    </dgm:pt>
    <dgm:pt modelId="{B720887F-DCD1-44DC-8008-09C815680C1A}">
      <dgm:prSet phldrT="[Text]" custT="1"/>
      <dgm:spPr>
        <a:solidFill>
          <a:srgbClr val="009036"/>
        </a:solidFill>
      </dgm:spPr>
      <dgm:t>
        <a:bodyPr/>
        <a:lstStyle/>
        <a:p>
          <a:r>
            <a:rPr lang="en-US" sz="2000" dirty="0">
              <a:solidFill>
                <a:schemeClr val="tx1"/>
              </a:solidFill>
              <a:latin typeface="Arial" pitchFamily="34" charset="0"/>
              <a:cs typeface="Arial" pitchFamily="34" charset="0"/>
            </a:rPr>
            <a:t>The vision and mission can help us stay focused. </a:t>
          </a:r>
        </a:p>
      </dgm:t>
    </dgm:pt>
    <dgm:pt modelId="{ABFB94FA-D9FF-4366-91E3-4A5A598019F9}" type="parTrans" cxnId="{8032775B-8DCD-4E8D-9CBE-C3130753580C}">
      <dgm:prSet/>
      <dgm:spPr/>
      <dgm:t>
        <a:bodyPr/>
        <a:lstStyle/>
        <a:p>
          <a:endParaRPr lang="en-US"/>
        </a:p>
      </dgm:t>
    </dgm:pt>
    <dgm:pt modelId="{6DB69A2A-6700-491B-BB28-D4837796B6B1}" type="sibTrans" cxnId="{8032775B-8DCD-4E8D-9CBE-C3130753580C}">
      <dgm:prSet/>
      <dgm:spPr/>
      <dgm:t>
        <a:bodyPr/>
        <a:lstStyle/>
        <a:p>
          <a:endParaRPr lang="en-US"/>
        </a:p>
      </dgm:t>
    </dgm:pt>
    <dgm:pt modelId="{EB5FBF32-FDAE-484B-A0C7-ECE49C1AADB3}">
      <dgm:prSet phldrT="[Text]" custT="1"/>
      <dgm:spPr>
        <a:solidFill>
          <a:srgbClr val="009036"/>
        </a:solidFill>
      </dgm:spPr>
      <dgm:t>
        <a:bodyPr/>
        <a:lstStyle/>
        <a:p>
          <a:r>
            <a:rPr lang="en-US" sz="2000" dirty="0">
              <a:solidFill>
                <a:schemeClr val="tx1"/>
              </a:solidFill>
              <a:latin typeface="Arial" pitchFamily="34" charset="0"/>
              <a:cs typeface="Arial" pitchFamily="34" charset="0"/>
            </a:rPr>
            <a:t>We can choose how we respond to conflict. </a:t>
          </a:r>
        </a:p>
      </dgm:t>
    </dgm:pt>
    <dgm:pt modelId="{D690C302-84BE-4F37-A286-8EF9292A6637}" type="parTrans" cxnId="{A7E7ED50-3A85-4C08-866C-25718D0C5712}">
      <dgm:prSet/>
      <dgm:spPr/>
      <dgm:t>
        <a:bodyPr/>
        <a:lstStyle/>
        <a:p>
          <a:endParaRPr lang="en-US"/>
        </a:p>
      </dgm:t>
    </dgm:pt>
    <dgm:pt modelId="{B4034B02-B0E5-481D-B052-FF7452BFF01D}" type="sibTrans" cxnId="{A7E7ED50-3A85-4C08-866C-25718D0C5712}">
      <dgm:prSet/>
      <dgm:spPr/>
      <dgm:t>
        <a:bodyPr/>
        <a:lstStyle/>
        <a:p>
          <a:endParaRPr lang="en-US"/>
        </a:p>
      </dgm:t>
    </dgm:pt>
    <dgm:pt modelId="{AF44A74F-75BE-46A6-A41A-B56AFD443136}">
      <dgm:prSet phldrT="[Text]" custT="1"/>
      <dgm:spPr>
        <a:solidFill>
          <a:srgbClr val="009036"/>
        </a:solidFill>
      </dgm:spPr>
      <dgm:t>
        <a:bodyPr/>
        <a:lstStyle/>
        <a:p>
          <a:r>
            <a:rPr lang="en-US" sz="2000" dirty="0">
              <a:solidFill>
                <a:schemeClr val="tx1"/>
              </a:solidFill>
              <a:latin typeface="Arial" pitchFamily="34" charset="0"/>
              <a:cs typeface="Arial" pitchFamily="34" charset="0"/>
            </a:rPr>
            <a:t>We should allow people to leave if they are not in agreement with the vision and mission of the church. </a:t>
          </a:r>
        </a:p>
      </dgm:t>
    </dgm:pt>
    <dgm:pt modelId="{FF349D9F-40BC-4D5D-90BD-57AB29457F36}" type="parTrans" cxnId="{DFE4A0AD-DB4A-4853-8521-0B8500291D29}">
      <dgm:prSet/>
      <dgm:spPr/>
      <dgm:t>
        <a:bodyPr/>
        <a:lstStyle/>
        <a:p>
          <a:endParaRPr lang="en-US"/>
        </a:p>
      </dgm:t>
    </dgm:pt>
    <dgm:pt modelId="{A040C544-AD01-403A-9325-F665016F775A}" type="sibTrans" cxnId="{DFE4A0AD-DB4A-4853-8521-0B8500291D29}">
      <dgm:prSet/>
      <dgm:spPr/>
      <dgm:t>
        <a:bodyPr/>
        <a:lstStyle/>
        <a:p>
          <a:endParaRPr lang="en-US"/>
        </a:p>
      </dgm:t>
    </dgm:pt>
    <dgm:pt modelId="{FE6CF11D-B547-4CF2-AFB6-0CBDF1D0AED4}" type="pres">
      <dgm:prSet presAssocID="{448823D1-9546-43A6-AD84-3F86BCF2DC43}" presName="linear" presStyleCnt="0">
        <dgm:presLayoutVars>
          <dgm:dir/>
          <dgm:animLvl val="lvl"/>
          <dgm:resizeHandles val="exact"/>
        </dgm:presLayoutVars>
      </dgm:prSet>
      <dgm:spPr/>
      <dgm:t>
        <a:bodyPr/>
        <a:lstStyle/>
        <a:p>
          <a:endParaRPr lang="en-US"/>
        </a:p>
      </dgm:t>
    </dgm:pt>
    <dgm:pt modelId="{E2E60D7B-EAA6-4C50-BEA6-3DA4F4F7C9DE}" type="pres">
      <dgm:prSet presAssocID="{B0B35C1A-F610-45E6-9E88-05591739E57D}" presName="parentLin" presStyleCnt="0"/>
      <dgm:spPr/>
    </dgm:pt>
    <dgm:pt modelId="{9E7E21D7-62D7-4834-B0FA-53B8EFC04BC1}" type="pres">
      <dgm:prSet presAssocID="{B0B35C1A-F610-45E6-9E88-05591739E57D}" presName="parentLeftMargin" presStyleLbl="node1" presStyleIdx="0" presStyleCnt="4"/>
      <dgm:spPr/>
      <dgm:t>
        <a:bodyPr/>
        <a:lstStyle/>
        <a:p>
          <a:endParaRPr lang="en-US"/>
        </a:p>
      </dgm:t>
    </dgm:pt>
    <dgm:pt modelId="{289119A2-1D14-47F9-B82D-FA8BF8DCAE98}" type="pres">
      <dgm:prSet presAssocID="{B0B35C1A-F610-45E6-9E88-05591739E57D}" presName="parentText" presStyleLbl="node1" presStyleIdx="0" presStyleCnt="4" custScaleX="110382">
        <dgm:presLayoutVars>
          <dgm:chMax val="0"/>
          <dgm:bulletEnabled val="1"/>
        </dgm:presLayoutVars>
      </dgm:prSet>
      <dgm:spPr/>
      <dgm:t>
        <a:bodyPr/>
        <a:lstStyle/>
        <a:p>
          <a:endParaRPr lang="en-US"/>
        </a:p>
      </dgm:t>
    </dgm:pt>
    <dgm:pt modelId="{BB42D0F8-4F61-4D1A-8235-56A5010B7B18}" type="pres">
      <dgm:prSet presAssocID="{B0B35C1A-F610-45E6-9E88-05591739E57D}" presName="negativeSpace" presStyleCnt="0"/>
      <dgm:spPr/>
    </dgm:pt>
    <dgm:pt modelId="{537B568A-6693-4B3A-BF6B-8446FD0DB6BC}" type="pres">
      <dgm:prSet presAssocID="{B0B35C1A-F610-45E6-9E88-05591739E57D}" presName="childText" presStyleLbl="conFgAcc1" presStyleIdx="0" presStyleCnt="4">
        <dgm:presLayoutVars>
          <dgm:bulletEnabled val="1"/>
        </dgm:presLayoutVars>
      </dgm:prSet>
      <dgm:spPr/>
    </dgm:pt>
    <dgm:pt modelId="{479D6A60-E908-41A2-A49E-6859C3370703}" type="pres">
      <dgm:prSet presAssocID="{1B6DEF20-1062-4093-B239-2B5ED923247B}" presName="spaceBetweenRectangles" presStyleCnt="0"/>
      <dgm:spPr/>
    </dgm:pt>
    <dgm:pt modelId="{62E06119-5ED0-4990-92CB-838C8D2E6483}" type="pres">
      <dgm:prSet presAssocID="{EB5FBF32-FDAE-484B-A0C7-ECE49C1AADB3}" presName="parentLin" presStyleCnt="0"/>
      <dgm:spPr/>
    </dgm:pt>
    <dgm:pt modelId="{088F59EF-C93A-4392-A1A5-9B57E7244EE2}" type="pres">
      <dgm:prSet presAssocID="{EB5FBF32-FDAE-484B-A0C7-ECE49C1AADB3}" presName="parentLeftMargin" presStyleLbl="node1" presStyleIdx="0" presStyleCnt="4"/>
      <dgm:spPr/>
      <dgm:t>
        <a:bodyPr/>
        <a:lstStyle/>
        <a:p>
          <a:endParaRPr lang="en-US"/>
        </a:p>
      </dgm:t>
    </dgm:pt>
    <dgm:pt modelId="{7559B6F2-4BAB-4E2E-8E3F-E28663936547}" type="pres">
      <dgm:prSet presAssocID="{EB5FBF32-FDAE-484B-A0C7-ECE49C1AADB3}" presName="parentText" presStyleLbl="node1" presStyleIdx="1" presStyleCnt="4" custScaleX="110384">
        <dgm:presLayoutVars>
          <dgm:chMax val="0"/>
          <dgm:bulletEnabled val="1"/>
        </dgm:presLayoutVars>
      </dgm:prSet>
      <dgm:spPr/>
      <dgm:t>
        <a:bodyPr/>
        <a:lstStyle/>
        <a:p>
          <a:endParaRPr lang="en-US"/>
        </a:p>
      </dgm:t>
    </dgm:pt>
    <dgm:pt modelId="{0C52F78B-4B90-4A41-A827-143B097DFD74}" type="pres">
      <dgm:prSet presAssocID="{EB5FBF32-FDAE-484B-A0C7-ECE49C1AADB3}" presName="negativeSpace" presStyleCnt="0"/>
      <dgm:spPr/>
    </dgm:pt>
    <dgm:pt modelId="{6F3E3B78-1C80-4CC3-835C-87C23D11C13A}" type="pres">
      <dgm:prSet presAssocID="{EB5FBF32-FDAE-484B-A0C7-ECE49C1AADB3}" presName="childText" presStyleLbl="conFgAcc1" presStyleIdx="1" presStyleCnt="4">
        <dgm:presLayoutVars>
          <dgm:bulletEnabled val="1"/>
        </dgm:presLayoutVars>
      </dgm:prSet>
      <dgm:spPr/>
    </dgm:pt>
    <dgm:pt modelId="{DF3ACFC0-3317-4102-92C2-102A67B4298C}" type="pres">
      <dgm:prSet presAssocID="{B4034B02-B0E5-481D-B052-FF7452BFF01D}" presName="spaceBetweenRectangles" presStyleCnt="0"/>
      <dgm:spPr/>
    </dgm:pt>
    <dgm:pt modelId="{744FDDBC-2CAB-4EF4-B0D5-72F81586022D}" type="pres">
      <dgm:prSet presAssocID="{B720887F-DCD1-44DC-8008-09C815680C1A}" presName="parentLin" presStyleCnt="0"/>
      <dgm:spPr/>
    </dgm:pt>
    <dgm:pt modelId="{BF432B1E-D308-46C5-89B8-ABEE590CC96A}" type="pres">
      <dgm:prSet presAssocID="{B720887F-DCD1-44DC-8008-09C815680C1A}" presName="parentLeftMargin" presStyleLbl="node1" presStyleIdx="1" presStyleCnt="4"/>
      <dgm:spPr/>
      <dgm:t>
        <a:bodyPr/>
        <a:lstStyle/>
        <a:p>
          <a:endParaRPr lang="en-US"/>
        </a:p>
      </dgm:t>
    </dgm:pt>
    <dgm:pt modelId="{81556E9C-BD40-4580-8D56-15CAE6DD8010}" type="pres">
      <dgm:prSet presAssocID="{B720887F-DCD1-44DC-8008-09C815680C1A}" presName="parentText" presStyleLbl="node1" presStyleIdx="2" presStyleCnt="4" custScaleX="110383">
        <dgm:presLayoutVars>
          <dgm:chMax val="0"/>
          <dgm:bulletEnabled val="1"/>
        </dgm:presLayoutVars>
      </dgm:prSet>
      <dgm:spPr/>
      <dgm:t>
        <a:bodyPr/>
        <a:lstStyle/>
        <a:p>
          <a:endParaRPr lang="en-US"/>
        </a:p>
      </dgm:t>
    </dgm:pt>
    <dgm:pt modelId="{61A2856C-3F09-4487-BA3C-28AF485BB587}" type="pres">
      <dgm:prSet presAssocID="{B720887F-DCD1-44DC-8008-09C815680C1A}" presName="negativeSpace" presStyleCnt="0"/>
      <dgm:spPr/>
    </dgm:pt>
    <dgm:pt modelId="{45D1998C-4DE3-4CF6-B519-D4CBB14927A3}" type="pres">
      <dgm:prSet presAssocID="{B720887F-DCD1-44DC-8008-09C815680C1A}" presName="childText" presStyleLbl="conFgAcc1" presStyleIdx="2" presStyleCnt="4">
        <dgm:presLayoutVars>
          <dgm:bulletEnabled val="1"/>
        </dgm:presLayoutVars>
      </dgm:prSet>
      <dgm:spPr/>
    </dgm:pt>
    <dgm:pt modelId="{15E8D91E-01EE-4DD7-87D8-0C060B5E3C1D}" type="pres">
      <dgm:prSet presAssocID="{6DB69A2A-6700-491B-BB28-D4837796B6B1}" presName="spaceBetweenRectangles" presStyleCnt="0"/>
      <dgm:spPr/>
    </dgm:pt>
    <dgm:pt modelId="{09DE7D24-8603-4987-A882-3B69D0418F6C}" type="pres">
      <dgm:prSet presAssocID="{AF44A74F-75BE-46A6-A41A-B56AFD443136}" presName="parentLin" presStyleCnt="0"/>
      <dgm:spPr/>
    </dgm:pt>
    <dgm:pt modelId="{38800D23-B96A-4984-86E7-5BC0A09D7710}" type="pres">
      <dgm:prSet presAssocID="{AF44A74F-75BE-46A6-A41A-B56AFD443136}" presName="parentLeftMargin" presStyleLbl="node1" presStyleIdx="2" presStyleCnt="4"/>
      <dgm:spPr/>
      <dgm:t>
        <a:bodyPr/>
        <a:lstStyle/>
        <a:p>
          <a:endParaRPr lang="en-US"/>
        </a:p>
      </dgm:t>
    </dgm:pt>
    <dgm:pt modelId="{963F7D39-8D40-455B-BBD9-E0DF32E2F16A}" type="pres">
      <dgm:prSet presAssocID="{AF44A74F-75BE-46A6-A41A-B56AFD443136}" presName="parentText" presStyleLbl="node1" presStyleIdx="3" presStyleCnt="4" custScaleX="110383">
        <dgm:presLayoutVars>
          <dgm:chMax val="0"/>
          <dgm:bulletEnabled val="1"/>
        </dgm:presLayoutVars>
      </dgm:prSet>
      <dgm:spPr/>
      <dgm:t>
        <a:bodyPr/>
        <a:lstStyle/>
        <a:p>
          <a:endParaRPr lang="en-US"/>
        </a:p>
      </dgm:t>
    </dgm:pt>
    <dgm:pt modelId="{B48EBE20-684B-4BE9-82F4-C58C27267670}" type="pres">
      <dgm:prSet presAssocID="{AF44A74F-75BE-46A6-A41A-B56AFD443136}" presName="negativeSpace" presStyleCnt="0"/>
      <dgm:spPr/>
    </dgm:pt>
    <dgm:pt modelId="{17D535CB-AB41-4BF7-BBD7-A2C5833CF51A}" type="pres">
      <dgm:prSet presAssocID="{AF44A74F-75BE-46A6-A41A-B56AFD443136}" presName="childText" presStyleLbl="conFgAcc1" presStyleIdx="3" presStyleCnt="4">
        <dgm:presLayoutVars>
          <dgm:bulletEnabled val="1"/>
        </dgm:presLayoutVars>
      </dgm:prSet>
      <dgm:spPr/>
    </dgm:pt>
  </dgm:ptLst>
  <dgm:cxnLst>
    <dgm:cxn modelId="{D26BD83C-F84E-4174-BF77-CF9691EBDB46}" type="presOf" srcId="{B0B35C1A-F610-45E6-9E88-05591739E57D}" destId="{9E7E21D7-62D7-4834-B0FA-53B8EFC04BC1}" srcOrd="0" destOrd="0" presId="urn:microsoft.com/office/officeart/2005/8/layout/list1"/>
    <dgm:cxn modelId="{A7E7ED50-3A85-4C08-866C-25718D0C5712}" srcId="{448823D1-9546-43A6-AD84-3F86BCF2DC43}" destId="{EB5FBF32-FDAE-484B-A0C7-ECE49C1AADB3}" srcOrd="1" destOrd="0" parTransId="{D690C302-84BE-4F37-A286-8EF9292A6637}" sibTransId="{B4034B02-B0E5-481D-B052-FF7452BFF01D}"/>
    <dgm:cxn modelId="{1D38BF90-2ECC-4AFB-B2F6-33956D6C97BA}" type="presOf" srcId="{B720887F-DCD1-44DC-8008-09C815680C1A}" destId="{BF432B1E-D308-46C5-89B8-ABEE590CC96A}" srcOrd="0" destOrd="0" presId="urn:microsoft.com/office/officeart/2005/8/layout/list1"/>
    <dgm:cxn modelId="{6FD3A3D2-C15D-45AB-8F63-24C738CBEEAC}" type="presOf" srcId="{AF44A74F-75BE-46A6-A41A-B56AFD443136}" destId="{38800D23-B96A-4984-86E7-5BC0A09D7710}" srcOrd="0" destOrd="0" presId="urn:microsoft.com/office/officeart/2005/8/layout/list1"/>
    <dgm:cxn modelId="{DFE4A0AD-DB4A-4853-8521-0B8500291D29}" srcId="{448823D1-9546-43A6-AD84-3F86BCF2DC43}" destId="{AF44A74F-75BE-46A6-A41A-B56AFD443136}" srcOrd="3" destOrd="0" parTransId="{FF349D9F-40BC-4D5D-90BD-57AB29457F36}" sibTransId="{A040C544-AD01-403A-9325-F665016F775A}"/>
    <dgm:cxn modelId="{970AD33A-3A8F-438F-8777-0BA12DCBCF3A}" type="presOf" srcId="{448823D1-9546-43A6-AD84-3F86BCF2DC43}" destId="{FE6CF11D-B547-4CF2-AFB6-0CBDF1D0AED4}" srcOrd="0" destOrd="0" presId="urn:microsoft.com/office/officeart/2005/8/layout/list1"/>
    <dgm:cxn modelId="{1B1C57D2-40F2-4060-9697-ADD7B288D5A2}" type="presOf" srcId="{AF44A74F-75BE-46A6-A41A-B56AFD443136}" destId="{963F7D39-8D40-455B-BBD9-E0DF32E2F16A}" srcOrd="1" destOrd="0" presId="urn:microsoft.com/office/officeart/2005/8/layout/list1"/>
    <dgm:cxn modelId="{8032775B-8DCD-4E8D-9CBE-C3130753580C}" srcId="{448823D1-9546-43A6-AD84-3F86BCF2DC43}" destId="{B720887F-DCD1-44DC-8008-09C815680C1A}" srcOrd="2" destOrd="0" parTransId="{ABFB94FA-D9FF-4366-91E3-4A5A598019F9}" sibTransId="{6DB69A2A-6700-491B-BB28-D4837796B6B1}"/>
    <dgm:cxn modelId="{283ADAC8-DD76-4E89-A7A3-A2FA68876AE8}" type="presOf" srcId="{EB5FBF32-FDAE-484B-A0C7-ECE49C1AADB3}" destId="{7559B6F2-4BAB-4E2E-8E3F-E28663936547}" srcOrd="1" destOrd="0" presId="urn:microsoft.com/office/officeart/2005/8/layout/list1"/>
    <dgm:cxn modelId="{ECD22472-DC10-42F4-AE76-9E24120FA6B2}" type="presOf" srcId="{EB5FBF32-FDAE-484B-A0C7-ECE49C1AADB3}" destId="{088F59EF-C93A-4392-A1A5-9B57E7244EE2}" srcOrd="0" destOrd="0" presId="urn:microsoft.com/office/officeart/2005/8/layout/list1"/>
    <dgm:cxn modelId="{6D714299-1C11-4AA6-A1FE-F5AF1BC836D2}" type="presOf" srcId="{B720887F-DCD1-44DC-8008-09C815680C1A}" destId="{81556E9C-BD40-4580-8D56-15CAE6DD8010}" srcOrd="1" destOrd="0" presId="urn:microsoft.com/office/officeart/2005/8/layout/list1"/>
    <dgm:cxn modelId="{2535EF7A-0651-46F6-8307-7C1A63A6A987}" srcId="{448823D1-9546-43A6-AD84-3F86BCF2DC43}" destId="{B0B35C1A-F610-45E6-9E88-05591739E57D}" srcOrd="0" destOrd="0" parTransId="{AC2D8C03-E0A3-4DE3-9652-CE5CC02C4DB7}" sibTransId="{1B6DEF20-1062-4093-B239-2B5ED923247B}"/>
    <dgm:cxn modelId="{34B6D317-9F05-488A-9D16-2E86CDE89A9E}" type="presOf" srcId="{B0B35C1A-F610-45E6-9E88-05591739E57D}" destId="{289119A2-1D14-47F9-B82D-FA8BF8DCAE98}" srcOrd="1" destOrd="0" presId="urn:microsoft.com/office/officeart/2005/8/layout/list1"/>
    <dgm:cxn modelId="{D73AF556-D8F1-4D70-9128-868581D85D7A}" type="presParOf" srcId="{FE6CF11D-B547-4CF2-AFB6-0CBDF1D0AED4}" destId="{E2E60D7B-EAA6-4C50-BEA6-3DA4F4F7C9DE}" srcOrd="0" destOrd="0" presId="urn:microsoft.com/office/officeart/2005/8/layout/list1"/>
    <dgm:cxn modelId="{9C078425-83C9-41D3-BC22-9CBB1B944BBC}" type="presParOf" srcId="{E2E60D7B-EAA6-4C50-BEA6-3DA4F4F7C9DE}" destId="{9E7E21D7-62D7-4834-B0FA-53B8EFC04BC1}" srcOrd="0" destOrd="0" presId="urn:microsoft.com/office/officeart/2005/8/layout/list1"/>
    <dgm:cxn modelId="{F74B3DE8-5E9D-41A2-96C6-497056A7A53B}" type="presParOf" srcId="{E2E60D7B-EAA6-4C50-BEA6-3DA4F4F7C9DE}" destId="{289119A2-1D14-47F9-B82D-FA8BF8DCAE98}" srcOrd="1" destOrd="0" presId="urn:microsoft.com/office/officeart/2005/8/layout/list1"/>
    <dgm:cxn modelId="{81823334-8D5A-4C2C-8F91-DC8AB85B0B3D}" type="presParOf" srcId="{FE6CF11D-B547-4CF2-AFB6-0CBDF1D0AED4}" destId="{BB42D0F8-4F61-4D1A-8235-56A5010B7B18}" srcOrd="1" destOrd="0" presId="urn:microsoft.com/office/officeart/2005/8/layout/list1"/>
    <dgm:cxn modelId="{64B3E433-0576-4201-82DB-9E6B7DA2A1E7}" type="presParOf" srcId="{FE6CF11D-B547-4CF2-AFB6-0CBDF1D0AED4}" destId="{537B568A-6693-4B3A-BF6B-8446FD0DB6BC}" srcOrd="2" destOrd="0" presId="urn:microsoft.com/office/officeart/2005/8/layout/list1"/>
    <dgm:cxn modelId="{9189B734-6DDE-49A4-BA38-32DE112A0749}" type="presParOf" srcId="{FE6CF11D-B547-4CF2-AFB6-0CBDF1D0AED4}" destId="{479D6A60-E908-41A2-A49E-6859C3370703}" srcOrd="3" destOrd="0" presId="urn:microsoft.com/office/officeart/2005/8/layout/list1"/>
    <dgm:cxn modelId="{B78284A7-EF8C-4186-930C-F8D5643BF94E}" type="presParOf" srcId="{FE6CF11D-B547-4CF2-AFB6-0CBDF1D0AED4}" destId="{62E06119-5ED0-4990-92CB-838C8D2E6483}" srcOrd="4" destOrd="0" presId="urn:microsoft.com/office/officeart/2005/8/layout/list1"/>
    <dgm:cxn modelId="{24D8A792-4547-4DCD-B964-3C38A0D241DC}" type="presParOf" srcId="{62E06119-5ED0-4990-92CB-838C8D2E6483}" destId="{088F59EF-C93A-4392-A1A5-9B57E7244EE2}" srcOrd="0" destOrd="0" presId="urn:microsoft.com/office/officeart/2005/8/layout/list1"/>
    <dgm:cxn modelId="{7CEF9D4B-AD84-4339-8123-E4ABA552DB73}" type="presParOf" srcId="{62E06119-5ED0-4990-92CB-838C8D2E6483}" destId="{7559B6F2-4BAB-4E2E-8E3F-E28663936547}" srcOrd="1" destOrd="0" presId="urn:microsoft.com/office/officeart/2005/8/layout/list1"/>
    <dgm:cxn modelId="{AF00C300-DF1A-4F38-92E9-09C1DDF015CE}" type="presParOf" srcId="{FE6CF11D-B547-4CF2-AFB6-0CBDF1D0AED4}" destId="{0C52F78B-4B90-4A41-A827-143B097DFD74}" srcOrd="5" destOrd="0" presId="urn:microsoft.com/office/officeart/2005/8/layout/list1"/>
    <dgm:cxn modelId="{2C0458A6-EBD7-47B2-9D7A-6CC7CD7963D4}" type="presParOf" srcId="{FE6CF11D-B547-4CF2-AFB6-0CBDF1D0AED4}" destId="{6F3E3B78-1C80-4CC3-835C-87C23D11C13A}" srcOrd="6" destOrd="0" presId="urn:microsoft.com/office/officeart/2005/8/layout/list1"/>
    <dgm:cxn modelId="{773D69C5-3044-4056-94FF-8FDDEEE3F3D5}" type="presParOf" srcId="{FE6CF11D-B547-4CF2-AFB6-0CBDF1D0AED4}" destId="{DF3ACFC0-3317-4102-92C2-102A67B4298C}" srcOrd="7" destOrd="0" presId="urn:microsoft.com/office/officeart/2005/8/layout/list1"/>
    <dgm:cxn modelId="{95F02410-C1E3-4E73-8A72-838D22477432}" type="presParOf" srcId="{FE6CF11D-B547-4CF2-AFB6-0CBDF1D0AED4}" destId="{744FDDBC-2CAB-4EF4-B0D5-72F81586022D}" srcOrd="8" destOrd="0" presId="urn:microsoft.com/office/officeart/2005/8/layout/list1"/>
    <dgm:cxn modelId="{5757032C-7D0E-4608-90CF-EAEF251F1F1E}" type="presParOf" srcId="{744FDDBC-2CAB-4EF4-B0D5-72F81586022D}" destId="{BF432B1E-D308-46C5-89B8-ABEE590CC96A}" srcOrd="0" destOrd="0" presId="urn:microsoft.com/office/officeart/2005/8/layout/list1"/>
    <dgm:cxn modelId="{0931C080-D199-497E-AE18-143A55ACFCFD}" type="presParOf" srcId="{744FDDBC-2CAB-4EF4-B0D5-72F81586022D}" destId="{81556E9C-BD40-4580-8D56-15CAE6DD8010}" srcOrd="1" destOrd="0" presId="urn:microsoft.com/office/officeart/2005/8/layout/list1"/>
    <dgm:cxn modelId="{EA230838-5286-431B-9277-BF3149C710C7}" type="presParOf" srcId="{FE6CF11D-B547-4CF2-AFB6-0CBDF1D0AED4}" destId="{61A2856C-3F09-4487-BA3C-28AF485BB587}" srcOrd="9" destOrd="0" presId="urn:microsoft.com/office/officeart/2005/8/layout/list1"/>
    <dgm:cxn modelId="{860AB99A-5015-472C-83E3-1E36CF01938F}" type="presParOf" srcId="{FE6CF11D-B547-4CF2-AFB6-0CBDF1D0AED4}" destId="{45D1998C-4DE3-4CF6-B519-D4CBB14927A3}" srcOrd="10" destOrd="0" presId="urn:microsoft.com/office/officeart/2005/8/layout/list1"/>
    <dgm:cxn modelId="{EDC40556-67A6-4305-822E-0654FE0AC4A4}" type="presParOf" srcId="{FE6CF11D-B547-4CF2-AFB6-0CBDF1D0AED4}" destId="{15E8D91E-01EE-4DD7-87D8-0C060B5E3C1D}" srcOrd="11" destOrd="0" presId="urn:microsoft.com/office/officeart/2005/8/layout/list1"/>
    <dgm:cxn modelId="{C8E50FB7-1BDB-4D2B-9F59-352210847F04}" type="presParOf" srcId="{FE6CF11D-B547-4CF2-AFB6-0CBDF1D0AED4}" destId="{09DE7D24-8603-4987-A882-3B69D0418F6C}" srcOrd="12" destOrd="0" presId="urn:microsoft.com/office/officeart/2005/8/layout/list1"/>
    <dgm:cxn modelId="{D70D6CB8-6719-4C47-AEB0-7EEC47C752A1}" type="presParOf" srcId="{09DE7D24-8603-4987-A882-3B69D0418F6C}" destId="{38800D23-B96A-4984-86E7-5BC0A09D7710}" srcOrd="0" destOrd="0" presId="urn:microsoft.com/office/officeart/2005/8/layout/list1"/>
    <dgm:cxn modelId="{07848555-57EB-47EB-8A52-573A3ECCABFC}" type="presParOf" srcId="{09DE7D24-8603-4987-A882-3B69D0418F6C}" destId="{963F7D39-8D40-455B-BBD9-E0DF32E2F16A}" srcOrd="1" destOrd="0" presId="urn:microsoft.com/office/officeart/2005/8/layout/list1"/>
    <dgm:cxn modelId="{65DCF5CF-E0F5-43F9-ABE0-CFF825461C6B}" type="presParOf" srcId="{FE6CF11D-B547-4CF2-AFB6-0CBDF1D0AED4}" destId="{B48EBE20-684B-4BE9-82F4-C58C27267670}" srcOrd="13" destOrd="0" presId="urn:microsoft.com/office/officeart/2005/8/layout/list1"/>
    <dgm:cxn modelId="{8028368F-13C7-4407-9712-556B4206399C}" type="presParOf" srcId="{FE6CF11D-B547-4CF2-AFB6-0CBDF1D0AED4}" destId="{17D535CB-AB41-4BF7-BBD7-A2C5833CF51A}" srcOrd="14"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3AD81C0-45D4-4A1B-9B7B-50953963E75C}">
      <dsp:nvSpPr>
        <dsp:cNvPr id="0" name=""/>
        <dsp:cNvSpPr/>
      </dsp:nvSpPr>
      <dsp:spPr>
        <a:xfrm>
          <a:off x="0" y="27519"/>
          <a:ext cx="8534400" cy="898560"/>
        </a:xfrm>
        <a:prstGeom prst="roundRect">
          <a:avLst/>
        </a:prstGeom>
        <a:solidFill>
          <a:schemeClr val="bg1"/>
        </a:solidFill>
        <a:ln w="38100" cap="flat" cmpd="sng" algn="ctr">
          <a:solidFill>
            <a:srgbClr val="009036"/>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n-US" sz="2000" kern="1200" dirty="0" smtClean="0">
              <a:solidFill>
                <a:schemeClr val="tx1"/>
              </a:solidFill>
              <a:latin typeface="Arial" pitchFamily="34" charset="0"/>
              <a:cs typeface="Arial" pitchFamily="34" charset="0"/>
            </a:rPr>
            <a:t>Values are the rules of </a:t>
          </a:r>
          <a:r>
            <a:rPr lang="en-US" sz="2000" b="1" kern="1200" dirty="0" smtClean="0">
              <a:solidFill>
                <a:schemeClr val="tx1"/>
              </a:solidFill>
              <a:latin typeface="Arial" pitchFamily="34" charset="0"/>
              <a:cs typeface="Arial" pitchFamily="34" charset="0"/>
            </a:rPr>
            <a:t>CONDUCT </a:t>
          </a:r>
          <a:r>
            <a:rPr lang="en-US" sz="2000" kern="1200" dirty="0" smtClean="0">
              <a:solidFill>
                <a:schemeClr val="tx1"/>
              </a:solidFill>
              <a:latin typeface="Arial" pitchFamily="34" charset="0"/>
              <a:cs typeface="Arial" pitchFamily="34" charset="0"/>
            </a:rPr>
            <a:t>and attitudes by which we live.</a:t>
          </a:r>
          <a:endParaRPr lang="en-US" sz="2000" kern="1200" dirty="0">
            <a:solidFill>
              <a:schemeClr val="tx1"/>
            </a:solidFill>
            <a:latin typeface="Arial" pitchFamily="34" charset="0"/>
            <a:cs typeface="Arial" pitchFamily="34" charset="0"/>
          </a:endParaRPr>
        </a:p>
      </dsp:txBody>
      <dsp:txXfrm>
        <a:off x="43864" y="71383"/>
        <a:ext cx="8446672" cy="810832"/>
      </dsp:txXfrm>
    </dsp:sp>
    <dsp:sp modelId="{414E45BF-6645-4502-8423-2A1C207566E3}">
      <dsp:nvSpPr>
        <dsp:cNvPr id="0" name=""/>
        <dsp:cNvSpPr/>
      </dsp:nvSpPr>
      <dsp:spPr>
        <a:xfrm>
          <a:off x="0" y="1064319"/>
          <a:ext cx="8534400" cy="898560"/>
        </a:xfrm>
        <a:prstGeom prst="roundRect">
          <a:avLst/>
        </a:prstGeom>
        <a:solidFill>
          <a:schemeClr val="bg1"/>
        </a:solidFill>
        <a:ln w="38100" cap="flat" cmpd="sng" algn="ctr">
          <a:solidFill>
            <a:srgbClr val="F9B20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n-US" sz="2000" kern="1200" dirty="0" smtClean="0">
              <a:solidFill>
                <a:schemeClr val="tx1"/>
              </a:solidFill>
              <a:latin typeface="Arial" pitchFamily="34" charset="0"/>
              <a:cs typeface="Arial" pitchFamily="34" charset="0"/>
            </a:rPr>
            <a:t>Our values are evident through specific </a:t>
          </a:r>
          <a:r>
            <a:rPr lang="en-US" sz="2000" b="1" kern="1200" dirty="0" smtClean="0">
              <a:solidFill>
                <a:schemeClr val="tx1"/>
              </a:solidFill>
              <a:latin typeface="Arial" pitchFamily="34" charset="0"/>
              <a:cs typeface="Arial" pitchFamily="34" charset="0"/>
            </a:rPr>
            <a:t>ACTIONS</a:t>
          </a:r>
          <a:r>
            <a:rPr lang="en-US" sz="2000" kern="1200" dirty="0" smtClean="0">
              <a:solidFill>
                <a:schemeClr val="tx1"/>
              </a:solidFill>
              <a:latin typeface="Arial" pitchFamily="34" charset="0"/>
              <a:cs typeface="Arial" pitchFamily="34" charset="0"/>
            </a:rPr>
            <a:t>.</a:t>
          </a:r>
          <a:endParaRPr lang="en-US" sz="2000" kern="1200" dirty="0">
            <a:solidFill>
              <a:schemeClr val="tx1"/>
            </a:solidFill>
            <a:latin typeface="Arial" pitchFamily="34" charset="0"/>
            <a:cs typeface="Arial" pitchFamily="34" charset="0"/>
          </a:endParaRPr>
        </a:p>
      </dsp:txBody>
      <dsp:txXfrm>
        <a:off x="43864" y="1108183"/>
        <a:ext cx="8446672" cy="810832"/>
      </dsp:txXfrm>
    </dsp:sp>
    <dsp:sp modelId="{D02297B8-221E-4012-AE08-936AB560E7EF}">
      <dsp:nvSpPr>
        <dsp:cNvPr id="0" name=""/>
        <dsp:cNvSpPr/>
      </dsp:nvSpPr>
      <dsp:spPr>
        <a:xfrm>
          <a:off x="0" y="2082800"/>
          <a:ext cx="8534400" cy="898560"/>
        </a:xfrm>
        <a:prstGeom prst="roundRect">
          <a:avLst/>
        </a:prstGeom>
        <a:solidFill>
          <a:schemeClr val="bg1"/>
        </a:solidFill>
        <a:ln w="38100" cap="flat" cmpd="sng" algn="ctr">
          <a:solidFill>
            <a:srgbClr val="E2001A"/>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n-US" sz="2000" kern="1200" dirty="0" smtClean="0">
              <a:solidFill>
                <a:schemeClr val="tx1"/>
              </a:solidFill>
              <a:latin typeface="Arial" pitchFamily="34" charset="0"/>
              <a:cs typeface="Arial" pitchFamily="34" charset="0"/>
            </a:rPr>
            <a:t>Values are not </a:t>
          </a:r>
          <a:r>
            <a:rPr lang="en-US" sz="2000" b="1" kern="1200" dirty="0" smtClean="0">
              <a:solidFill>
                <a:schemeClr val="tx1"/>
              </a:solidFill>
              <a:latin typeface="Arial" pitchFamily="34" charset="0"/>
              <a:cs typeface="Arial" pitchFamily="34" charset="0"/>
            </a:rPr>
            <a:t>DOCTRINAL</a:t>
          </a:r>
          <a:r>
            <a:rPr lang="en-US" sz="2000" kern="1200" dirty="0" smtClean="0">
              <a:solidFill>
                <a:schemeClr val="tx1"/>
              </a:solidFill>
              <a:latin typeface="Arial" pitchFamily="34" charset="0"/>
              <a:cs typeface="Arial" pitchFamily="34" charset="0"/>
            </a:rPr>
            <a:t> dogma.</a:t>
          </a:r>
          <a:endParaRPr lang="en-US" sz="2000" kern="1200" dirty="0">
            <a:solidFill>
              <a:schemeClr val="tx1"/>
            </a:solidFill>
            <a:latin typeface="Arial" pitchFamily="34" charset="0"/>
            <a:cs typeface="Arial" pitchFamily="34" charset="0"/>
          </a:endParaRPr>
        </a:p>
      </dsp:txBody>
      <dsp:txXfrm>
        <a:off x="43864" y="2126664"/>
        <a:ext cx="8446672" cy="810832"/>
      </dsp:txXfrm>
    </dsp:sp>
    <dsp:sp modelId="{1C2DA745-D720-48C4-8699-660D6FE17420}">
      <dsp:nvSpPr>
        <dsp:cNvPr id="0" name=""/>
        <dsp:cNvSpPr/>
      </dsp:nvSpPr>
      <dsp:spPr>
        <a:xfrm>
          <a:off x="0" y="3137920"/>
          <a:ext cx="8534400" cy="898560"/>
        </a:xfrm>
        <a:prstGeom prst="roundRect">
          <a:avLst/>
        </a:prstGeom>
        <a:solidFill>
          <a:schemeClr val="bg1"/>
        </a:solidFill>
        <a:ln w="38100" cap="flat" cmpd="sng" algn="ctr">
          <a:solidFill>
            <a:srgbClr val="E6418D"/>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n-US" sz="2000" kern="1200" dirty="0" smtClean="0">
              <a:solidFill>
                <a:schemeClr val="tx1"/>
              </a:solidFill>
              <a:latin typeface="Arial" pitchFamily="34" charset="0"/>
              <a:cs typeface="Arial" pitchFamily="34" charset="0"/>
            </a:rPr>
            <a:t>Values provide the </a:t>
          </a:r>
          <a:r>
            <a:rPr lang="en-US" sz="2000" b="1" kern="1200" dirty="0" smtClean="0">
              <a:solidFill>
                <a:schemeClr val="tx1"/>
              </a:solidFill>
              <a:latin typeface="Arial" pitchFamily="34" charset="0"/>
              <a:cs typeface="Arial" pitchFamily="34" charset="0"/>
            </a:rPr>
            <a:t>FOUNDATION </a:t>
          </a:r>
          <a:r>
            <a:rPr lang="en-US" sz="2000" kern="1200" dirty="0" smtClean="0">
              <a:solidFill>
                <a:schemeClr val="tx1"/>
              </a:solidFill>
              <a:latin typeface="Arial" pitchFamily="34" charset="0"/>
              <a:cs typeface="Arial" pitchFamily="34" charset="0"/>
            </a:rPr>
            <a:t>upon which the church can set goals. </a:t>
          </a:r>
          <a:endParaRPr lang="en-US" sz="2000" kern="1200" dirty="0">
            <a:solidFill>
              <a:schemeClr val="tx1"/>
            </a:solidFill>
            <a:latin typeface="Arial" pitchFamily="34" charset="0"/>
            <a:cs typeface="Arial" pitchFamily="34" charset="0"/>
          </a:endParaRPr>
        </a:p>
      </dsp:txBody>
      <dsp:txXfrm>
        <a:off x="43864" y="3181784"/>
        <a:ext cx="8446672" cy="81083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4403F80-7631-4D3C-8A35-765ECACBDAF9}">
      <dsp:nvSpPr>
        <dsp:cNvPr id="0" name=""/>
        <dsp:cNvSpPr/>
      </dsp:nvSpPr>
      <dsp:spPr>
        <a:xfrm>
          <a:off x="0" y="0"/>
          <a:ext cx="4064000" cy="4064000"/>
        </a:xfrm>
        <a:prstGeom prst="pie">
          <a:avLst>
            <a:gd name="adj1" fmla="val 5400000"/>
            <a:gd name="adj2" fmla="val 16200000"/>
          </a:avLst>
        </a:prstGeom>
        <a:solidFill>
          <a:srgbClr val="009036"/>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8B00DDC-BAD5-477C-A45D-79F3D40A1273}">
      <dsp:nvSpPr>
        <dsp:cNvPr id="0" name=""/>
        <dsp:cNvSpPr/>
      </dsp:nvSpPr>
      <dsp:spPr>
        <a:xfrm>
          <a:off x="2032000" y="0"/>
          <a:ext cx="5054600" cy="4064000"/>
        </a:xfrm>
        <a:prstGeom prst="rect">
          <a:avLst/>
        </a:prstGeom>
        <a:solidFill>
          <a:schemeClr val="lt1">
            <a:alpha val="90000"/>
            <a:hueOff val="0"/>
            <a:satOff val="0"/>
            <a:lumOff val="0"/>
            <a:alphaOff val="0"/>
          </a:schemeClr>
        </a:solidFill>
        <a:ln w="25400" cap="flat" cmpd="sng" algn="ctr">
          <a:solidFill>
            <a:srgbClr val="009036"/>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n-US" sz="2000" kern="1200" dirty="0" smtClean="0">
              <a:latin typeface="Arial" pitchFamily="34" charset="0"/>
              <a:cs typeface="Arial" pitchFamily="34" charset="0"/>
            </a:rPr>
            <a:t>Conflicts often emerge in </a:t>
          </a:r>
          <a:r>
            <a:rPr lang="en-US" sz="2000" kern="1200" dirty="0" smtClean="0">
              <a:latin typeface="Arial" pitchFamily="34" charset="0"/>
              <a:cs typeface="Arial" pitchFamily="34" charset="0"/>
            </a:rPr>
            <a:t>churches because of different </a:t>
          </a:r>
          <a:r>
            <a:rPr lang="en-US" sz="2000" b="1" kern="1200" dirty="0" smtClean="0">
              <a:latin typeface="Arial" pitchFamily="34" charset="0"/>
              <a:cs typeface="Arial" pitchFamily="34" charset="0"/>
            </a:rPr>
            <a:t>EXPECTATIONS</a:t>
          </a:r>
          <a:r>
            <a:rPr lang="en-US" sz="2000" kern="1200" dirty="0" smtClean="0">
              <a:latin typeface="Arial" pitchFamily="34" charset="0"/>
              <a:cs typeface="Arial" pitchFamily="34" charset="0"/>
            </a:rPr>
            <a:t>.</a:t>
          </a:r>
          <a:endParaRPr lang="en-US" sz="2000" kern="1200" dirty="0">
            <a:latin typeface="Arial" pitchFamily="34" charset="0"/>
            <a:cs typeface="Arial" pitchFamily="34" charset="0"/>
          </a:endParaRPr>
        </a:p>
      </dsp:txBody>
      <dsp:txXfrm>
        <a:off x="2032000" y="0"/>
        <a:ext cx="5054600" cy="1219202"/>
      </dsp:txXfrm>
    </dsp:sp>
    <dsp:sp modelId="{99D3BC83-E472-4E0B-A01D-8746E99B878C}">
      <dsp:nvSpPr>
        <dsp:cNvPr id="0" name=""/>
        <dsp:cNvSpPr/>
      </dsp:nvSpPr>
      <dsp:spPr>
        <a:xfrm>
          <a:off x="711201" y="1219202"/>
          <a:ext cx="2641597" cy="2641597"/>
        </a:xfrm>
        <a:prstGeom prst="pie">
          <a:avLst>
            <a:gd name="adj1" fmla="val 5400000"/>
            <a:gd name="adj2" fmla="val 16200000"/>
          </a:avLst>
        </a:prstGeom>
        <a:solidFill>
          <a:srgbClr val="125AA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1BF82EE-2BBA-46A8-B127-D9B20733883E}">
      <dsp:nvSpPr>
        <dsp:cNvPr id="0" name=""/>
        <dsp:cNvSpPr/>
      </dsp:nvSpPr>
      <dsp:spPr>
        <a:xfrm>
          <a:off x="2032000" y="1219202"/>
          <a:ext cx="5054600" cy="2641597"/>
        </a:xfrm>
        <a:prstGeom prst="rect">
          <a:avLst/>
        </a:prstGeom>
        <a:solidFill>
          <a:schemeClr val="lt1">
            <a:alpha val="90000"/>
            <a:hueOff val="0"/>
            <a:satOff val="0"/>
            <a:lumOff val="0"/>
            <a:alphaOff val="0"/>
          </a:schemeClr>
        </a:solidFill>
        <a:ln w="25400" cap="flat" cmpd="sng" algn="ctr">
          <a:solidFill>
            <a:srgbClr val="125AA3"/>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n-US" sz="2000" kern="1200" dirty="0" smtClean="0">
              <a:latin typeface="Arial" pitchFamily="34" charset="0"/>
              <a:cs typeface="Arial" pitchFamily="34" charset="0"/>
            </a:rPr>
            <a:t>Most strategic planning efforts fail because the values were not clarified at the </a:t>
          </a:r>
          <a:r>
            <a:rPr lang="en-US" sz="2000" b="1" kern="1200" dirty="0" smtClean="0">
              <a:latin typeface="Arial" pitchFamily="34" charset="0"/>
              <a:cs typeface="Arial" pitchFamily="34" charset="0"/>
            </a:rPr>
            <a:t>BEGINNING</a:t>
          </a:r>
          <a:r>
            <a:rPr lang="en-US" sz="2000" kern="1200" dirty="0" smtClean="0">
              <a:latin typeface="Arial" pitchFamily="34" charset="0"/>
              <a:cs typeface="Arial" pitchFamily="34" charset="0"/>
            </a:rPr>
            <a:t> of the process.</a:t>
          </a:r>
          <a:endParaRPr lang="en-US" sz="2000" kern="1200" dirty="0">
            <a:latin typeface="Arial" pitchFamily="34" charset="0"/>
            <a:cs typeface="Arial" pitchFamily="34" charset="0"/>
          </a:endParaRPr>
        </a:p>
      </dsp:txBody>
      <dsp:txXfrm>
        <a:off x="2032000" y="1219202"/>
        <a:ext cx="5054600" cy="1219198"/>
      </dsp:txXfrm>
    </dsp:sp>
    <dsp:sp modelId="{B00A7EE0-8032-42CA-9F55-F460CB31DEF7}">
      <dsp:nvSpPr>
        <dsp:cNvPr id="0" name=""/>
        <dsp:cNvSpPr/>
      </dsp:nvSpPr>
      <dsp:spPr>
        <a:xfrm>
          <a:off x="1422400" y="2438401"/>
          <a:ext cx="1219198" cy="1219198"/>
        </a:xfrm>
        <a:prstGeom prst="pie">
          <a:avLst>
            <a:gd name="adj1" fmla="val 5400000"/>
            <a:gd name="adj2" fmla="val 16200000"/>
          </a:avLst>
        </a:prstGeom>
        <a:solidFill>
          <a:srgbClr val="E2001A"/>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F167F84-53BC-4AEC-9A71-143925C69BF3}">
      <dsp:nvSpPr>
        <dsp:cNvPr id="0" name=""/>
        <dsp:cNvSpPr/>
      </dsp:nvSpPr>
      <dsp:spPr>
        <a:xfrm>
          <a:off x="2032000" y="2438401"/>
          <a:ext cx="5054600" cy="1219198"/>
        </a:xfrm>
        <a:prstGeom prst="rect">
          <a:avLst/>
        </a:prstGeom>
        <a:solidFill>
          <a:schemeClr val="lt1">
            <a:alpha val="90000"/>
            <a:hueOff val="0"/>
            <a:satOff val="0"/>
            <a:lumOff val="0"/>
            <a:alphaOff val="0"/>
          </a:schemeClr>
        </a:solidFill>
        <a:ln w="25400" cap="flat" cmpd="sng" algn="ctr">
          <a:solidFill>
            <a:srgbClr val="E2001A"/>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n-US" sz="2000" kern="1200" dirty="0" smtClean="0">
              <a:latin typeface="Arial" pitchFamily="34" charset="0"/>
              <a:cs typeface="Arial" pitchFamily="34" charset="0"/>
            </a:rPr>
            <a:t>Values are the </a:t>
          </a:r>
          <a:r>
            <a:rPr lang="en-US" sz="2000" b="1" kern="1200" dirty="0" smtClean="0">
              <a:latin typeface="Arial" pitchFamily="34" charset="0"/>
              <a:cs typeface="Arial" pitchFamily="34" charset="0"/>
            </a:rPr>
            <a:t>BRIDGE</a:t>
          </a:r>
          <a:r>
            <a:rPr lang="en-US" sz="2000" kern="1200" dirty="0" smtClean="0">
              <a:latin typeface="Arial" pitchFamily="34" charset="0"/>
              <a:cs typeface="Arial" pitchFamily="34" charset="0"/>
            </a:rPr>
            <a:t> between what is said and what is done. They are also the bridge between beliefs and behavior.</a:t>
          </a:r>
          <a:endParaRPr lang="en-US" sz="2000" kern="1200" dirty="0">
            <a:latin typeface="Arial" pitchFamily="34" charset="0"/>
            <a:cs typeface="Arial" pitchFamily="34" charset="0"/>
          </a:endParaRPr>
        </a:p>
      </dsp:txBody>
      <dsp:txXfrm>
        <a:off x="2032000" y="2438401"/>
        <a:ext cx="5054600" cy="121919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A605636-D4BC-4E79-BA92-98B70BCAB962}">
      <dsp:nvSpPr>
        <dsp:cNvPr id="0" name=""/>
        <dsp:cNvSpPr/>
      </dsp:nvSpPr>
      <dsp:spPr>
        <a:xfrm>
          <a:off x="2145523" y="492322"/>
          <a:ext cx="381507" cy="91440"/>
        </a:xfrm>
        <a:custGeom>
          <a:avLst/>
          <a:gdLst/>
          <a:ahLst/>
          <a:cxnLst/>
          <a:rect l="0" t="0" r="0" b="0"/>
          <a:pathLst>
            <a:path>
              <a:moveTo>
                <a:pt x="0" y="45720"/>
              </a:moveTo>
              <a:lnTo>
                <a:pt x="381507" y="45720"/>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2325974" y="535981"/>
        <a:ext cx="20605" cy="4121"/>
      </dsp:txXfrm>
    </dsp:sp>
    <dsp:sp modelId="{3C7412E5-A882-455D-AF95-5AD8EB9466EC}">
      <dsp:nvSpPr>
        <dsp:cNvPr id="0" name=""/>
        <dsp:cNvSpPr/>
      </dsp:nvSpPr>
      <dsp:spPr>
        <a:xfrm>
          <a:off x="355553" y="511"/>
          <a:ext cx="1791770" cy="1075062"/>
        </a:xfrm>
        <a:prstGeom prst="rect">
          <a:avLst/>
        </a:prstGeom>
        <a:noFill/>
        <a:ln w="38100" cap="flat" cmpd="sng" algn="ctr">
          <a:solidFill>
            <a:srgbClr val="E2001A"/>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a:lnSpc>
              <a:spcPct val="90000"/>
            </a:lnSpc>
            <a:spcBef>
              <a:spcPct val="0"/>
            </a:spcBef>
            <a:spcAft>
              <a:spcPct val="35000"/>
            </a:spcAft>
          </a:pPr>
          <a:r>
            <a:rPr lang="en-US" sz="1700" kern="1200" dirty="0">
              <a:solidFill>
                <a:schemeClr val="tx1"/>
              </a:solidFill>
              <a:latin typeface="Arial"/>
            </a:rPr>
            <a:t>An Intercession System</a:t>
          </a:r>
        </a:p>
      </dsp:txBody>
      <dsp:txXfrm>
        <a:off x="355553" y="511"/>
        <a:ext cx="1791770" cy="1075062"/>
      </dsp:txXfrm>
    </dsp:sp>
    <dsp:sp modelId="{40D6C286-6AF3-4DB2-AA0A-9B17BBE6A12A}">
      <dsp:nvSpPr>
        <dsp:cNvPr id="0" name=""/>
        <dsp:cNvSpPr/>
      </dsp:nvSpPr>
      <dsp:spPr>
        <a:xfrm>
          <a:off x="4349400" y="492322"/>
          <a:ext cx="381507" cy="91440"/>
        </a:xfrm>
        <a:custGeom>
          <a:avLst/>
          <a:gdLst/>
          <a:ahLst/>
          <a:cxnLst/>
          <a:rect l="0" t="0" r="0" b="0"/>
          <a:pathLst>
            <a:path>
              <a:moveTo>
                <a:pt x="0" y="45720"/>
              </a:moveTo>
              <a:lnTo>
                <a:pt x="381507" y="45720"/>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4529851" y="535981"/>
        <a:ext cx="20605" cy="4121"/>
      </dsp:txXfrm>
    </dsp:sp>
    <dsp:sp modelId="{7CA96E57-D3E6-4CB8-8D4A-62C80436B764}">
      <dsp:nvSpPr>
        <dsp:cNvPr id="0" name=""/>
        <dsp:cNvSpPr/>
      </dsp:nvSpPr>
      <dsp:spPr>
        <a:xfrm>
          <a:off x="2559430" y="511"/>
          <a:ext cx="1791770" cy="1075062"/>
        </a:xfrm>
        <a:prstGeom prst="rect">
          <a:avLst/>
        </a:prstGeom>
        <a:noFill/>
        <a:ln w="38100" cap="flat" cmpd="sng" algn="ctr">
          <a:solidFill>
            <a:srgbClr val="E2001A"/>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a:lnSpc>
              <a:spcPct val="90000"/>
            </a:lnSpc>
            <a:spcBef>
              <a:spcPct val="0"/>
            </a:spcBef>
            <a:spcAft>
              <a:spcPct val="35000"/>
            </a:spcAft>
          </a:pPr>
          <a:r>
            <a:rPr lang="en-US" sz="1700" kern="1200" dirty="0">
              <a:solidFill>
                <a:schemeClr val="tx1"/>
              </a:solidFill>
              <a:latin typeface="Arial"/>
            </a:rPr>
            <a:t>An Evangelism System</a:t>
          </a:r>
        </a:p>
      </dsp:txBody>
      <dsp:txXfrm>
        <a:off x="2559430" y="511"/>
        <a:ext cx="1791770" cy="1075062"/>
      </dsp:txXfrm>
    </dsp:sp>
    <dsp:sp modelId="{5484629A-8461-4E0D-A2FE-094015011614}">
      <dsp:nvSpPr>
        <dsp:cNvPr id="0" name=""/>
        <dsp:cNvSpPr/>
      </dsp:nvSpPr>
      <dsp:spPr>
        <a:xfrm>
          <a:off x="1251438" y="1073773"/>
          <a:ext cx="4407754" cy="381507"/>
        </a:xfrm>
        <a:custGeom>
          <a:avLst/>
          <a:gdLst/>
          <a:ahLst/>
          <a:cxnLst/>
          <a:rect l="0" t="0" r="0" b="0"/>
          <a:pathLst>
            <a:path>
              <a:moveTo>
                <a:pt x="4407754" y="0"/>
              </a:moveTo>
              <a:lnTo>
                <a:pt x="4407754" y="207853"/>
              </a:lnTo>
              <a:lnTo>
                <a:pt x="0" y="207853"/>
              </a:lnTo>
              <a:lnTo>
                <a:pt x="0" y="381507"/>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3344641" y="1262466"/>
        <a:ext cx="221348" cy="4121"/>
      </dsp:txXfrm>
    </dsp:sp>
    <dsp:sp modelId="{4F0ADF58-81F2-4C46-99B2-C2892FAA3FE8}">
      <dsp:nvSpPr>
        <dsp:cNvPr id="0" name=""/>
        <dsp:cNvSpPr/>
      </dsp:nvSpPr>
      <dsp:spPr>
        <a:xfrm>
          <a:off x="4763307" y="511"/>
          <a:ext cx="1791770" cy="1075062"/>
        </a:xfrm>
        <a:prstGeom prst="rect">
          <a:avLst/>
        </a:prstGeom>
        <a:noFill/>
        <a:ln w="38100" cap="flat" cmpd="sng" algn="ctr">
          <a:solidFill>
            <a:srgbClr val="E2001A"/>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a:lnSpc>
              <a:spcPct val="90000"/>
            </a:lnSpc>
            <a:spcBef>
              <a:spcPct val="0"/>
            </a:spcBef>
            <a:spcAft>
              <a:spcPct val="35000"/>
            </a:spcAft>
          </a:pPr>
          <a:r>
            <a:rPr lang="en-US" sz="1700" kern="1200" dirty="0">
              <a:solidFill>
                <a:schemeClr val="tx1"/>
              </a:solidFill>
              <a:latin typeface="Arial"/>
            </a:rPr>
            <a:t>An Assimilation System</a:t>
          </a:r>
        </a:p>
      </dsp:txBody>
      <dsp:txXfrm>
        <a:off x="4763307" y="511"/>
        <a:ext cx="1791770" cy="1075062"/>
      </dsp:txXfrm>
    </dsp:sp>
    <dsp:sp modelId="{872DD2EB-1219-45B7-8DB1-966C7B654E5F}">
      <dsp:nvSpPr>
        <dsp:cNvPr id="0" name=""/>
        <dsp:cNvSpPr/>
      </dsp:nvSpPr>
      <dsp:spPr>
        <a:xfrm>
          <a:off x="2145523" y="1979491"/>
          <a:ext cx="381507" cy="91440"/>
        </a:xfrm>
        <a:custGeom>
          <a:avLst/>
          <a:gdLst/>
          <a:ahLst/>
          <a:cxnLst/>
          <a:rect l="0" t="0" r="0" b="0"/>
          <a:pathLst>
            <a:path>
              <a:moveTo>
                <a:pt x="0" y="45720"/>
              </a:moveTo>
              <a:lnTo>
                <a:pt x="381507" y="45720"/>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2325974" y="2023150"/>
        <a:ext cx="20605" cy="4121"/>
      </dsp:txXfrm>
    </dsp:sp>
    <dsp:sp modelId="{40371F68-36D5-4063-ADA8-7A49302C7EEC}">
      <dsp:nvSpPr>
        <dsp:cNvPr id="0" name=""/>
        <dsp:cNvSpPr/>
      </dsp:nvSpPr>
      <dsp:spPr>
        <a:xfrm>
          <a:off x="355553" y="1487680"/>
          <a:ext cx="1791770" cy="1075062"/>
        </a:xfrm>
        <a:prstGeom prst="rect">
          <a:avLst/>
        </a:prstGeom>
        <a:noFill/>
        <a:ln w="38100" cap="flat" cmpd="sng" algn="ctr">
          <a:solidFill>
            <a:srgbClr val="E2001A"/>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a:lnSpc>
              <a:spcPct val="90000"/>
            </a:lnSpc>
            <a:spcBef>
              <a:spcPct val="0"/>
            </a:spcBef>
            <a:spcAft>
              <a:spcPct val="35000"/>
            </a:spcAft>
          </a:pPr>
          <a:r>
            <a:rPr lang="en-US" sz="1700" kern="1200" dirty="0">
              <a:solidFill>
                <a:schemeClr val="tx1"/>
              </a:solidFill>
              <a:latin typeface="Arial"/>
            </a:rPr>
            <a:t>A Spiritual Nutrition System</a:t>
          </a:r>
        </a:p>
      </dsp:txBody>
      <dsp:txXfrm>
        <a:off x="355553" y="1487680"/>
        <a:ext cx="1791770" cy="1075062"/>
      </dsp:txXfrm>
    </dsp:sp>
    <dsp:sp modelId="{935B521A-6339-4311-BB15-4F76AFB2239F}">
      <dsp:nvSpPr>
        <dsp:cNvPr id="0" name=""/>
        <dsp:cNvSpPr/>
      </dsp:nvSpPr>
      <dsp:spPr>
        <a:xfrm>
          <a:off x="4349400" y="1979491"/>
          <a:ext cx="381507" cy="91440"/>
        </a:xfrm>
        <a:custGeom>
          <a:avLst/>
          <a:gdLst/>
          <a:ahLst/>
          <a:cxnLst/>
          <a:rect l="0" t="0" r="0" b="0"/>
          <a:pathLst>
            <a:path>
              <a:moveTo>
                <a:pt x="0" y="45720"/>
              </a:moveTo>
              <a:lnTo>
                <a:pt x="381507" y="45720"/>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4529851" y="2023150"/>
        <a:ext cx="20605" cy="4121"/>
      </dsp:txXfrm>
    </dsp:sp>
    <dsp:sp modelId="{96D564C9-AE40-45EF-9DFF-C3832CAA30A5}">
      <dsp:nvSpPr>
        <dsp:cNvPr id="0" name=""/>
        <dsp:cNvSpPr/>
      </dsp:nvSpPr>
      <dsp:spPr>
        <a:xfrm>
          <a:off x="2559430" y="1487680"/>
          <a:ext cx="1791770" cy="1075062"/>
        </a:xfrm>
        <a:prstGeom prst="rect">
          <a:avLst/>
        </a:prstGeom>
        <a:noFill/>
        <a:ln w="38100" cap="flat" cmpd="sng" algn="ctr">
          <a:solidFill>
            <a:srgbClr val="E2001A"/>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a:lnSpc>
              <a:spcPct val="90000"/>
            </a:lnSpc>
            <a:spcBef>
              <a:spcPct val="0"/>
            </a:spcBef>
            <a:spcAft>
              <a:spcPct val="35000"/>
            </a:spcAft>
          </a:pPr>
          <a:r>
            <a:rPr lang="en-US" sz="1700" kern="1200" dirty="0">
              <a:solidFill>
                <a:schemeClr val="tx1"/>
              </a:solidFill>
              <a:latin typeface="Arial"/>
            </a:rPr>
            <a:t>A Celebration System</a:t>
          </a:r>
        </a:p>
      </dsp:txBody>
      <dsp:txXfrm>
        <a:off x="2559430" y="1487680"/>
        <a:ext cx="1791770" cy="1075062"/>
      </dsp:txXfrm>
    </dsp:sp>
    <dsp:sp modelId="{D4BF2D3D-3BF6-4F3E-8E8A-D8293B0DD7DA}">
      <dsp:nvSpPr>
        <dsp:cNvPr id="0" name=""/>
        <dsp:cNvSpPr/>
      </dsp:nvSpPr>
      <dsp:spPr>
        <a:xfrm>
          <a:off x="1251438" y="2560942"/>
          <a:ext cx="4407754" cy="381507"/>
        </a:xfrm>
        <a:custGeom>
          <a:avLst/>
          <a:gdLst/>
          <a:ahLst/>
          <a:cxnLst/>
          <a:rect l="0" t="0" r="0" b="0"/>
          <a:pathLst>
            <a:path>
              <a:moveTo>
                <a:pt x="4407754" y="0"/>
              </a:moveTo>
              <a:lnTo>
                <a:pt x="4407754" y="207853"/>
              </a:lnTo>
              <a:lnTo>
                <a:pt x="0" y="207853"/>
              </a:lnTo>
              <a:lnTo>
                <a:pt x="0" y="381507"/>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3344641" y="2749635"/>
        <a:ext cx="221348" cy="4121"/>
      </dsp:txXfrm>
    </dsp:sp>
    <dsp:sp modelId="{EEE13D6C-07BC-40A0-A4EB-42FE2DCE4C44}">
      <dsp:nvSpPr>
        <dsp:cNvPr id="0" name=""/>
        <dsp:cNvSpPr/>
      </dsp:nvSpPr>
      <dsp:spPr>
        <a:xfrm>
          <a:off x="4763307" y="1487680"/>
          <a:ext cx="1791770" cy="1075062"/>
        </a:xfrm>
        <a:prstGeom prst="rect">
          <a:avLst/>
        </a:prstGeom>
        <a:noFill/>
        <a:ln w="38100" cap="flat" cmpd="sng" algn="ctr">
          <a:solidFill>
            <a:srgbClr val="E2001A"/>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a:lnSpc>
              <a:spcPct val="90000"/>
            </a:lnSpc>
            <a:spcBef>
              <a:spcPct val="0"/>
            </a:spcBef>
            <a:spcAft>
              <a:spcPct val="35000"/>
            </a:spcAft>
          </a:pPr>
          <a:r>
            <a:rPr lang="en-US" sz="1700" kern="1200" dirty="0">
              <a:solidFill>
                <a:schemeClr val="tx1"/>
              </a:solidFill>
              <a:latin typeface="Arial"/>
            </a:rPr>
            <a:t>A Leadership Training System</a:t>
          </a:r>
        </a:p>
      </dsp:txBody>
      <dsp:txXfrm>
        <a:off x="4763307" y="1487680"/>
        <a:ext cx="1791770" cy="1075062"/>
      </dsp:txXfrm>
    </dsp:sp>
    <dsp:sp modelId="{FAC47B47-7C91-430F-82F6-794F2CA76A28}">
      <dsp:nvSpPr>
        <dsp:cNvPr id="0" name=""/>
        <dsp:cNvSpPr/>
      </dsp:nvSpPr>
      <dsp:spPr>
        <a:xfrm>
          <a:off x="2145523" y="3466660"/>
          <a:ext cx="381507" cy="91440"/>
        </a:xfrm>
        <a:custGeom>
          <a:avLst/>
          <a:gdLst/>
          <a:ahLst/>
          <a:cxnLst/>
          <a:rect l="0" t="0" r="0" b="0"/>
          <a:pathLst>
            <a:path>
              <a:moveTo>
                <a:pt x="0" y="45720"/>
              </a:moveTo>
              <a:lnTo>
                <a:pt x="381507" y="45720"/>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2325974" y="3510320"/>
        <a:ext cx="20605" cy="4121"/>
      </dsp:txXfrm>
    </dsp:sp>
    <dsp:sp modelId="{19C9AFE8-61A3-4B9C-97EC-C0A76B9AE6E3}">
      <dsp:nvSpPr>
        <dsp:cNvPr id="0" name=""/>
        <dsp:cNvSpPr/>
      </dsp:nvSpPr>
      <dsp:spPr>
        <a:xfrm>
          <a:off x="355553" y="2974849"/>
          <a:ext cx="1791770" cy="1075062"/>
        </a:xfrm>
        <a:prstGeom prst="rect">
          <a:avLst/>
        </a:prstGeom>
        <a:noFill/>
        <a:ln w="38100" cap="flat" cmpd="sng" algn="ctr">
          <a:solidFill>
            <a:srgbClr val="E2001A"/>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a:lnSpc>
              <a:spcPct val="90000"/>
            </a:lnSpc>
            <a:spcBef>
              <a:spcPct val="0"/>
            </a:spcBef>
            <a:spcAft>
              <a:spcPct val="35000"/>
            </a:spcAft>
          </a:pPr>
          <a:r>
            <a:rPr lang="en-US" sz="1700" kern="1200" dirty="0">
              <a:solidFill>
                <a:schemeClr val="tx1"/>
              </a:solidFill>
              <a:latin typeface="Arial"/>
            </a:rPr>
            <a:t>An Administrative System</a:t>
          </a:r>
        </a:p>
      </dsp:txBody>
      <dsp:txXfrm>
        <a:off x="355553" y="2974849"/>
        <a:ext cx="1791770" cy="1075062"/>
      </dsp:txXfrm>
    </dsp:sp>
    <dsp:sp modelId="{E6F4C28B-D39C-4948-8BB2-AD0985F1B5AE}">
      <dsp:nvSpPr>
        <dsp:cNvPr id="0" name=""/>
        <dsp:cNvSpPr/>
      </dsp:nvSpPr>
      <dsp:spPr>
        <a:xfrm>
          <a:off x="4349400" y="3466660"/>
          <a:ext cx="381507" cy="91440"/>
        </a:xfrm>
        <a:custGeom>
          <a:avLst/>
          <a:gdLst/>
          <a:ahLst/>
          <a:cxnLst/>
          <a:rect l="0" t="0" r="0" b="0"/>
          <a:pathLst>
            <a:path>
              <a:moveTo>
                <a:pt x="0" y="45720"/>
              </a:moveTo>
              <a:lnTo>
                <a:pt x="381507" y="45720"/>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4529851" y="3510320"/>
        <a:ext cx="20605" cy="4121"/>
      </dsp:txXfrm>
    </dsp:sp>
    <dsp:sp modelId="{05E0237F-D76A-4780-83DC-68D6E11A6EC9}">
      <dsp:nvSpPr>
        <dsp:cNvPr id="0" name=""/>
        <dsp:cNvSpPr/>
      </dsp:nvSpPr>
      <dsp:spPr>
        <a:xfrm>
          <a:off x="2559430" y="2974849"/>
          <a:ext cx="1791770" cy="1075062"/>
        </a:xfrm>
        <a:prstGeom prst="rect">
          <a:avLst/>
        </a:prstGeom>
        <a:noFill/>
        <a:ln w="38100" cap="flat" cmpd="sng" algn="ctr">
          <a:solidFill>
            <a:srgbClr val="E2001A"/>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a:lnSpc>
              <a:spcPct val="90000"/>
            </a:lnSpc>
            <a:spcBef>
              <a:spcPct val="0"/>
            </a:spcBef>
            <a:spcAft>
              <a:spcPct val="35000"/>
            </a:spcAft>
          </a:pPr>
          <a:r>
            <a:rPr lang="en-US" sz="1700" kern="1200" dirty="0">
              <a:solidFill>
                <a:schemeClr val="tx1"/>
              </a:solidFill>
              <a:latin typeface="Arial"/>
            </a:rPr>
            <a:t>A Communication System</a:t>
          </a:r>
        </a:p>
      </dsp:txBody>
      <dsp:txXfrm>
        <a:off x="2559430" y="2974849"/>
        <a:ext cx="1791770" cy="1075062"/>
      </dsp:txXfrm>
    </dsp:sp>
    <dsp:sp modelId="{243D6916-FCFE-4DC1-8D45-1F765AB49A8A}">
      <dsp:nvSpPr>
        <dsp:cNvPr id="0" name=""/>
        <dsp:cNvSpPr/>
      </dsp:nvSpPr>
      <dsp:spPr>
        <a:xfrm>
          <a:off x="4763307" y="2974849"/>
          <a:ext cx="1791770" cy="1075062"/>
        </a:xfrm>
        <a:prstGeom prst="rect">
          <a:avLst/>
        </a:prstGeom>
        <a:noFill/>
        <a:ln w="38100" cap="flat" cmpd="sng" algn="ctr">
          <a:solidFill>
            <a:srgbClr val="E2001A"/>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a:lnSpc>
              <a:spcPct val="90000"/>
            </a:lnSpc>
            <a:spcBef>
              <a:spcPct val="0"/>
            </a:spcBef>
            <a:spcAft>
              <a:spcPct val="35000"/>
            </a:spcAft>
          </a:pPr>
          <a:r>
            <a:rPr lang="en-US" sz="1700" kern="1200" dirty="0">
              <a:solidFill>
                <a:schemeClr val="tx1"/>
              </a:solidFill>
              <a:latin typeface="Arial"/>
            </a:rPr>
            <a:t>A Financial System </a:t>
          </a:r>
        </a:p>
      </dsp:txBody>
      <dsp:txXfrm>
        <a:off x="4763307" y="2974849"/>
        <a:ext cx="1791770" cy="107506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37B568A-6693-4B3A-BF6B-8446FD0DB6BC}">
      <dsp:nvSpPr>
        <dsp:cNvPr id="0" name=""/>
        <dsp:cNvSpPr/>
      </dsp:nvSpPr>
      <dsp:spPr>
        <a:xfrm>
          <a:off x="0" y="364835"/>
          <a:ext cx="8387004" cy="6048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89119A2-1D14-47F9-B82D-FA8BF8DCAE98}">
      <dsp:nvSpPr>
        <dsp:cNvPr id="0" name=""/>
        <dsp:cNvSpPr/>
      </dsp:nvSpPr>
      <dsp:spPr>
        <a:xfrm>
          <a:off x="419350" y="10595"/>
          <a:ext cx="6480419" cy="708480"/>
        </a:xfrm>
        <a:prstGeom prst="roundRect">
          <a:avLst/>
        </a:prstGeom>
        <a:solidFill>
          <a:srgbClr val="009036"/>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1906" tIns="0" rIns="221906" bIns="0" numCol="1" spcCol="1270" anchor="ctr" anchorCtr="0">
          <a:noAutofit/>
        </a:bodyPr>
        <a:lstStyle/>
        <a:p>
          <a:pPr lvl="0" algn="l" defTabSz="889000">
            <a:lnSpc>
              <a:spcPct val="90000"/>
            </a:lnSpc>
            <a:spcBef>
              <a:spcPct val="0"/>
            </a:spcBef>
            <a:spcAft>
              <a:spcPct val="35000"/>
            </a:spcAft>
          </a:pPr>
          <a:r>
            <a:rPr lang="en-US" sz="2000" kern="1200" dirty="0" smtClean="0">
              <a:solidFill>
                <a:schemeClr val="tx1"/>
              </a:solidFill>
              <a:latin typeface="Arial" pitchFamily="34" charset="0"/>
              <a:cs typeface="Arial" pitchFamily="34" charset="0"/>
            </a:rPr>
            <a:t>Conflict is an inevitable and normal part of life. </a:t>
          </a:r>
          <a:endParaRPr lang="en-US" sz="2000" kern="1200" dirty="0">
            <a:solidFill>
              <a:schemeClr val="tx1"/>
            </a:solidFill>
          </a:endParaRPr>
        </a:p>
      </dsp:txBody>
      <dsp:txXfrm>
        <a:off x="453935" y="45180"/>
        <a:ext cx="6411249" cy="639310"/>
      </dsp:txXfrm>
    </dsp:sp>
    <dsp:sp modelId="{6F3E3B78-1C80-4CC3-835C-87C23D11C13A}">
      <dsp:nvSpPr>
        <dsp:cNvPr id="0" name=""/>
        <dsp:cNvSpPr/>
      </dsp:nvSpPr>
      <dsp:spPr>
        <a:xfrm>
          <a:off x="0" y="1453475"/>
          <a:ext cx="8387004" cy="6048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559B6F2-4BAB-4E2E-8E3F-E28663936547}">
      <dsp:nvSpPr>
        <dsp:cNvPr id="0" name=""/>
        <dsp:cNvSpPr/>
      </dsp:nvSpPr>
      <dsp:spPr>
        <a:xfrm>
          <a:off x="419350" y="1099235"/>
          <a:ext cx="6480537" cy="708480"/>
        </a:xfrm>
        <a:prstGeom prst="roundRect">
          <a:avLst/>
        </a:prstGeom>
        <a:solidFill>
          <a:srgbClr val="009036"/>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1906" tIns="0" rIns="221906" bIns="0" numCol="1" spcCol="1270" anchor="ctr" anchorCtr="0">
          <a:noAutofit/>
        </a:bodyPr>
        <a:lstStyle/>
        <a:p>
          <a:pPr lvl="0" algn="l" defTabSz="889000">
            <a:lnSpc>
              <a:spcPct val="90000"/>
            </a:lnSpc>
            <a:spcBef>
              <a:spcPct val="0"/>
            </a:spcBef>
            <a:spcAft>
              <a:spcPct val="35000"/>
            </a:spcAft>
          </a:pPr>
          <a:r>
            <a:rPr lang="en-US" sz="2000" kern="1200" dirty="0">
              <a:solidFill>
                <a:schemeClr val="tx1"/>
              </a:solidFill>
              <a:latin typeface="Arial" pitchFamily="34" charset="0"/>
              <a:cs typeface="Arial" pitchFamily="34" charset="0"/>
            </a:rPr>
            <a:t>We can choose how we respond to conflict. </a:t>
          </a:r>
        </a:p>
      </dsp:txBody>
      <dsp:txXfrm>
        <a:off x="453935" y="1133820"/>
        <a:ext cx="6411367" cy="639310"/>
      </dsp:txXfrm>
    </dsp:sp>
    <dsp:sp modelId="{45D1998C-4DE3-4CF6-B519-D4CBB14927A3}">
      <dsp:nvSpPr>
        <dsp:cNvPr id="0" name=""/>
        <dsp:cNvSpPr/>
      </dsp:nvSpPr>
      <dsp:spPr>
        <a:xfrm>
          <a:off x="0" y="2542115"/>
          <a:ext cx="8387004" cy="6048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1556E9C-BD40-4580-8D56-15CAE6DD8010}">
      <dsp:nvSpPr>
        <dsp:cNvPr id="0" name=""/>
        <dsp:cNvSpPr/>
      </dsp:nvSpPr>
      <dsp:spPr>
        <a:xfrm>
          <a:off x="419350" y="2187875"/>
          <a:ext cx="6480478" cy="708480"/>
        </a:xfrm>
        <a:prstGeom prst="roundRect">
          <a:avLst/>
        </a:prstGeom>
        <a:solidFill>
          <a:srgbClr val="009036"/>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1906" tIns="0" rIns="221906" bIns="0" numCol="1" spcCol="1270" anchor="ctr" anchorCtr="0">
          <a:noAutofit/>
        </a:bodyPr>
        <a:lstStyle/>
        <a:p>
          <a:pPr lvl="0" algn="l" defTabSz="889000">
            <a:lnSpc>
              <a:spcPct val="90000"/>
            </a:lnSpc>
            <a:spcBef>
              <a:spcPct val="0"/>
            </a:spcBef>
            <a:spcAft>
              <a:spcPct val="35000"/>
            </a:spcAft>
          </a:pPr>
          <a:r>
            <a:rPr lang="en-US" sz="2000" kern="1200" dirty="0">
              <a:solidFill>
                <a:schemeClr val="tx1"/>
              </a:solidFill>
              <a:latin typeface="Arial" pitchFamily="34" charset="0"/>
              <a:cs typeface="Arial" pitchFamily="34" charset="0"/>
            </a:rPr>
            <a:t>The vision and mission can help us stay focused. </a:t>
          </a:r>
        </a:p>
      </dsp:txBody>
      <dsp:txXfrm>
        <a:off x="453935" y="2222460"/>
        <a:ext cx="6411308" cy="639310"/>
      </dsp:txXfrm>
    </dsp:sp>
    <dsp:sp modelId="{17D535CB-AB41-4BF7-BBD7-A2C5833CF51A}">
      <dsp:nvSpPr>
        <dsp:cNvPr id="0" name=""/>
        <dsp:cNvSpPr/>
      </dsp:nvSpPr>
      <dsp:spPr>
        <a:xfrm>
          <a:off x="0" y="3630755"/>
          <a:ext cx="8387004" cy="6048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63F7D39-8D40-455B-BBD9-E0DF32E2F16A}">
      <dsp:nvSpPr>
        <dsp:cNvPr id="0" name=""/>
        <dsp:cNvSpPr/>
      </dsp:nvSpPr>
      <dsp:spPr>
        <a:xfrm>
          <a:off x="419350" y="3276515"/>
          <a:ext cx="6480478" cy="708480"/>
        </a:xfrm>
        <a:prstGeom prst="roundRect">
          <a:avLst/>
        </a:prstGeom>
        <a:solidFill>
          <a:srgbClr val="009036"/>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1906" tIns="0" rIns="221906" bIns="0" numCol="1" spcCol="1270" anchor="ctr" anchorCtr="0">
          <a:noAutofit/>
        </a:bodyPr>
        <a:lstStyle/>
        <a:p>
          <a:pPr lvl="0" algn="l" defTabSz="889000">
            <a:lnSpc>
              <a:spcPct val="90000"/>
            </a:lnSpc>
            <a:spcBef>
              <a:spcPct val="0"/>
            </a:spcBef>
            <a:spcAft>
              <a:spcPct val="35000"/>
            </a:spcAft>
          </a:pPr>
          <a:r>
            <a:rPr lang="en-US" sz="2000" kern="1200" dirty="0">
              <a:solidFill>
                <a:schemeClr val="tx1"/>
              </a:solidFill>
              <a:latin typeface="Arial" pitchFamily="34" charset="0"/>
              <a:cs typeface="Arial" pitchFamily="34" charset="0"/>
            </a:rPr>
            <a:t>We should allow people to leave if they are not in agreement with the vision and mission of the church. </a:t>
          </a:r>
        </a:p>
      </dsp:txBody>
      <dsp:txXfrm>
        <a:off x="453935" y="3311100"/>
        <a:ext cx="6411308" cy="63931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81FA7F9-CC50-4D04-B1DA-7CE2DD392691}" type="datetimeFigureOut">
              <a:rPr lang="en-US" smtClean="0"/>
              <a:t>2/11/16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630281A-AE6A-4D99-86E4-10A9417F7409}" type="slidenum">
              <a:rPr lang="en-US" smtClean="0"/>
              <a:t>‹#›</a:t>
            </a:fld>
            <a:endParaRPr lang="en-US"/>
          </a:p>
        </p:txBody>
      </p:sp>
    </p:spTree>
    <p:extLst>
      <p:ext uri="{BB962C8B-B14F-4D97-AF65-F5344CB8AC3E}">
        <p14:creationId xmlns:p14="http://schemas.microsoft.com/office/powerpoint/2010/main" val="7650034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30281A-AE6A-4D99-86E4-10A9417F7409}" type="slidenum">
              <a:rPr lang="en-US" smtClean="0"/>
              <a:t>1</a:t>
            </a:fld>
            <a:endParaRPr lang="en-US"/>
          </a:p>
        </p:txBody>
      </p:sp>
    </p:spTree>
    <p:extLst>
      <p:ext uri="{BB962C8B-B14F-4D97-AF65-F5344CB8AC3E}">
        <p14:creationId xmlns:p14="http://schemas.microsoft.com/office/powerpoint/2010/main" val="26348788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30281A-AE6A-4D99-86E4-10A9417F7409}" type="slidenum">
              <a:rPr lang="en-US" smtClean="0"/>
              <a:t>10</a:t>
            </a:fld>
            <a:endParaRPr lang="en-US"/>
          </a:p>
        </p:txBody>
      </p:sp>
    </p:spTree>
    <p:extLst>
      <p:ext uri="{BB962C8B-B14F-4D97-AF65-F5344CB8AC3E}">
        <p14:creationId xmlns:p14="http://schemas.microsoft.com/office/powerpoint/2010/main" val="14930622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30281A-AE6A-4D99-86E4-10A9417F7409}" type="slidenum">
              <a:rPr lang="en-US" smtClean="0"/>
              <a:t>11</a:t>
            </a:fld>
            <a:endParaRPr lang="en-US"/>
          </a:p>
        </p:txBody>
      </p:sp>
    </p:spTree>
    <p:extLst>
      <p:ext uri="{BB962C8B-B14F-4D97-AF65-F5344CB8AC3E}">
        <p14:creationId xmlns:p14="http://schemas.microsoft.com/office/powerpoint/2010/main" val="353906826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30281A-AE6A-4D99-86E4-10A9417F7409}" type="slidenum">
              <a:rPr lang="en-US" smtClean="0"/>
              <a:t>12</a:t>
            </a:fld>
            <a:endParaRPr lang="en-US"/>
          </a:p>
        </p:txBody>
      </p:sp>
    </p:spTree>
    <p:extLst>
      <p:ext uri="{BB962C8B-B14F-4D97-AF65-F5344CB8AC3E}">
        <p14:creationId xmlns:p14="http://schemas.microsoft.com/office/powerpoint/2010/main" val="219510218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30281A-AE6A-4D99-86E4-10A9417F7409}" type="slidenum">
              <a:rPr lang="en-US" smtClean="0"/>
              <a:t>13</a:t>
            </a:fld>
            <a:endParaRPr lang="en-US"/>
          </a:p>
        </p:txBody>
      </p:sp>
    </p:spTree>
    <p:extLst>
      <p:ext uri="{BB962C8B-B14F-4D97-AF65-F5344CB8AC3E}">
        <p14:creationId xmlns:p14="http://schemas.microsoft.com/office/powerpoint/2010/main" val="44094372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30281A-AE6A-4D99-86E4-10A9417F7409}" type="slidenum">
              <a:rPr lang="en-US" smtClean="0"/>
              <a:t>14</a:t>
            </a:fld>
            <a:endParaRPr lang="en-US"/>
          </a:p>
        </p:txBody>
      </p:sp>
    </p:spTree>
    <p:extLst>
      <p:ext uri="{BB962C8B-B14F-4D97-AF65-F5344CB8AC3E}">
        <p14:creationId xmlns:p14="http://schemas.microsoft.com/office/powerpoint/2010/main" val="153482298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30281A-AE6A-4D99-86E4-10A9417F7409}" type="slidenum">
              <a:rPr lang="en-US" smtClean="0"/>
              <a:t>15</a:t>
            </a:fld>
            <a:endParaRPr lang="en-US"/>
          </a:p>
        </p:txBody>
      </p:sp>
    </p:spTree>
    <p:extLst>
      <p:ext uri="{BB962C8B-B14F-4D97-AF65-F5344CB8AC3E}">
        <p14:creationId xmlns:p14="http://schemas.microsoft.com/office/powerpoint/2010/main" val="1166035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30281A-AE6A-4D99-86E4-10A9417F7409}" type="slidenum">
              <a:rPr lang="en-US" smtClean="0"/>
              <a:t>16</a:t>
            </a:fld>
            <a:endParaRPr lang="en-US"/>
          </a:p>
        </p:txBody>
      </p:sp>
    </p:spTree>
    <p:extLst>
      <p:ext uri="{BB962C8B-B14F-4D97-AF65-F5344CB8AC3E}">
        <p14:creationId xmlns:p14="http://schemas.microsoft.com/office/powerpoint/2010/main" val="341267143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30281A-AE6A-4D99-86E4-10A9417F7409}" type="slidenum">
              <a:rPr lang="en-US" smtClean="0"/>
              <a:t>17</a:t>
            </a:fld>
            <a:endParaRPr lang="en-US"/>
          </a:p>
        </p:txBody>
      </p:sp>
    </p:spTree>
    <p:extLst>
      <p:ext uri="{BB962C8B-B14F-4D97-AF65-F5344CB8AC3E}">
        <p14:creationId xmlns:p14="http://schemas.microsoft.com/office/powerpoint/2010/main" val="304159807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30281A-AE6A-4D99-86E4-10A9417F7409}" type="slidenum">
              <a:rPr lang="en-US" smtClean="0"/>
              <a:t>18</a:t>
            </a:fld>
            <a:endParaRPr lang="en-US"/>
          </a:p>
        </p:txBody>
      </p:sp>
    </p:spTree>
    <p:extLst>
      <p:ext uri="{BB962C8B-B14F-4D97-AF65-F5344CB8AC3E}">
        <p14:creationId xmlns:p14="http://schemas.microsoft.com/office/powerpoint/2010/main" val="99889739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30281A-AE6A-4D99-86E4-10A9417F7409}" type="slidenum">
              <a:rPr lang="en-US" smtClean="0"/>
              <a:t>19</a:t>
            </a:fld>
            <a:endParaRPr lang="en-US"/>
          </a:p>
        </p:txBody>
      </p:sp>
    </p:spTree>
    <p:extLst>
      <p:ext uri="{BB962C8B-B14F-4D97-AF65-F5344CB8AC3E}">
        <p14:creationId xmlns:p14="http://schemas.microsoft.com/office/powerpoint/2010/main" val="26608133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30281A-AE6A-4D99-86E4-10A9417F7409}" type="slidenum">
              <a:rPr lang="en-US" smtClean="0"/>
              <a:t>2</a:t>
            </a:fld>
            <a:endParaRPr lang="en-US"/>
          </a:p>
        </p:txBody>
      </p:sp>
    </p:spTree>
    <p:extLst>
      <p:ext uri="{BB962C8B-B14F-4D97-AF65-F5344CB8AC3E}">
        <p14:creationId xmlns:p14="http://schemas.microsoft.com/office/powerpoint/2010/main" val="315139809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30281A-AE6A-4D99-86E4-10A9417F7409}" type="slidenum">
              <a:rPr lang="en-US" smtClean="0"/>
              <a:t>20</a:t>
            </a:fld>
            <a:endParaRPr lang="en-US"/>
          </a:p>
        </p:txBody>
      </p:sp>
    </p:spTree>
    <p:extLst>
      <p:ext uri="{BB962C8B-B14F-4D97-AF65-F5344CB8AC3E}">
        <p14:creationId xmlns:p14="http://schemas.microsoft.com/office/powerpoint/2010/main" val="280280049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30281A-AE6A-4D99-86E4-10A9417F7409}" type="slidenum">
              <a:rPr lang="en-US" smtClean="0"/>
              <a:t>21</a:t>
            </a:fld>
            <a:endParaRPr lang="en-US"/>
          </a:p>
        </p:txBody>
      </p:sp>
    </p:spTree>
    <p:extLst>
      <p:ext uri="{BB962C8B-B14F-4D97-AF65-F5344CB8AC3E}">
        <p14:creationId xmlns:p14="http://schemas.microsoft.com/office/powerpoint/2010/main" val="227124401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30281A-AE6A-4D99-86E4-10A9417F7409}" type="slidenum">
              <a:rPr lang="en-US" smtClean="0"/>
              <a:t>22</a:t>
            </a:fld>
            <a:endParaRPr lang="en-US"/>
          </a:p>
        </p:txBody>
      </p:sp>
    </p:spTree>
    <p:extLst>
      <p:ext uri="{BB962C8B-B14F-4D97-AF65-F5344CB8AC3E}">
        <p14:creationId xmlns:p14="http://schemas.microsoft.com/office/powerpoint/2010/main" val="261752248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30281A-AE6A-4D99-86E4-10A9417F7409}" type="slidenum">
              <a:rPr lang="en-US" smtClean="0"/>
              <a:t>23</a:t>
            </a:fld>
            <a:endParaRPr lang="en-US"/>
          </a:p>
        </p:txBody>
      </p:sp>
    </p:spTree>
    <p:extLst>
      <p:ext uri="{BB962C8B-B14F-4D97-AF65-F5344CB8AC3E}">
        <p14:creationId xmlns:p14="http://schemas.microsoft.com/office/powerpoint/2010/main" val="65512090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30281A-AE6A-4D99-86E4-10A9417F7409}" type="slidenum">
              <a:rPr lang="en-US" smtClean="0"/>
              <a:t>24</a:t>
            </a:fld>
            <a:endParaRPr lang="en-US"/>
          </a:p>
        </p:txBody>
      </p:sp>
    </p:spTree>
    <p:extLst>
      <p:ext uri="{BB962C8B-B14F-4D97-AF65-F5344CB8AC3E}">
        <p14:creationId xmlns:p14="http://schemas.microsoft.com/office/powerpoint/2010/main" val="310956798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30281A-AE6A-4D99-86E4-10A9417F7409}" type="slidenum">
              <a:rPr lang="en-US" smtClean="0"/>
              <a:t>25</a:t>
            </a:fld>
            <a:endParaRPr lang="en-US"/>
          </a:p>
        </p:txBody>
      </p:sp>
    </p:spTree>
    <p:extLst>
      <p:ext uri="{BB962C8B-B14F-4D97-AF65-F5344CB8AC3E}">
        <p14:creationId xmlns:p14="http://schemas.microsoft.com/office/powerpoint/2010/main" val="44910500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30281A-AE6A-4D99-86E4-10A9417F7409}" type="slidenum">
              <a:rPr lang="en-US" smtClean="0"/>
              <a:t>26</a:t>
            </a:fld>
            <a:endParaRPr lang="en-US"/>
          </a:p>
        </p:txBody>
      </p:sp>
    </p:spTree>
    <p:extLst>
      <p:ext uri="{BB962C8B-B14F-4D97-AF65-F5344CB8AC3E}">
        <p14:creationId xmlns:p14="http://schemas.microsoft.com/office/powerpoint/2010/main" val="336107360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30281A-AE6A-4D99-86E4-10A9417F7409}" type="slidenum">
              <a:rPr lang="en-US" smtClean="0"/>
              <a:t>27</a:t>
            </a:fld>
            <a:endParaRPr lang="en-US"/>
          </a:p>
        </p:txBody>
      </p:sp>
    </p:spTree>
    <p:extLst>
      <p:ext uri="{BB962C8B-B14F-4D97-AF65-F5344CB8AC3E}">
        <p14:creationId xmlns:p14="http://schemas.microsoft.com/office/powerpoint/2010/main" val="323045968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30281A-AE6A-4D99-86E4-10A9417F7409}" type="slidenum">
              <a:rPr lang="en-US" smtClean="0"/>
              <a:t>28</a:t>
            </a:fld>
            <a:endParaRPr lang="en-US"/>
          </a:p>
        </p:txBody>
      </p:sp>
    </p:spTree>
    <p:extLst>
      <p:ext uri="{BB962C8B-B14F-4D97-AF65-F5344CB8AC3E}">
        <p14:creationId xmlns:p14="http://schemas.microsoft.com/office/powerpoint/2010/main" val="76135251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30281A-AE6A-4D99-86E4-10A9417F7409}" type="slidenum">
              <a:rPr lang="en-US" smtClean="0"/>
              <a:t>29</a:t>
            </a:fld>
            <a:endParaRPr lang="en-US"/>
          </a:p>
        </p:txBody>
      </p:sp>
    </p:spTree>
    <p:extLst>
      <p:ext uri="{BB962C8B-B14F-4D97-AF65-F5344CB8AC3E}">
        <p14:creationId xmlns:p14="http://schemas.microsoft.com/office/powerpoint/2010/main" val="15256183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30281A-AE6A-4D99-86E4-10A9417F7409}" type="slidenum">
              <a:rPr lang="en-US" smtClean="0"/>
              <a:t>3</a:t>
            </a:fld>
            <a:endParaRPr lang="en-US"/>
          </a:p>
        </p:txBody>
      </p:sp>
    </p:spTree>
    <p:extLst>
      <p:ext uri="{BB962C8B-B14F-4D97-AF65-F5344CB8AC3E}">
        <p14:creationId xmlns:p14="http://schemas.microsoft.com/office/powerpoint/2010/main" val="315139809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30281A-AE6A-4D99-86E4-10A9417F7409}" type="slidenum">
              <a:rPr lang="en-US" smtClean="0"/>
              <a:t>30</a:t>
            </a:fld>
            <a:endParaRPr lang="en-US"/>
          </a:p>
        </p:txBody>
      </p:sp>
    </p:spTree>
    <p:extLst>
      <p:ext uri="{BB962C8B-B14F-4D97-AF65-F5344CB8AC3E}">
        <p14:creationId xmlns:p14="http://schemas.microsoft.com/office/powerpoint/2010/main" val="102664530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30281A-AE6A-4D99-86E4-10A9417F7409}" type="slidenum">
              <a:rPr lang="en-US" smtClean="0"/>
              <a:t>31</a:t>
            </a:fld>
            <a:endParaRPr lang="en-US"/>
          </a:p>
        </p:txBody>
      </p:sp>
    </p:spTree>
    <p:extLst>
      <p:ext uri="{BB962C8B-B14F-4D97-AF65-F5344CB8AC3E}">
        <p14:creationId xmlns:p14="http://schemas.microsoft.com/office/powerpoint/2010/main" val="119112167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30281A-AE6A-4D99-86E4-10A9417F7409}" type="slidenum">
              <a:rPr lang="en-US" smtClean="0"/>
              <a:t>32</a:t>
            </a:fld>
            <a:endParaRPr lang="en-US"/>
          </a:p>
        </p:txBody>
      </p:sp>
    </p:spTree>
    <p:extLst>
      <p:ext uri="{BB962C8B-B14F-4D97-AF65-F5344CB8AC3E}">
        <p14:creationId xmlns:p14="http://schemas.microsoft.com/office/powerpoint/2010/main" val="158104315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30281A-AE6A-4D99-86E4-10A9417F7409}" type="slidenum">
              <a:rPr lang="en-US" smtClean="0"/>
              <a:t>33</a:t>
            </a:fld>
            <a:endParaRPr lang="en-US"/>
          </a:p>
        </p:txBody>
      </p:sp>
    </p:spTree>
    <p:extLst>
      <p:ext uri="{BB962C8B-B14F-4D97-AF65-F5344CB8AC3E}">
        <p14:creationId xmlns:p14="http://schemas.microsoft.com/office/powerpoint/2010/main" val="67459784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30281A-AE6A-4D99-86E4-10A9417F7409}" type="slidenum">
              <a:rPr lang="en-US" smtClean="0"/>
              <a:t>34</a:t>
            </a:fld>
            <a:endParaRPr lang="en-US"/>
          </a:p>
        </p:txBody>
      </p:sp>
    </p:spTree>
    <p:extLst>
      <p:ext uri="{BB962C8B-B14F-4D97-AF65-F5344CB8AC3E}">
        <p14:creationId xmlns:p14="http://schemas.microsoft.com/office/powerpoint/2010/main" val="321826200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30281A-AE6A-4D99-86E4-10A9417F7409}" type="slidenum">
              <a:rPr lang="en-US" smtClean="0"/>
              <a:t>35</a:t>
            </a:fld>
            <a:endParaRPr lang="en-US"/>
          </a:p>
        </p:txBody>
      </p:sp>
    </p:spTree>
    <p:extLst>
      <p:ext uri="{BB962C8B-B14F-4D97-AF65-F5344CB8AC3E}">
        <p14:creationId xmlns:p14="http://schemas.microsoft.com/office/powerpoint/2010/main" val="355450626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30281A-AE6A-4D99-86E4-10A9417F7409}" type="slidenum">
              <a:rPr lang="en-US" smtClean="0"/>
              <a:t>36</a:t>
            </a:fld>
            <a:endParaRPr lang="en-US"/>
          </a:p>
        </p:txBody>
      </p:sp>
    </p:spTree>
    <p:extLst>
      <p:ext uri="{BB962C8B-B14F-4D97-AF65-F5344CB8AC3E}">
        <p14:creationId xmlns:p14="http://schemas.microsoft.com/office/powerpoint/2010/main" val="183111931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30281A-AE6A-4D99-86E4-10A9417F7409}" type="slidenum">
              <a:rPr lang="en-US" smtClean="0"/>
              <a:t>37</a:t>
            </a:fld>
            <a:endParaRPr lang="en-US"/>
          </a:p>
        </p:txBody>
      </p:sp>
    </p:spTree>
    <p:extLst>
      <p:ext uri="{BB962C8B-B14F-4D97-AF65-F5344CB8AC3E}">
        <p14:creationId xmlns:p14="http://schemas.microsoft.com/office/powerpoint/2010/main" val="19906267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30281A-AE6A-4D99-86E4-10A9417F7409}" type="slidenum">
              <a:rPr lang="en-US" smtClean="0"/>
              <a:t>38</a:t>
            </a:fld>
            <a:endParaRPr lang="en-US"/>
          </a:p>
        </p:txBody>
      </p:sp>
    </p:spTree>
    <p:extLst>
      <p:ext uri="{BB962C8B-B14F-4D97-AF65-F5344CB8AC3E}">
        <p14:creationId xmlns:p14="http://schemas.microsoft.com/office/powerpoint/2010/main" val="414832319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30281A-AE6A-4D99-86E4-10A9417F7409}" type="slidenum">
              <a:rPr lang="en-US" smtClean="0"/>
              <a:t>39</a:t>
            </a:fld>
            <a:endParaRPr lang="en-US"/>
          </a:p>
        </p:txBody>
      </p:sp>
    </p:spTree>
    <p:extLst>
      <p:ext uri="{BB962C8B-B14F-4D97-AF65-F5344CB8AC3E}">
        <p14:creationId xmlns:p14="http://schemas.microsoft.com/office/powerpoint/2010/main" val="26348788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30281A-AE6A-4D99-86E4-10A9417F7409}" type="slidenum">
              <a:rPr lang="en-US" smtClean="0"/>
              <a:t>4</a:t>
            </a:fld>
            <a:endParaRPr lang="en-US"/>
          </a:p>
        </p:txBody>
      </p:sp>
    </p:spTree>
    <p:extLst>
      <p:ext uri="{BB962C8B-B14F-4D97-AF65-F5344CB8AC3E}">
        <p14:creationId xmlns:p14="http://schemas.microsoft.com/office/powerpoint/2010/main" val="34086635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30281A-AE6A-4D99-86E4-10A9417F7409}" type="slidenum">
              <a:rPr lang="en-US" smtClean="0"/>
              <a:t>5</a:t>
            </a:fld>
            <a:endParaRPr lang="en-US"/>
          </a:p>
        </p:txBody>
      </p:sp>
    </p:spTree>
    <p:extLst>
      <p:ext uri="{BB962C8B-B14F-4D97-AF65-F5344CB8AC3E}">
        <p14:creationId xmlns:p14="http://schemas.microsoft.com/office/powerpoint/2010/main" val="8974452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30281A-AE6A-4D99-86E4-10A9417F7409}" type="slidenum">
              <a:rPr lang="en-US" smtClean="0"/>
              <a:t>6</a:t>
            </a:fld>
            <a:endParaRPr lang="en-US"/>
          </a:p>
        </p:txBody>
      </p:sp>
    </p:spTree>
    <p:extLst>
      <p:ext uri="{BB962C8B-B14F-4D97-AF65-F5344CB8AC3E}">
        <p14:creationId xmlns:p14="http://schemas.microsoft.com/office/powerpoint/2010/main" val="11979935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30281A-AE6A-4D99-86E4-10A9417F7409}" type="slidenum">
              <a:rPr lang="en-US" smtClean="0"/>
              <a:t>7</a:t>
            </a:fld>
            <a:endParaRPr lang="en-US"/>
          </a:p>
        </p:txBody>
      </p:sp>
    </p:spTree>
    <p:extLst>
      <p:ext uri="{BB962C8B-B14F-4D97-AF65-F5344CB8AC3E}">
        <p14:creationId xmlns:p14="http://schemas.microsoft.com/office/powerpoint/2010/main" val="13691258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30281A-AE6A-4D99-86E4-10A9417F7409}" type="slidenum">
              <a:rPr lang="en-US" smtClean="0"/>
              <a:t>8</a:t>
            </a:fld>
            <a:endParaRPr lang="en-US"/>
          </a:p>
        </p:txBody>
      </p:sp>
    </p:spTree>
    <p:extLst>
      <p:ext uri="{BB962C8B-B14F-4D97-AF65-F5344CB8AC3E}">
        <p14:creationId xmlns:p14="http://schemas.microsoft.com/office/powerpoint/2010/main" val="31521144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30281A-AE6A-4D99-86E4-10A9417F7409}" type="slidenum">
              <a:rPr lang="en-US" smtClean="0"/>
              <a:t>9</a:t>
            </a:fld>
            <a:endParaRPr lang="en-US"/>
          </a:p>
        </p:txBody>
      </p:sp>
    </p:spTree>
    <p:extLst>
      <p:ext uri="{BB962C8B-B14F-4D97-AF65-F5344CB8AC3E}">
        <p14:creationId xmlns:p14="http://schemas.microsoft.com/office/powerpoint/2010/main" val="37392839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62F57B8-0D8D-406B-B0C4-EBCB74D92116}" type="datetimeFigureOut">
              <a:rPr lang="en-US" smtClean="0"/>
              <a:t>2/11/16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8D1A11-A2EF-4B55-8295-7581302F2B8E}" type="slidenum">
              <a:rPr lang="en-US" smtClean="0"/>
              <a:t>‹#›</a:t>
            </a:fld>
            <a:endParaRPr lang="en-US"/>
          </a:p>
        </p:txBody>
      </p:sp>
    </p:spTree>
    <p:extLst>
      <p:ext uri="{BB962C8B-B14F-4D97-AF65-F5344CB8AC3E}">
        <p14:creationId xmlns:p14="http://schemas.microsoft.com/office/powerpoint/2010/main" val="6856094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62F57B8-0D8D-406B-B0C4-EBCB74D92116}" type="datetimeFigureOut">
              <a:rPr lang="en-US" smtClean="0"/>
              <a:t>2/11/16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8D1A11-A2EF-4B55-8295-7581302F2B8E}" type="slidenum">
              <a:rPr lang="en-US" smtClean="0"/>
              <a:t>‹#›</a:t>
            </a:fld>
            <a:endParaRPr lang="en-US"/>
          </a:p>
        </p:txBody>
      </p:sp>
    </p:spTree>
    <p:extLst>
      <p:ext uri="{BB962C8B-B14F-4D97-AF65-F5344CB8AC3E}">
        <p14:creationId xmlns:p14="http://schemas.microsoft.com/office/powerpoint/2010/main" val="31253426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62F57B8-0D8D-406B-B0C4-EBCB74D92116}" type="datetimeFigureOut">
              <a:rPr lang="en-US" smtClean="0"/>
              <a:t>2/11/16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8D1A11-A2EF-4B55-8295-7581302F2B8E}" type="slidenum">
              <a:rPr lang="en-US" smtClean="0"/>
              <a:t>‹#›</a:t>
            </a:fld>
            <a:endParaRPr lang="en-US"/>
          </a:p>
        </p:txBody>
      </p:sp>
    </p:spTree>
    <p:extLst>
      <p:ext uri="{BB962C8B-B14F-4D97-AF65-F5344CB8AC3E}">
        <p14:creationId xmlns:p14="http://schemas.microsoft.com/office/powerpoint/2010/main" val="23328046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62F57B8-0D8D-406B-B0C4-EBCB74D92116}" type="datetimeFigureOut">
              <a:rPr lang="en-US" smtClean="0"/>
              <a:t>2/11/16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8D1A11-A2EF-4B55-8295-7581302F2B8E}" type="slidenum">
              <a:rPr lang="en-US" smtClean="0"/>
              <a:t>‹#›</a:t>
            </a:fld>
            <a:endParaRPr lang="en-US"/>
          </a:p>
        </p:txBody>
      </p:sp>
    </p:spTree>
    <p:extLst>
      <p:ext uri="{BB962C8B-B14F-4D97-AF65-F5344CB8AC3E}">
        <p14:creationId xmlns:p14="http://schemas.microsoft.com/office/powerpoint/2010/main" val="21702704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62F57B8-0D8D-406B-B0C4-EBCB74D92116}" type="datetimeFigureOut">
              <a:rPr lang="en-US" smtClean="0"/>
              <a:t>2/11/16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8D1A11-A2EF-4B55-8295-7581302F2B8E}" type="slidenum">
              <a:rPr lang="en-US" smtClean="0"/>
              <a:t>‹#›</a:t>
            </a:fld>
            <a:endParaRPr lang="en-US"/>
          </a:p>
        </p:txBody>
      </p:sp>
    </p:spTree>
    <p:extLst>
      <p:ext uri="{BB962C8B-B14F-4D97-AF65-F5344CB8AC3E}">
        <p14:creationId xmlns:p14="http://schemas.microsoft.com/office/powerpoint/2010/main" val="30238823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62F57B8-0D8D-406B-B0C4-EBCB74D92116}" type="datetimeFigureOut">
              <a:rPr lang="en-US" smtClean="0"/>
              <a:t>2/11/16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E8D1A11-A2EF-4B55-8295-7581302F2B8E}" type="slidenum">
              <a:rPr lang="en-US" smtClean="0"/>
              <a:t>‹#›</a:t>
            </a:fld>
            <a:endParaRPr lang="en-US"/>
          </a:p>
        </p:txBody>
      </p:sp>
    </p:spTree>
    <p:extLst>
      <p:ext uri="{BB962C8B-B14F-4D97-AF65-F5344CB8AC3E}">
        <p14:creationId xmlns:p14="http://schemas.microsoft.com/office/powerpoint/2010/main" val="13939148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62F57B8-0D8D-406B-B0C4-EBCB74D92116}" type="datetimeFigureOut">
              <a:rPr lang="en-US" smtClean="0"/>
              <a:t>2/11/16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E8D1A11-A2EF-4B55-8295-7581302F2B8E}" type="slidenum">
              <a:rPr lang="en-US" smtClean="0"/>
              <a:t>‹#›</a:t>
            </a:fld>
            <a:endParaRPr lang="en-US"/>
          </a:p>
        </p:txBody>
      </p:sp>
    </p:spTree>
    <p:extLst>
      <p:ext uri="{BB962C8B-B14F-4D97-AF65-F5344CB8AC3E}">
        <p14:creationId xmlns:p14="http://schemas.microsoft.com/office/powerpoint/2010/main" val="27054556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62F57B8-0D8D-406B-B0C4-EBCB74D92116}" type="datetimeFigureOut">
              <a:rPr lang="en-US" smtClean="0"/>
              <a:t>2/11/16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E8D1A11-A2EF-4B55-8295-7581302F2B8E}" type="slidenum">
              <a:rPr lang="en-US" smtClean="0"/>
              <a:t>‹#›</a:t>
            </a:fld>
            <a:endParaRPr lang="en-US"/>
          </a:p>
        </p:txBody>
      </p:sp>
    </p:spTree>
    <p:extLst>
      <p:ext uri="{BB962C8B-B14F-4D97-AF65-F5344CB8AC3E}">
        <p14:creationId xmlns:p14="http://schemas.microsoft.com/office/powerpoint/2010/main" val="29267958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62F57B8-0D8D-406B-B0C4-EBCB74D92116}" type="datetimeFigureOut">
              <a:rPr lang="en-US" smtClean="0"/>
              <a:t>2/11/16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E8D1A11-A2EF-4B55-8295-7581302F2B8E}" type="slidenum">
              <a:rPr lang="en-US" smtClean="0"/>
              <a:t>‹#›</a:t>
            </a:fld>
            <a:endParaRPr lang="en-US"/>
          </a:p>
        </p:txBody>
      </p:sp>
    </p:spTree>
    <p:extLst>
      <p:ext uri="{BB962C8B-B14F-4D97-AF65-F5344CB8AC3E}">
        <p14:creationId xmlns:p14="http://schemas.microsoft.com/office/powerpoint/2010/main" val="24969774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62F57B8-0D8D-406B-B0C4-EBCB74D92116}" type="datetimeFigureOut">
              <a:rPr lang="en-US" smtClean="0"/>
              <a:t>2/11/16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E8D1A11-A2EF-4B55-8295-7581302F2B8E}" type="slidenum">
              <a:rPr lang="en-US" smtClean="0"/>
              <a:t>‹#›</a:t>
            </a:fld>
            <a:endParaRPr lang="en-US"/>
          </a:p>
        </p:txBody>
      </p:sp>
    </p:spTree>
    <p:extLst>
      <p:ext uri="{BB962C8B-B14F-4D97-AF65-F5344CB8AC3E}">
        <p14:creationId xmlns:p14="http://schemas.microsoft.com/office/powerpoint/2010/main" val="34576744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62F57B8-0D8D-406B-B0C4-EBCB74D92116}" type="datetimeFigureOut">
              <a:rPr lang="en-US" smtClean="0"/>
              <a:t>2/11/16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E8D1A11-A2EF-4B55-8295-7581302F2B8E}" type="slidenum">
              <a:rPr lang="en-US" smtClean="0"/>
              <a:t>‹#›</a:t>
            </a:fld>
            <a:endParaRPr lang="en-US"/>
          </a:p>
        </p:txBody>
      </p:sp>
    </p:spTree>
    <p:extLst>
      <p:ext uri="{BB962C8B-B14F-4D97-AF65-F5344CB8AC3E}">
        <p14:creationId xmlns:p14="http://schemas.microsoft.com/office/powerpoint/2010/main" val="223396277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62F57B8-0D8D-406B-B0C4-EBCB74D92116}" type="datetimeFigureOut">
              <a:rPr lang="en-US" smtClean="0"/>
              <a:t>2/11/16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E8D1A11-A2EF-4B55-8295-7581302F2B8E}" type="slidenum">
              <a:rPr lang="en-US" smtClean="0"/>
              <a:t>‹#›</a:t>
            </a:fld>
            <a:endParaRPr lang="en-US"/>
          </a:p>
        </p:txBody>
      </p:sp>
    </p:spTree>
    <p:extLst>
      <p:ext uri="{BB962C8B-B14F-4D97-AF65-F5344CB8AC3E}">
        <p14:creationId xmlns:p14="http://schemas.microsoft.com/office/powerpoint/2010/main" val="38715107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2.xml"/><Relationship Id="rId4" Type="http://schemas.openxmlformats.org/officeDocument/2006/relationships/diagramLayout" Target="../diagrams/layout2.xml"/><Relationship Id="rId5" Type="http://schemas.openxmlformats.org/officeDocument/2006/relationships/diagramQuickStyle" Target="../diagrams/quickStyle2.xml"/><Relationship Id="rId6" Type="http://schemas.openxmlformats.org/officeDocument/2006/relationships/diagramColors" Target="../diagrams/colors2.xml"/><Relationship Id="rId7" Type="http://schemas.microsoft.com/office/2007/relationships/diagramDrawing" Target="../diagrams/drawing2.xml"/><Relationship Id="rId8" Type="http://schemas.openxmlformats.org/officeDocument/2006/relationships/image" Target="../media/image2.png"/><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5.jpeg"/><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2.png"/></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6.jpeg"/><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2.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2.png"/></Relationships>
</file>

<file path=ppt/slides/_rels/slide19.xml.rels><?xml version="1.0" encoding="UTF-8" standalone="yes"?>
<Relationships xmlns="http://schemas.openxmlformats.org/package/2006/relationships"><Relationship Id="rId3" Type="http://schemas.openxmlformats.org/officeDocument/2006/relationships/image" Target="../media/image7.jpeg"/><Relationship Id="rId4" Type="http://schemas.openxmlformats.org/officeDocument/2006/relationships/image" Target="../media/image2.png"/><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jp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8.jpg"/><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9.png"/><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3" Type="http://schemas.openxmlformats.org/officeDocument/2006/relationships/image" Target="../media/image10.jpg"/><Relationship Id="rId4" Type="http://schemas.openxmlformats.org/officeDocument/2006/relationships/image" Target="../media/image2.png"/><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3" Type="http://schemas.openxmlformats.org/officeDocument/2006/relationships/image" Target="../media/image11.jpg"/><Relationship Id="rId4" Type="http://schemas.openxmlformats.org/officeDocument/2006/relationships/image" Target="../media/image2.png"/><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image" Target="../media/image2.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12.jpg"/><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diagramData" Target="../diagrams/data3.xml"/><Relationship Id="rId5" Type="http://schemas.openxmlformats.org/officeDocument/2006/relationships/diagramLayout" Target="../diagrams/layout3.xml"/><Relationship Id="rId6" Type="http://schemas.openxmlformats.org/officeDocument/2006/relationships/diagramQuickStyle" Target="../diagrams/quickStyle3.xml"/><Relationship Id="rId7" Type="http://schemas.openxmlformats.org/officeDocument/2006/relationships/diagramColors" Target="../diagrams/colors3.xml"/><Relationship Id="rId8" Type="http://schemas.microsoft.com/office/2007/relationships/diagramDrawing" Target="../diagrams/drawing3.xml"/><Relationship Id="rId1" Type="http://schemas.openxmlformats.org/officeDocument/2006/relationships/slideLayout" Target="../slideLayouts/slideLayout1.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2.png"/></Relationships>
</file>

<file path=ppt/slides/_rels/slide30.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3" Type="http://schemas.openxmlformats.org/officeDocument/2006/relationships/diagramData" Target="../diagrams/data4.xml"/><Relationship Id="rId4" Type="http://schemas.openxmlformats.org/officeDocument/2006/relationships/diagramLayout" Target="../diagrams/layout4.xml"/><Relationship Id="rId5" Type="http://schemas.openxmlformats.org/officeDocument/2006/relationships/diagramQuickStyle" Target="../diagrams/quickStyle4.xml"/><Relationship Id="rId6" Type="http://schemas.openxmlformats.org/officeDocument/2006/relationships/diagramColors" Target="../diagrams/colors4.xml"/><Relationship Id="rId7" Type="http://schemas.microsoft.com/office/2007/relationships/diagramDrawing" Target="../diagrams/drawing4.xml"/><Relationship Id="rId1" Type="http://schemas.openxmlformats.org/officeDocument/2006/relationships/slideLayout" Target="../slideLayouts/slideLayout7.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2.xml"/><Relationship Id="rId3" Type="http://schemas.openxmlformats.org/officeDocument/2006/relationships/image" Target="../media/image2.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3.xml"/><Relationship Id="rId3" Type="http://schemas.openxmlformats.org/officeDocument/2006/relationships/image" Target="../media/image2.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4.xml"/><Relationship Id="rId3" Type="http://schemas.openxmlformats.org/officeDocument/2006/relationships/image" Target="../media/image2.png"/></Relationships>
</file>

<file path=ppt/slides/_rels/slide35.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14.png"/><Relationship Id="rId1" Type="http://schemas.openxmlformats.org/officeDocument/2006/relationships/slideLayout" Target="../slideLayouts/slideLayout7.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7.xml"/><Relationship Id="rId3" Type="http://schemas.openxmlformats.org/officeDocument/2006/relationships/image" Target="../media/image2.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8.xml"/><Relationship Id="rId3" Type="http://schemas.openxmlformats.org/officeDocument/2006/relationships/image" Target="../media/image2.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9.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2.png"/><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8" Type="http://schemas.openxmlformats.org/officeDocument/2006/relationships/image" Target="../media/image2.png"/><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48000" y="2395537"/>
            <a:ext cx="3048000" cy="2066925"/>
          </a:xfrm>
          <a:prstGeom prst="rect">
            <a:avLst/>
          </a:prstGeom>
        </p:spPr>
      </p:pic>
      <p:sp>
        <p:nvSpPr>
          <p:cNvPr id="3" name="Rectángulo 16"/>
          <p:cNvSpPr/>
          <p:nvPr/>
        </p:nvSpPr>
        <p:spPr>
          <a:xfrm>
            <a:off x="0" y="6725920"/>
            <a:ext cx="9144000" cy="144000"/>
          </a:xfrm>
          <a:prstGeom prst="rect">
            <a:avLst/>
          </a:prstGeom>
          <a:solidFill>
            <a:srgbClr val="1D398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212510674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000" fill="hold"/>
                                        <p:tgtEl>
                                          <p:spTgt spid="4"/>
                                        </p:tgtEl>
                                        <p:attrNameLst>
                                          <p:attrName>ppt_w</p:attrName>
                                        </p:attrNameLst>
                                      </p:cBhvr>
                                      <p:tavLst>
                                        <p:tav tm="0">
                                          <p:val>
                                            <p:strVal val="2/3*#ppt_w"/>
                                          </p:val>
                                        </p:tav>
                                        <p:tav tm="100000">
                                          <p:val>
                                            <p:strVal val="#ppt_w"/>
                                          </p:val>
                                        </p:tav>
                                      </p:tavLst>
                                    </p:anim>
                                    <p:anim calcmode="lin" valueType="num">
                                      <p:cBhvr>
                                        <p:cTn id="8" dur="2000" fill="hold"/>
                                        <p:tgtEl>
                                          <p:spTgt spid="4"/>
                                        </p:tgtEl>
                                        <p:attrNameLst>
                                          <p:attrName>ppt_h</p:attrName>
                                        </p:attrNameLst>
                                      </p:cBhvr>
                                      <p:tavLst>
                                        <p:tav tm="0">
                                          <p:val>
                                            <p:strVal val="2/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txBox="1">
            <a:spLocks/>
          </p:cNvSpPr>
          <p:nvPr/>
        </p:nvSpPr>
        <p:spPr>
          <a:xfrm>
            <a:off x="0" y="457200"/>
            <a:ext cx="4897120" cy="432000"/>
          </a:xfrm>
          <a:prstGeom prst="rect">
            <a:avLst/>
          </a:prstGeom>
          <a:solidFill>
            <a:srgbClr val="1D398D"/>
          </a:solidFill>
        </p:spPr>
        <p:txBody>
          <a:bodyPr vert="horz" lIns="360000" tIns="0" rIns="91440" bIns="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s-ES" sz="2000" b="1" dirty="0" smtClean="0">
                <a:solidFill>
                  <a:schemeClr val="bg1"/>
                </a:solidFill>
                <a:latin typeface="Arial"/>
                <a:cs typeface="Arial"/>
              </a:rPr>
              <a:t>CLARIFYING THE VALUES</a:t>
            </a:r>
            <a:endParaRPr lang="es-ES" sz="2000" b="1" dirty="0">
              <a:solidFill>
                <a:schemeClr val="bg1"/>
              </a:solidFill>
              <a:latin typeface="Arial"/>
              <a:cs typeface="Arial"/>
            </a:endParaRPr>
          </a:p>
        </p:txBody>
      </p:sp>
      <p:sp>
        <p:nvSpPr>
          <p:cNvPr id="5" name="Rectangle 4"/>
          <p:cNvSpPr/>
          <p:nvPr/>
        </p:nvSpPr>
        <p:spPr>
          <a:xfrm>
            <a:off x="304800" y="1143000"/>
            <a:ext cx="8534400" cy="461665"/>
          </a:xfrm>
          <a:prstGeom prst="rect">
            <a:avLst/>
          </a:prstGeom>
        </p:spPr>
        <p:txBody>
          <a:bodyPr wrap="square">
            <a:spAutoFit/>
          </a:bodyPr>
          <a:lstStyle/>
          <a:p>
            <a:r>
              <a:rPr lang="en-US" sz="2400" b="1" dirty="0" smtClean="0">
                <a:latin typeface="Arial" panose="020B0604020202020204" pitchFamily="34" charset="0"/>
                <a:cs typeface="Arial" panose="020B0604020202020204" pitchFamily="34" charset="0"/>
              </a:rPr>
              <a:t>THE IMPORTANCE OF VALUES:</a:t>
            </a:r>
            <a:endParaRPr lang="en-US" sz="2400" b="1" dirty="0">
              <a:latin typeface="Arial" panose="020B0604020202020204" pitchFamily="34" charset="0"/>
              <a:cs typeface="Arial" panose="020B0604020202020204" pitchFamily="34" charset="0"/>
            </a:endParaRPr>
          </a:p>
        </p:txBody>
      </p:sp>
      <p:graphicFrame>
        <p:nvGraphicFramePr>
          <p:cNvPr id="6" name="Diagram 5"/>
          <p:cNvGraphicFramePr/>
          <p:nvPr>
            <p:extLst>
              <p:ext uri="{D42A27DB-BD31-4B8C-83A1-F6EECF244321}">
                <p14:modId xmlns:p14="http://schemas.microsoft.com/office/powerpoint/2010/main" val="3494968498"/>
              </p:ext>
            </p:extLst>
          </p:nvPr>
        </p:nvGraphicFramePr>
        <p:xfrm>
          <a:off x="533400" y="1727200"/>
          <a:ext cx="70866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7" name="Picture 6"/>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828190" y="5867400"/>
            <a:ext cx="3048000" cy="847725"/>
          </a:xfrm>
          <a:prstGeom prst="rect">
            <a:avLst/>
          </a:prstGeom>
        </p:spPr>
      </p:pic>
      <p:sp>
        <p:nvSpPr>
          <p:cNvPr id="8" name="Rectángulo 16"/>
          <p:cNvSpPr/>
          <p:nvPr/>
        </p:nvSpPr>
        <p:spPr>
          <a:xfrm>
            <a:off x="0" y="6725920"/>
            <a:ext cx="9144000" cy="144000"/>
          </a:xfrm>
          <a:prstGeom prst="rect">
            <a:avLst/>
          </a:prstGeom>
          <a:solidFill>
            <a:srgbClr val="1D398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148609846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Graphic spid="6" grpId="0">
        <p:bldAsOne/>
      </p:bldGraphic>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txBox="1">
            <a:spLocks/>
          </p:cNvSpPr>
          <p:nvPr/>
        </p:nvSpPr>
        <p:spPr>
          <a:xfrm>
            <a:off x="0" y="457200"/>
            <a:ext cx="4897120" cy="432000"/>
          </a:xfrm>
          <a:prstGeom prst="rect">
            <a:avLst/>
          </a:prstGeom>
          <a:solidFill>
            <a:srgbClr val="1D398D"/>
          </a:solidFill>
        </p:spPr>
        <p:txBody>
          <a:bodyPr vert="horz" lIns="360000" tIns="0" rIns="91440" bIns="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s-ES" sz="2000" b="1" dirty="0" smtClean="0">
                <a:solidFill>
                  <a:schemeClr val="bg1"/>
                </a:solidFill>
                <a:latin typeface="Arial"/>
                <a:cs typeface="Arial"/>
              </a:rPr>
              <a:t>IDENTIFYING THE MISSION</a:t>
            </a:r>
            <a:endParaRPr lang="es-ES" sz="2000" b="1" dirty="0">
              <a:solidFill>
                <a:schemeClr val="bg1"/>
              </a:solidFill>
              <a:latin typeface="Arial"/>
              <a:cs typeface="Arial"/>
            </a:endParaRPr>
          </a:p>
        </p:txBody>
      </p:sp>
      <p:sp>
        <p:nvSpPr>
          <p:cNvPr id="5" name="Rectangle 4"/>
          <p:cNvSpPr/>
          <p:nvPr/>
        </p:nvSpPr>
        <p:spPr>
          <a:xfrm>
            <a:off x="304800" y="1143000"/>
            <a:ext cx="8534400" cy="830997"/>
          </a:xfrm>
          <a:prstGeom prst="rect">
            <a:avLst/>
          </a:prstGeom>
        </p:spPr>
        <p:txBody>
          <a:bodyPr wrap="square">
            <a:spAutoFit/>
          </a:bodyPr>
          <a:lstStyle/>
          <a:p>
            <a:r>
              <a:rPr lang="en-US" sz="2400" b="1" dirty="0" smtClean="0">
                <a:latin typeface="Arial" panose="020B0604020202020204" pitchFamily="34" charset="0"/>
                <a:cs typeface="Arial" panose="020B0604020202020204" pitchFamily="34" charset="0"/>
              </a:rPr>
              <a:t>DEFINITION:</a:t>
            </a:r>
          </a:p>
          <a:p>
            <a:r>
              <a:rPr lang="en-US" sz="2400" b="1" dirty="0" smtClean="0">
                <a:latin typeface="Arial" panose="020B0604020202020204" pitchFamily="34" charset="0"/>
                <a:cs typeface="Arial" panose="020B0604020202020204" pitchFamily="34" charset="0"/>
              </a:rPr>
              <a:t> </a:t>
            </a:r>
            <a:endParaRPr lang="en-US" sz="2400" b="1" dirty="0">
              <a:latin typeface="Arial" panose="020B0604020202020204" pitchFamily="34" charset="0"/>
              <a:cs typeface="Arial" panose="020B0604020202020204" pitchFamily="34" charset="0"/>
            </a:endParaRPr>
          </a:p>
        </p:txBody>
      </p:sp>
      <p:sp>
        <p:nvSpPr>
          <p:cNvPr id="6" name="TextBox 5"/>
          <p:cNvSpPr txBox="1"/>
          <p:nvPr/>
        </p:nvSpPr>
        <p:spPr>
          <a:xfrm>
            <a:off x="304800" y="1752600"/>
            <a:ext cx="8447843" cy="707886"/>
          </a:xfrm>
          <a:prstGeom prst="rect">
            <a:avLst/>
          </a:prstGeom>
          <a:noFill/>
        </p:spPr>
        <p:txBody>
          <a:bodyPr wrap="square" rtlCol="0">
            <a:spAutoFit/>
          </a:bodyPr>
          <a:lstStyle/>
          <a:p>
            <a:r>
              <a:rPr lang="en-US" sz="2000" i="1" dirty="0" smtClean="0">
                <a:latin typeface="Arial" panose="020B0604020202020204" pitchFamily="34" charset="0"/>
                <a:cs typeface="Arial" panose="020B0604020202020204" pitchFamily="34" charset="0"/>
              </a:rPr>
              <a:t>“A mission statement tells </a:t>
            </a:r>
            <a:r>
              <a:rPr lang="en-US" sz="2000" b="1" i="1" dirty="0" smtClean="0">
                <a:latin typeface="Arial" panose="020B0604020202020204" pitchFamily="34" charset="0"/>
                <a:cs typeface="Arial" panose="020B0604020202020204" pitchFamily="34" charset="0"/>
              </a:rPr>
              <a:t>HOW </a:t>
            </a:r>
            <a:r>
              <a:rPr lang="en-US" sz="2000" i="1" dirty="0" smtClean="0">
                <a:latin typeface="Arial" panose="020B0604020202020204" pitchFamily="34" charset="0"/>
                <a:cs typeface="Arial" panose="020B0604020202020204" pitchFamily="34" charset="0"/>
              </a:rPr>
              <a:t>your organization achieves its vision. It puts ‘legs and feet’ to the vision.” </a:t>
            </a:r>
            <a:r>
              <a:rPr lang="en-US" sz="2000" dirty="0" smtClean="0">
                <a:latin typeface="Arial" panose="020B0604020202020204" pitchFamily="34" charset="0"/>
                <a:cs typeface="Arial" panose="020B0604020202020204" pitchFamily="34" charset="0"/>
              </a:rPr>
              <a:t>–Renee N. Hale, </a:t>
            </a:r>
            <a:r>
              <a:rPr lang="en-US" sz="2000" dirty="0" err="1" smtClean="0">
                <a:latin typeface="Arial" panose="020B0604020202020204" pitchFamily="34" charset="0"/>
                <a:cs typeface="Arial" panose="020B0604020202020204" pitchFamily="34" charset="0"/>
              </a:rPr>
              <a:t>MissioDei</a:t>
            </a:r>
            <a:r>
              <a:rPr lang="en-US" sz="2000" dirty="0" smtClean="0">
                <a:latin typeface="Arial" panose="020B0604020202020204" pitchFamily="34" charset="0"/>
                <a:cs typeface="Arial" panose="020B0604020202020204" pitchFamily="34" charset="0"/>
              </a:rPr>
              <a:t> Partner  </a:t>
            </a:r>
            <a:endParaRPr lang="en-US" sz="2000" dirty="0">
              <a:latin typeface="Arial" panose="020B0604020202020204" pitchFamily="34" charset="0"/>
              <a:cs typeface="Arial" panose="020B0604020202020204" pitchFamily="34" charset="0"/>
            </a:endParaRP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28190" y="5867400"/>
            <a:ext cx="3048000" cy="847725"/>
          </a:xfrm>
          <a:prstGeom prst="rect">
            <a:avLst/>
          </a:prstGeom>
        </p:spPr>
      </p:pic>
      <p:sp>
        <p:nvSpPr>
          <p:cNvPr id="9" name="Rectángulo 16"/>
          <p:cNvSpPr/>
          <p:nvPr/>
        </p:nvSpPr>
        <p:spPr>
          <a:xfrm>
            <a:off x="0" y="6725920"/>
            <a:ext cx="9144000" cy="144000"/>
          </a:xfrm>
          <a:prstGeom prst="rect">
            <a:avLst/>
          </a:prstGeom>
          <a:solidFill>
            <a:srgbClr val="1D398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0" name="Rectángulo 15"/>
          <p:cNvSpPr/>
          <p:nvPr/>
        </p:nvSpPr>
        <p:spPr>
          <a:xfrm>
            <a:off x="3276600" y="2819400"/>
            <a:ext cx="5257800" cy="1905000"/>
          </a:xfrm>
          <a:prstGeom prst="rect">
            <a:avLst/>
          </a:prstGeom>
          <a:gradFill flip="none" rotWithShape="1">
            <a:gsLst>
              <a:gs pos="0">
                <a:srgbClr val="009036"/>
              </a:gs>
              <a:gs pos="100000">
                <a:srgbClr val="FDFFB8">
                  <a:alpha val="24000"/>
                </a:srgbClr>
              </a:gs>
            </a:gsLst>
            <a:lin ang="2700000" scaled="1"/>
            <a:tileRect/>
          </a:gradFill>
          <a:effectLst/>
        </p:spPr>
        <p:txBody>
          <a:bodyPr wrap="square" anchor="ctr">
            <a:noAutofit/>
          </a:bodyPr>
          <a:lstStyle/>
          <a:p>
            <a:endParaRPr lang="es-ES" sz="1600" dirty="0">
              <a:latin typeface="Times New Roman"/>
              <a:cs typeface="Times New Roman"/>
            </a:endParaRPr>
          </a:p>
        </p:txBody>
      </p:sp>
      <p:sp>
        <p:nvSpPr>
          <p:cNvPr id="11" name="TextBox 10"/>
          <p:cNvSpPr txBox="1"/>
          <p:nvPr/>
        </p:nvSpPr>
        <p:spPr>
          <a:xfrm>
            <a:off x="3581400" y="3096161"/>
            <a:ext cx="4343400" cy="1323439"/>
          </a:xfrm>
          <a:prstGeom prst="rect">
            <a:avLst/>
          </a:prstGeom>
          <a:noFill/>
        </p:spPr>
        <p:txBody>
          <a:bodyPr wrap="square" rtlCol="0">
            <a:spAutoFit/>
          </a:bodyPr>
          <a:lstStyle/>
          <a:p>
            <a:r>
              <a:rPr lang="en-US" sz="2000" dirty="0" smtClean="0">
                <a:latin typeface="Arial" panose="020B0604020202020204" pitchFamily="34" charset="0"/>
                <a:cs typeface="Arial" panose="020B0604020202020204" pitchFamily="34" charset="0"/>
              </a:rPr>
              <a:t>The mission is not the same as the vision. The mission refers to the ways the church will make the vision a reality. </a:t>
            </a:r>
            <a:endParaRPr lang="en-US" sz="2000" dirty="0">
              <a:latin typeface="Arial" panose="020B0604020202020204" pitchFamily="34" charset="0"/>
              <a:cs typeface="Arial" panose="020B0604020202020204" pitchFamily="34" charset="0"/>
            </a:endParaRPr>
          </a:p>
        </p:txBody>
      </p:sp>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04800" y="2812249"/>
            <a:ext cx="2868227" cy="1912151"/>
          </a:xfrm>
          <a:prstGeom prst="rect">
            <a:avLst/>
          </a:prstGeom>
        </p:spPr>
      </p:pic>
    </p:spTree>
    <p:extLst>
      <p:ext uri="{BB962C8B-B14F-4D97-AF65-F5344CB8AC3E}">
        <p14:creationId xmlns:p14="http://schemas.microsoft.com/office/powerpoint/2010/main" val="92704268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500"/>
                                        <p:tgtEl>
                                          <p:spTgt spid="12"/>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0" grpId="0" animBg="1"/>
      <p:bldP spid="1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txBox="1">
            <a:spLocks/>
          </p:cNvSpPr>
          <p:nvPr/>
        </p:nvSpPr>
        <p:spPr>
          <a:xfrm>
            <a:off x="0" y="457200"/>
            <a:ext cx="4897120" cy="432000"/>
          </a:xfrm>
          <a:prstGeom prst="rect">
            <a:avLst/>
          </a:prstGeom>
          <a:solidFill>
            <a:srgbClr val="1D398D"/>
          </a:solidFill>
        </p:spPr>
        <p:txBody>
          <a:bodyPr vert="horz" lIns="360000" tIns="0" rIns="91440" bIns="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s-ES" sz="2000" b="1" dirty="0" smtClean="0">
                <a:solidFill>
                  <a:schemeClr val="bg1"/>
                </a:solidFill>
                <a:latin typeface="Arial"/>
                <a:cs typeface="Arial"/>
              </a:rPr>
              <a:t>IDENTIFYING THE MISSION</a:t>
            </a:r>
            <a:endParaRPr lang="es-ES" sz="2000" b="1" dirty="0">
              <a:solidFill>
                <a:schemeClr val="bg1"/>
              </a:solidFill>
              <a:latin typeface="Arial"/>
              <a:cs typeface="Arial"/>
            </a:endParaRPr>
          </a:p>
        </p:txBody>
      </p:sp>
      <p:sp>
        <p:nvSpPr>
          <p:cNvPr id="5" name="Rectangle 4"/>
          <p:cNvSpPr/>
          <p:nvPr/>
        </p:nvSpPr>
        <p:spPr>
          <a:xfrm>
            <a:off x="304800" y="1143000"/>
            <a:ext cx="8534400" cy="830997"/>
          </a:xfrm>
          <a:prstGeom prst="rect">
            <a:avLst/>
          </a:prstGeom>
        </p:spPr>
        <p:txBody>
          <a:bodyPr wrap="square">
            <a:spAutoFit/>
          </a:bodyPr>
          <a:lstStyle/>
          <a:p>
            <a:r>
              <a:rPr lang="en-US" sz="2400" b="1" dirty="0" smtClean="0">
                <a:latin typeface="Arial" panose="020B0604020202020204" pitchFamily="34" charset="0"/>
                <a:cs typeface="Arial" panose="020B0604020202020204" pitchFamily="34" charset="0"/>
              </a:rPr>
              <a:t>ELEMENTS:</a:t>
            </a:r>
          </a:p>
          <a:p>
            <a:r>
              <a:rPr lang="en-US" sz="2400" b="1" dirty="0" smtClean="0">
                <a:latin typeface="Arial" panose="020B0604020202020204" pitchFamily="34" charset="0"/>
                <a:cs typeface="Arial" panose="020B0604020202020204" pitchFamily="34" charset="0"/>
              </a:rPr>
              <a:t> </a:t>
            </a:r>
            <a:endParaRPr lang="en-US" sz="2400" b="1" dirty="0">
              <a:latin typeface="Arial" panose="020B0604020202020204" pitchFamily="34" charset="0"/>
              <a:cs typeface="Arial" panose="020B0604020202020204" pitchFamily="34" charset="0"/>
            </a:endParaRPr>
          </a:p>
        </p:txBody>
      </p:sp>
      <p:sp>
        <p:nvSpPr>
          <p:cNvPr id="6" name="TextBox 5"/>
          <p:cNvSpPr txBox="1"/>
          <p:nvPr/>
        </p:nvSpPr>
        <p:spPr>
          <a:xfrm>
            <a:off x="457200" y="1580182"/>
            <a:ext cx="7391400" cy="400110"/>
          </a:xfrm>
          <a:prstGeom prst="rect">
            <a:avLst/>
          </a:prstGeom>
          <a:noFill/>
        </p:spPr>
        <p:txBody>
          <a:bodyPr wrap="square" rtlCol="0">
            <a:spAutoFit/>
          </a:bodyPr>
          <a:lstStyle/>
          <a:p>
            <a:r>
              <a:rPr lang="en-US" sz="2000" dirty="0" smtClean="0">
                <a:latin typeface="Arial" panose="020B0604020202020204" pitchFamily="34" charset="0"/>
                <a:cs typeface="Arial" panose="020B0604020202020204" pitchFamily="34" charset="0"/>
              </a:rPr>
              <a:t>A mission statement must answer three questions: </a:t>
            </a:r>
            <a:endParaRPr lang="en-US" sz="2000" dirty="0">
              <a:latin typeface="Arial" panose="020B0604020202020204" pitchFamily="34" charset="0"/>
              <a:cs typeface="Arial" panose="020B0604020202020204" pitchFamily="34" charset="0"/>
            </a:endParaRPr>
          </a:p>
        </p:txBody>
      </p:sp>
      <p:grpSp>
        <p:nvGrpSpPr>
          <p:cNvPr id="9" name="Group 8"/>
          <p:cNvGrpSpPr/>
          <p:nvPr/>
        </p:nvGrpSpPr>
        <p:grpSpPr>
          <a:xfrm>
            <a:off x="914401" y="3138913"/>
            <a:ext cx="7620000" cy="2218701"/>
            <a:chOff x="2865548" y="2559614"/>
            <a:chExt cx="5642254" cy="1840694"/>
          </a:xfrm>
        </p:grpSpPr>
        <p:sp>
          <p:nvSpPr>
            <p:cNvPr id="10" name="Oval 9"/>
            <p:cNvSpPr/>
            <p:nvPr/>
          </p:nvSpPr>
          <p:spPr>
            <a:xfrm>
              <a:off x="6667449" y="2559614"/>
              <a:ext cx="1840353" cy="1840694"/>
            </a:xfrm>
            <a:prstGeom prst="ellipse">
              <a:avLst/>
            </a:prstGeom>
            <a:solidFill>
              <a:srgbClr val="E2001A"/>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1" name="Freeform 10"/>
            <p:cNvSpPr/>
            <p:nvPr/>
          </p:nvSpPr>
          <p:spPr>
            <a:xfrm>
              <a:off x="6728554" y="2620981"/>
              <a:ext cx="1718142" cy="1717959"/>
            </a:xfrm>
            <a:custGeom>
              <a:avLst/>
              <a:gdLst>
                <a:gd name="connsiteX0" fmla="*/ 0 w 1718142"/>
                <a:gd name="connsiteY0" fmla="*/ 858980 h 1717959"/>
                <a:gd name="connsiteX1" fmla="*/ 859071 w 1718142"/>
                <a:gd name="connsiteY1" fmla="*/ 0 h 1717959"/>
                <a:gd name="connsiteX2" fmla="*/ 1718142 w 1718142"/>
                <a:gd name="connsiteY2" fmla="*/ 858980 h 1717959"/>
                <a:gd name="connsiteX3" fmla="*/ 859071 w 1718142"/>
                <a:gd name="connsiteY3" fmla="*/ 1717960 h 1717959"/>
                <a:gd name="connsiteX4" fmla="*/ 0 w 1718142"/>
                <a:gd name="connsiteY4" fmla="*/ 858980 h 17179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8142" h="1717959">
                  <a:moveTo>
                    <a:pt x="0" y="858980"/>
                  </a:moveTo>
                  <a:cubicBezTo>
                    <a:pt x="0" y="384578"/>
                    <a:pt x="384619" y="0"/>
                    <a:pt x="859071" y="0"/>
                  </a:cubicBezTo>
                  <a:cubicBezTo>
                    <a:pt x="1333523" y="0"/>
                    <a:pt x="1718142" y="384578"/>
                    <a:pt x="1718142" y="858980"/>
                  </a:cubicBezTo>
                  <a:cubicBezTo>
                    <a:pt x="1718142" y="1333382"/>
                    <a:pt x="1333523" y="1717960"/>
                    <a:pt x="859071" y="1717960"/>
                  </a:cubicBezTo>
                  <a:cubicBezTo>
                    <a:pt x="384619" y="1717960"/>
                    <a:pt x="0" y="1333382"/>
                    <a:pt x="0" y="858980"/>
                  </a:cubicBezTo>
                  <a:close/>
                </a:path>
              </a:pathLst>
            </a:custGeom>
            <a:ln>
              <a:no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68480" tIns="268329" rIns="268480" bIns="268329" numCol="1" spcCol="1270" anchor="ctr" anchorCtr="0">
              <a:noAutofit/>
            </a:bodyPr>
            <a:lstStyle/>
            <a:p>
              <a:pPr lvl="0" algn="ctr" defTabSz="800100">
                <a:lnSpc>
                  <a:spcPct val="90000"/>
                </a:lnSpc>
                <a:spcBef>
                  <a:spcPct val="0"/>
                </a:spcBef>
                <a:spcAft>
                  <a:spcPct val="35000"/>
                </a:spcAft>
              </a:pPr>
              <a:r>
                <a:rPr lang="en-US" sz="2000" kern="1200" dirty="0" smtClean="0">
                  <a:latin typeface="Arial" panose="020B0604020202020204" pitchFamily="34" charset="0"/>
                  <a:cs typeface="Arial" panose="020B0604020202020204" pitchFamily="34" charset="0"/>
                </a:rPr>
                <a:t>How can you </a:t>
              </a:r>
              <a:r>
                <a:rPr lang="en-US" sz="2000" b="1" kern="1200" dirty="0" smtClean="0">
                  <a:latin typeface="Arial" panose="020B0604020202020204" pitchFamily="34" charset="0"/>
                  <a:cs typeface="Arial" panose="020B0604020202020204" pitchFamily="34" charset="0"/>
                </a:rPr>
                <a:t>ACCOMPLISH</a:t>
              </a:r>
              <a:r>
                <a:rPr lang="en-US" sz="2000" kern="1200" dirty="0" smtClean="0">
                  <a:latin typeface="Arial" panose="020B0604020202020204" pitchFamily="34" charset="0"/>
                  <a:cs typeface="Arial" panose="020B0604020202020204" pitchFamily="34" charset="0"/>
                </a:rPr>
                <a:t> your mission?</a:t>
              </a:r>
              <a:endParaRPr lang="en-US" sz="2000" kern="1200" dirty="0">
                <a:latin typeface="Arial" panose="020B0604020202020204" pitchFamily="34" charset="0"/>
                <a:cs typeface="Arial" panose="020B0604020202020204" pitchFamily="34" charset="0"/>
              </a:endParaRPr>
            </a:p>
          </p:txBody>
        </p:sp>
        <p:sp>
          <p:nvSpPr>
            <p:cNvPr id="12" name="Teardrop 11"/>
            <p:cNvSpPr/>
            <p:nvPr/>
          </p:nvSpPr>
          <p:spPr>
            <a:xfrm rot="2700000">
              <a:off x="4767607" y="2561839"/>
              <a:ext cx="1835921" cy="1835921"/>
            </a:xfrm>
            <a:prstGeom prst="teardrop">
              <a:avLst>
                <a:gd name="adj" fmla="val 100000"/>
              </a:avLst>
            </a:prstGeom>
            <a:solidFill>
              <a:srgbClr val="F9B200"/>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3" name="Freeform 12"/>
            <p:cNvSpPr/>
            <p:nvPr/>
          </p:nvSpPr>
          <p:spPr>
            <a:xfrm>
              <a:off x="4826496" y="2620981"/>
              <a:ext cx="1718142" cy="1717959"/>
            </a:xfrm>
            <a:custGeom>
              <a:avLst/>
              <a:gdLst>
                <a:gd name="connsiteX0" fmla="*/ 0 w 1718142"/>
                <a:gd name="connsiteY0" fmla="*/ 858980 h 1717959"/>
                <a:gd name="connsiteX1" fmla="*/ 859071 w 1718142"/>
                <a:gd name="connsiteY1" fmla="*/ 0 h 1717959"/>
                <a:gd name="connsiteX2" fmla="*/ 1718142 w 1718142"/>
                <a:gd name="connsiteY2" fmla="*/ 858980 h 1717959"/>
                <a:gd name="connsiteX3" fmla="*/ 859071 w 1718142"/>
                <a:gd name="connsiteY3" fmla="*/ 1717960 h 1717959"/>
                <a:gd name="connsiteX4" fmla="*/ 0 w 1718142"/>
                <a:gd name="connsiteY4" fmla="*/ 858980 h 17179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8142" h="1717959">
                  <a:moveTo>
                    <a:pt x="0" y="858980"/>
                  </a:moveTo>
                  <a:cubicBezTo>
                    <a:pt x="0" y="384578"/>
                    <a:pt x="384619" y="0"/>
                    <a:pt x="859071" y="0"/>
                  </a:cubicBezTo>
                  <a:cubicBezTo>
                    <a:pt x="1333523" y="0"/>
                    <a:pt x="1718142" y="384578"/>
                    <a:pt x="1718142" y="858980"/>
                  </a:cubicBezTo>
                  <a:cubicBezTo>
                    <a:pt x="1718142" y="1333382"/>
                    <a:pt x="1333523" y="1717960"/>
                    <a:pt x="859071" y="1717960"/>
                  </a:cubicBezTo>
                  <a:cubicBezTo>
                    <a:pt x="384619" y="1717960"/>
                    <a:pt x="0" y="1333382"/>
                    <a:pt x="0" y="858980"/>
                  </a:cubicBezTo>
                  <a:close/>
                </a:path>
              </a:pathLst>
            </a:custGeom>
            <a:ln>
              <a:no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71020" tIns="270869" rIns="271020" bIns="270869" numCol="1" spcCol="1270" anchor="ctr" anchorCtr="0">
              <a:noAutofit/>
            </a:bodyPr>
            <a:lstStyle/>
            <a:p>
              <a:pPr lvl="0" algn="ctr" defTabSz="889000">
                <a:lnSpc>
                  <a:spcPct val="90000"/>
                </a:lnSpc>
                <a:spcBef>
                  <a:spcPct val="0"/>
                </a:spcBef>
                <a:spcAft>
                  <a:spcPct val="35000"/>
                </a:spcAft>
              </a:pPr>
              <a:r>
                <a:rPr lang="en-US" sz="2000" kern="1200" dirty="0" smtClean="0">
                  <a:latin typeface="Arial" panose="020B0604020202020204" pitchFamily="34" charset="0"/>
                  <a:cs typeface="Arial" panose="020B0604020202020204" pitchFamily="34" charset="0"/>
                </a:rPr>
                <a:t>What are the </a:t>
              </a:r>
              <a:r>
                <a:rPr lang="en-US" sz="2000" b="1" kern="1200" dirty="0" smtClean="0">
                  <a:latin typeface="Arial" panose="020B0604020202020204" pitchFamily="34" charset="0"/>
                  <a:cs typeface="Arial" panose="020B0604020202020204" pitchFamily="34" charset="0"/>
                </a:rPr>
                <a:t>NEEDS</a:t>
              </a:r>
              <a:r>
                <a:rPr lang="en-US" sz="2000" kern="1200" dirty="0" smtClean="0">
                  <a:latin typeface="Arial" panose="020B0604020202020204" pitchFamily="34" charset="0"/>
                  <a:cs typeface="Arial" panose="020B0604020202020204" pitchFamily="34" charset="0"/>
                </a:rPr>
                <a:t> to be met? </a:t>
              </a:r>
              <a:endParaRPr lang="en-US" sz="2000" kern="1200" dirty="0">
                <a:latin typeface="Arial" panose="020B0604020202020204" pitchFamily="34" charset="0"/>
                <a:cs typeface="Arial" panose="020B0604020202020204" pitchFamily="34" charset="0"/>
              </a:endParaRPr>
            </a:p>
          </p:txBody>
        </p:sp>
        <p:sp>
          <p:nvSpPr>
            <p:cNvPr id="14" name="Teardrop 13"/>
            <p:cNvSpPr/>
            <p:nvPr/>
          </p:nvSpPr>
          <p:spPr>
            <a:xfrm rot="2700000">
              <a:off x="2865548" y="2561839"/>
              <a:ext cx="1835921" cy="1835921"/>
            </a:xfrm>
            <a:prstGeom prst="teardrop">
              <a:avLst>
                <a:gd name="adj" fmla="val 100000"/>
              </a:avLst>
            </a:prstGeom>
            <a:solidFill>
              <a:srgbClr val="009036"/>
            </a:solidFill>
            <a:ln>
              <a:solidFill>
                <a:srgbClr val="009036"/>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5" name="Freeform 14"/>
            <p:cNvSpPr/>
            <p:nvPr/>
          </p:nvSpPr>
          <p:spPr>
            <a:xfrm>
              <a:off x="2924437" y="2620981"/>
              <a:ext cx="1718142" cy="1717959"/>
            </a:xfrm>
            <a:custGeom>
              <a:avLst/>
              <a:gdLst>
                <a:gd name="connsiteX0" fmla="*/ 0 w 1718142"/>
                <a:gd name="connsiteY0" fmla="*/ 858980 h 1717959"/>
                <a:gd name="connsiteX1" fmla="*/ 859071 w 1718142"/>
                <a:gd name="connsiteY1" fmla="*/ 0 h 1717959"/>
                <a:gd name="connsiteX2" fmla="*/ 1718142 w 1718142"/>
                <a:gd name="connsiteY2" fmla="*/ 858980 h 1717959"/>
                <a:gd name="connsiteX3" fmla="*/ 859071 w 1718142"/>
                <a:gd name="connsiteY3" fmla="*/ 1717960 h 1717959"/>
                <a:gd name="connsiteX4" fmla="*/ 0 w 1718142"/>
                <a:gd name="connsiteY4" fmla="*/ 858980 h 17179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8142" h="1717959">
                  <a:moveTo>
                    <a:pt x="0" y="858980"/>
                  </a:moveTo>
                  <a:cubicBezTo>
                    <a:pt x="0" y="384578"/>
                    <a:pt x="384619" y="0"/>
                    <a:pt x="859071" y="0"/>
                  </a:cubicBezTo>
                  <a:cubicBezTo>
                    <a:pt x="1333523" y="0"/>
                    <a:pt x="1718142" y="384578"/>
                    <a:pt x="1718142" y="858980"/>
                  </a:cubicBezTo>
                  <a:cubicBezTo>
                    <a:pt x="1718142" y="1333382"/>
                    <a:pt x="1333523" y="1717960"/>
                    <a:pt x="859071" y="1717960"/>
                  </a:cubicBezTo>
                  <a:cubicBezTo>
                    <a:pt x="384619" y="1717960"/>
                    <a:pt x="0" y="1333382"/>
                    <a:pt x="0" y="858980"/>
                  </a:cubicBezTo>
                  <a:close/>
                </a:path>
              </a:pathLst>
            </a:custGeom>
            <a:solidFill>
              <a:schemeClr val="bg1">
                <a:alpha val="90000"/>
              </a:schemeClr>
            </a:solidFill>
            <a:ln>
              <a:no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71021" tIns="270869" rIns="271019" bIns="270869" numCol="1" spcCol="1270" anchor="ctr" anchorCtr="0">
              <a:noAutofit/>
            </a:bodyPr>
            <a:lstStyle/>
            <a:p>
              <a:pPr lvl="0" algn="ctr" defTabSz="889000">
                <a:lnSpc>
                  <a:spcPct val="90000"/>
                </a:lnSpc>
                <a:spcBef>
                  <a:spcPct val="0"/>
                </a:spcBef>
                <a:spcAft>
                  <a:spcPct val="35000"/>
                </a:spcAft>
              </a:pPr>
              <a:r>
                <a:rPr lang="en-US" sz="2000" kern="1200" dirty="0" smtClean="0">
                  <a:latin typeface="Arial" panose="020B0604020202020204" pitchFamily="34" charset="0"/>
                  <a:cs typeface="Arial" panose="020B0604020202020204" pitchFamily="34" charset="0"/>
                </a:rPr>
                <a:t>To whom do you minister?</a:t>
              </a:r>
              <a:endParaRPr lang="en-US" sz="2000" kern="1200" dirty="0">
                <a:latin typeface="Arial" panose="020B0604020202020204" pitchFamily="34" charset="0"/>
                <a:cs typeface="Arial" panose="020B0604020202020204" pitchFamily="34" charset="0"/>
              </a:endParaRPr>
            </a:p>
          </p:txBody>
        </p:sp>
      </p:grpSp>
      <p:pic>
        <p:nvPicPr>
          <p:cNvPr id="16" name="Picture 1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28190" y="5867400"/>
            <a:ext cx="3048000" cy="847725"/>
          </a:xfrm>
          <a:prstGeom prst="rect">
            <a:avLst/>
          </a:prstGeom>
        </p:spPr>
      </p:pic>
      <p:sp>
        <p:nvSpPr>
          <p:cNvPr id="17" name="Rectángulo 16"/>
          <p:cNvSpPr/>
          <p:nvPr/>
        </p:nvSpPr>
        <p:spPr>
          <a:xfrm>
            <a:off x="0" y="6725920"/>
            <a:ext cx="9144000" cy="144000"/>
          </a:xfrm>
          <a:prstGeom prst="rect">
            <a:avLst/>
          </a:prstGeom>
          <a:solidFill>
            <a:srgbClr val="1D398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8" name="TextBox 17"/>
          <p:cNvSpPr txBox="1"/>
          <p:nvPr/>
        </p:nvSpPr>
        <p:spPr>
          <a:xfrm>
            <a:off x="1447800" y="2434582"/>
            <a:ext cx="609600" cy="553998"/>
          </a:xfrm>
          <a:prstGeom prst="rect">
            <a:avLst/>
          </a:prstGeom>
          <a:noFill/>
        </p:spPr>
        <p:txBody>
          <a:bodyPr wrap="square" rtlCol="0">
            <a:spAutoFit/>
          </a:bodyPr>
          <a:lstStyle/>
          <a:p>
            <a:r>
              <a:rPr lang="en-US" sz="3000" dirty="0">
                <a:latin typeface="Arial" panose="020B0604020202020204" pitchFamily="34" charset="0"/>
                <a:cs typeface="Arial" panose="020B0604020202020204" pitchFamily="34" charset="0"/>
              </a:rPr>
              <a:t>1</a:t>
            </a:r>
            <a:r>
              <a:rPr lang="en-US" sz="3000" dirty="0" smtClean="0">
                <a:latin typeface="Arial" panose="020B0604020202020204" pitchFamily="34" charset="0"/>
                <a:cs typeface="Arial" panose="020B0604020202020204" pitchFamily="34" charset="0"/>
              </a:rPr>
              <a:t>.</a:t>
            </a:r>
            <a:endParaRPr lang="en-US" sz="3000" dirty="0">
              <a:latin typeface="Arial" panose="020B0604020202020204" pitchFamily="34" charset="0"/>
              <a:cs typeface="Arial" panose="020B0604020202020204" pitchFamily="34" charset="0"/>
            </a:endParaRPr>
          </a:p>
        </p:txBody>
      </p:sp>
      <p:sp>
        <p:nvSpPr>
          <p:cNvPr id="19" name="TextBox 18"/>
          <p:cNvSpPr txBox="1"/>
          <p:nvPr/>
        </p:nvSpPr>
        <p:spPr>
          <a:xfrm>
            <a:off x="3516439" y="2434582"/>
            <a:ext cx="609600" cy="553998"/>
          </a:xfrm>
          <a:prstGeom prst="rect">
            <a:avLst/>
          </a:prstGeom>
          <a:noFill/>
        </p:spPr>
        <p:txBody>
          <a:bodyPr wrap="square" rtlCol="0">
            <a:spAutoFit/>
          </a:bodyPr>
          <a:lstStyle/>
          <a:p>
            <a:r>
              <a:rPr lang="en-US" sz="3000" dirty="0" smtClean="0">
                <a:latin typeface="Arial" panose="020B0604020202020204" pitchFamily="34" charset="0"/>
                <a:cs typeface="Arial" panose="020B0604020202020204" pitchFamily="34" charset="0"/>
              </a:rPr>
              <a:t>2.</a:t>
            </a:r>
            <a:endParaRPr lang="en-US" sz="3000" dirty="0">
              <a:latin typeface="Arial" panose="020B0604020202020204" pitchFamily="34" charset="0"/>
              <a:cs typeface="Arial" panose="020B0604020202020204" pitchFamily="34" charset="0"/>
            </a:endParaRPr>
          </a:p>
        </p:txBody>
      </p:sp>
      <p:sp>
        <p:nvSpPr>
          <p:cNvPr id="20" name="TextBox 19"/>
          <p:cNvSpPr txBox="1"/>
          <p:nvPr/>
        </p:nvSpPr>
        <p:spPr>
          <a:xfrm>
            <a:off x="5765378" y="2434582"/>
            <a:ext cx="609600" cy="553998"/>
          </a:xfrm>
          <a:prstGeom prst="rect">
            <a:avLst/>
          </a:prstGeom>
          <a:noFill/>
        </p:spPr>
        <p:txBody>
          <a:bodyPr wrap="square" rtlCol="0">
            <a:spAutoFit/>
          </a:bodyPr>
          <a:lstStyle/>
          <a:p>
            <a:r>
              <a:rPr lang="en-US" sz="3000" dirty="0" smtClean="0">
                <a:latin typeface="Arial" panose="020B0604020202020204" pitchFamily="34" charset="0"/>
                <a:cs typeface="Arial" panose="020B0604020202020204" pitchFamily="34" charset="0"/>
              </a:rPr>
              <a:t>3.</a:t>
            </a:r>
            <a:endParaRPr lang="en-US" sz="3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428023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circle(in)">
                                      <p:cBhvr>
                                        <p:cTn id="12" dur="2000"/>
                                        <p:tgtEl>
                                          <p:spTgt spid="18"/>
                                        </p:tgtEl>
                                      </p:cBhvr>
                                    </p:animEffect>
                                  </p:childTnLst>
                                </p:cTn>
                              </p:par>
                              <p:par>
                                <p:cTn id="13" presetID="6" presetClass="entr" presetSubtype="16" fill="hold" nodeType="with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circle(in)">
                                      <p:cBhvr>
                                        <p:cTn id="15" dur="2000"/>
                                        <p:tgtEl>
                                          <p:spTgt spid="9"/>
                                        </p:tgtEl>
                                      </p:cBhvr>
                                    </p:animEffect>
                                  </p:childTnLst>
                                </p:cTn>
                              </p:par>
                              <p:par>
                                <p:cTn id="16" presetID="6" presetClass="entr" presetSubtype="16" fill="hold" grpId="0" nodeType="with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circle(in)">
                                      <p:cBhvr>
                                        <p:cTn id="18" dur="2000"/>
                                        <p:tgtEl>
                                          <p:spTgt spid="19"/>
                                        </p:tgtEl>
                                      </p:cBhvr>
                                    </p:animEffect>
                                  </p:childTnLst>
                                </p:cTn>
                              </p:par>
                              <p:par>
                                <p:cTn id="19" presetID="6" presetClass="entr" presetSubtype="16" fill="hold" grpId="0" nodeType="with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circle(in)">
                                      <p:cBhvr>
                                        <p:cTn id="21" dur="2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8" grpId="0"/>
      <p:bldP spid="19" grpId="0"/>
      <p:bldP spid="2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a:off x="457200" y="1676400"/>
            <a:ext cx="4114800" cy="4343400"/>
          </a:xfrm>
          <a:prstGeom prst="rect">
            <a:avLst/>
          </a:prstGeom>
          <a:gradFill flip="none" rotWithShape="1">
            <a:gsLst>
              <a:gs pos="0">
                <a:srgbClr val="F9B200"/>
              </a:gs>
              <a:gs pos="100000">
                <a:srgbClr val="FDFFB8">
                  <a:alpha val="24000"/>
                </a:srgbClr>
              </a:gs>
            </a:gsLst>
            <a:lin ang="16200000" scaled="0"/>
            <a:tileRect/>
          </a:gradFill>
          <a:effectLst/>
        </p:spPr>
        <p:txBody>
          <a:bodyPr wrap="square" anchor="ctr">
            <a:noAutofit/>
          </a:bodyPr>
          <a:lstStyle/>
          <a:p>
            <a:endParaRPr lang="es-ES" sz="1600" dirty="0">
              <a:latin typeface="Times New Roman"/>
              <a:cs typeface="Times New Roman"/>
            </a:endParaRPr>
          </a:p>
        </p:txBody>
      </p:sp>
      <p:sp>
        <p:nvSpPr>
          <p:cNvPr id="14" name="Rectángulo 15"/>
          <p:cNvSpPr/>
          <p:nvPr/>
        </p:nvSpPr>
        <p:spPr>
          <a:xfrm>
            <a:off x="4724400" y="1676400"/>
            <a:ext cx="4114800" cy="4343400"/>
          </a:xfrm>
          <a:prstGeom prst="rect">
            <a:avLst/>
          </a:prstGeom>
          <a:gradFill flip="none" rotWithShape="1">
            <a:gsLst>
              <a:gs pos="0">
                <a:srgbClr val="F9B200"/>
              </a:gs>
              <a:gs pos="100000">
                <a:srgbClr val="FDFFB8">
                  <a:alpha val="24000"/>
                </a:srgbClr>
              </a:gs>
            </a:gsLst>
            <a:lin ang="16200000" scaled="0"/>
            <a:tileRect/>
          </a:gradFill>
          <a:effectLst/>
        </p:spPr>
        <p:txBody>
          <a:bodyPr wrap="square" anchor="ctr">
            <a:noAutofit/>
          </a:bodyPr>
          <a:lstStyle/>
          <a:p>
            <a:endParaRPr lang="es-ES" sz="1600" dirty="0">
              <a:latin typeface="Times New Roman"/>
              <a:cs typeface="Times New Roman"/>
            </a:endParaRPr>
          </a:p>
        </p:txBody>
      </p:sp>
      <p:sp>
        <p:nvSpPr>
          <p:cNvPr id="4" name="Título 1"/>
          <p:cNvSpPr txBox="1">
            <a:spLocks/>
          </p:cNvSpPr>
          <p:nvPr/>
        </p:nvSpPr>
        <p:spPr>
          <a:xfrm>
            <a:off x="0" y="457200"/>
            <a:ext cx="4897120" cy="432000"/>
          </a:xfrm>
          <a:prstGeom prst="rect">
            <a:avLst/>
          </a:prstGeom>
          <a:solidFill>
            <a:srgbClr val="1D398D"/>
          </a:solidFill>
        </p:spPr>
        <p:txBody>
          <a:bodyPr vert="horz" lIns="360000" tIns="0" rIns="91440" bIns="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s-ES" sz="2000" b="1" dirty="0" smtClean="0">
                <a:solidFill>
                  <a:schemeClr val="bg1"/>
                </a:solidFill>
                <a:latin typeface="Arial"/>
                <a:cs typeface="Arial"/>
              </a:rPr>
              <a:t>IDENTIFYING THE MISSION</a:t>
            </a:r>
            <a:endParaRPr lang="es-ES" sz="2000" b="1" dirty="0">
              <a:solidFill>
                <a:schemeClr val="bg1"/>
              </a:solidFill>
              <a:latin typeface="Arial"/>
              <a:cs typeface="Arial"/>
            </a:endParaRPr>
          </a:p>
        </p:txBody>
      </p:sp>
      <p:sp>
        <p:nvSpPr>
          <p:cNvPr id="5" name="Rectangle 4"/>
          <p:cNvSpPr/>
          <p:nvPr/>
        </p:nvSpPr>
        <p:spPr>
          <a:xfrm>
            <a:off x="304800" y="1143000"/>
            <a:ext cx="8534400" cy="1200329"/>
          </a:xfrm>
          <a:prstGeom prst="rect">
            <a:avLst/>
          </a:prstGeom>
        </p:spPr>
        <p:txBody>
          <a:bodyPr wrap="square">
            <a:spAutoFit/>
          </a:bodyPr>
          <a:lstStyle/>
          <a:p>
            <a:r>
              <a:rPr lang="en-US" sz="2400" b="1" dirty="0" smtClean="0">
                <a:latin typeface="Arial" panose="020B0604020202020204" pitchFamily="34" charset="0"/>
                <a:cs typeface="Arial" panose="020B0604020202020204" pitchFamily="34" charset="0"/>
              </a:rPr>
              <a:t>THE IMPORTANCE OF A MISSION STATEMENT:</a:t>
            </a:r>
          </a:p>
          <a:p>
            <a:endParaRPr lang="en-US" sz="2400" b="1" dirty="0" smtClean="0">
              <a:latin typeface="Arial" panose="020B0604020202020204" pitchFamily="34" charset="0"/>
              <a:cs typeface="Arial" panose="020B0604020202020204" pitchFamily="34" charset="0"/>
            </a:endParaRPr>
          </a:p>
          <a:p>
            <a:r>
              <a:rPr lang="en-US" sz="2400" b="1" dirty="0" smtClean="0">
                <a:latin typeface="Arial" panose="020B0604020202020204" pitchFamily="34" charset="0"/>
                <a:cs typeface="Arial" panose="020B0604020202020204" pitchFamily="34" charset="0"/>
              </a:rPr>
              <a:t> </a:t>
            </a:r>
            <a:endParaRPr lang="en-US" sz="2400" b="1" dirty="0">
              <a:latin typeface="Arial" panose="020B0604020202020204" pitchFamily="34" charset="0"/>
              <a:cs typeface="Arial" panose="020B0604020202020204" pitchFamily="34" charset="0"/>
            </a:endParaRPr>
          </a:p>
        </p:txBody>
      </p:sp>
      <p:sp>
        <p:nvSpPr>
          <p:cNvPr id="6" name="TextBox 5"/>
          <p:cNvSpPr txBox="1"/>
          <p:nvPr/>
        </p:nvSpPr>
        <p:spPr>
          <a:xfrm>
            <a:off x="838200" y="1752600"/>
            <a:ext cx="3505200" cy="1015663"/>
          </a:xfrm>
          <a:prstGeom prst="rect">
            <a:avLst/>
          </a:prstGeom>
          <a:noFill/>
        </p:spPr>
        <p:txBody>
          <a:bodyPr wrap="square" rtlCol="0">
            <a:spAutoFit/>
          </a:bodyPr>
          <a:lstStyle/>
          <a:p>
            <a:pPr algn="ctr"/>
            <a:r>
              <a:rPr lang="en-US" sz="2000" dirty="0" smtClean="0">
                <a:latin typeface="Arial" panose="020B0604020202020204" pitchFamily="34" charset="0"/>
                <a:cs typeface="Arial" panose="020B0604020202020204" pitchFamily="34" charset="0"/>
              </a:rPr>
              <a:t>What might happen if a church’s mission is not clearly defined? </a:t>
            </a:r>
            <a:endParaRPr lang="en-US" sz="2000" dirty="0">
              <a:latin typeface="Arial" panose="020B0604020202020204" pitchFamily="34" charset="0"/>
              <a:cs typeface="Arial" panose="020B0604020202020204" pitchFamily="34" charset="0"/>
            </a:endParaRPr>
          </a:p>
        </p:txBody>
      </p:sp>
      <p:sp>
        <p:nvSpPr>
          <p:cNvPr id="7" name="TextBox 6"/>
          <p:cNvSpPr txBox="1"/>
          <p:nvPr/>
        </p:nvSpPr>
        <p:spPr>
          <a:xfrm>
            <a:off x="762000" y="2743200"/>
            <a:ext cx="3352800" cy="3170099"/>
          </a:xfrm>
          <a:prstGeom prst="rect">
            <a:avLst/>
          </a:prstGeom>
          <a:noFill/>
        </p:spPr>
        <p:txBody>
          <a:bodyPr wrap="square" rtlCol="0">
            <a:spAutoFit/>
          </a:bodyPr>
          <a:lstStyle/>
          <a:p>
            <a:pPr marL="285750" indent="-285750">
              <a:buFont typeface="Courier New" panose="02070309020205020404" pitchFamily="49" charset="0"/>
              <a:buChar char="o"/>
            </a:pPr>
            <a:r>
              <a:rPr lang="en-US" sz="2000" dirty="0" smtClean="0">
                <a:latin typeface="Arial" panose="020B0604020202020204" pitchFamily="34" charset="0"/>
                <a:cs typeface="Arial" panose="020B0604020202020204" pitchFamily="34" charset="0"/>
              </a:rPr>
              <a:t>Lack of </a:t>
            </a:r>
            <a:r>
              <a:rPr lang="en-US" sz="2000" b="1" dirty="0" smtClean="0">
                <a:latin typeface="Arial" panose="020B0604020202020204" pitchFamily="34" charset="0"/>
                <a:cs typeface="Arial" panose="020B0604020202020204" pitchFamily="34" charset="0"/>
              </a:rPr>
              <a:t>FOCUS</a:t>
            </a:r>
            <a:r>
              <a:rPr lang="en-US" sz="2000" dirty="0" smtClean="0">
                <a:latin typeface="Arial" panose="020B0604020202020204" pitchFamily="34" charset="0"/>
                <a:cs typeface="Arial" panose="020B0604020202020204" pitchFamily="34" charset="0"/>
              </a:rPr>
              <a:t>.</a:t>
            </a:r>
          </a:p>
          <a:p>
            <a:pPr marL="285750" indent="-285750">
              <a:buFont typeface="Courier New" panose="02070309020205020404" pitchFamily="49" charset="0"/>
              <a:buChar char="o"/>
            </a:pPr>
            <a:r>
              <a:rPr lang="en-US" sz="2000" dirty="0" smtClean="0">
                <a:latin typeface="Arial" panose="020B0604020202020204" pitchFamily="34" charset="0"/>
                <a:cs typeface="Arial" panose="020B0604020202020204" pitchFamily="34" charset="0"/>
              </a:rPr>
              <a:t>Constant </a:t>
            </a:r>
            <a:r>
              <a:rPr lang="en-US" sz="2000" b="1" dirty="0" smtClean="0">
                <a:latin typeface="Arial" panose="020B0604020202020204" pitchFamily="34" charset="0"/>
                <a:cs typeface="Arial" panose="020B0604020202020204" pitchFamily="34" charset="0"/>
              </a:rPr>
              <a:t>CONFUSION </a:t>
            </a:r>
            <a:r>
              <a:rPr lang="en-US" sz="2000" dirty="0" smtClean="0">
                <a:latin typeface="Arial" panose="020B0604020202020204" pitchFamily="34" charset="0"/>
                <a:cs typeface="Arial" panose="020B0604020202020204" pitchFamily="34" charset="0"/>
              </a:rPr>
              <a:t>over what should be done.</a:t>
            </a:r>
          </a:p>
          <a:p>
            <a:pPr marL="285750" indent="-285750">
              <a:buFont typeface="Courier New" panose="02070309020205020404" pitchFamily="49" charset="0"/>
              <a:buChar char="o"/>
            </a:pPr>
            <a:r>
              <a:rPr lang="en-US" sz="2000" b="1" dirty="0" smtClean="0">
                <a:latin typeface="Arial" panose="020B0604020202020204" pitchFamily="34" charset="0"/>
                <a:cs typeface="Arial" panose="020B0604020202020204" pitchFamily="34" charset="0"/>
              </a:rPr>
              <a:t>FRUSTRATION</a:t>
            </a:r>
            <a:r>
              <a:rPr lang="en-US" sz="2000" dirty="0" smtClean="0">
                <a:latin typeface="Arial" panose="020B0604020202020204" pitchFamily="34" charset="0"/>
                <a:cs typeface="Arial" panose="020B0604020202020204" pitchFamily="34" charset="0"/>
              </a:rPr>
              <a:t> that the church isn’t moving toward its vision.</a:t>
            </a:r>
          </a:p>
          <a:p>
            <a:pPr marL="285750" indent="-285750">
              <a:buFont typeface="Courier New" panose="02070309020205020404" pitchFamily="49" charset="0"/>
              <a:buChar char="o"/>
            </a:pPr>
            <a:r>
              <a:rPr lang="en-US" sz="2000" dirty="0" smtClean="0">
                <a:latin typeface="Arial" panose="020B0604020202020204" pitchFamily="34" charset="0"/>
                <a:cs typeface="Arial" panose="020B0604020202020204" pitchFamily="34" charset="0"/>
              </a:rPr>
              <a:t>More </a:t>
            </a:r>
            <a:r>
              <a:rPr lang="en-US" sz="2000" b="1" dirty="0" smtClean="0">
                <a:latin typeface="Arial" panose="020B0604020202020204" pitchFamily="34" charset="0"/>
                <a:cs typeface="Arial" panose="020B0604020202020204" pitchFamily="34" charset="0"/>
              </a:rPr>
              <a:t>DISAGREEMENTS</a:t>
            </a:r>
            <a:r>
              <a:rPr lang="en-US" sz="2000" dirty="0" smtClean="0">
                <a:latin typeface="Arial" panose="020B0604020202020204" pitchFamily="34" charset="0"/>
                <a:cs typeface="Arial" panose="020B0604020202020204" pitchFamily="34" charset="0"/>
              </a:rPr>
              <a:t> between members of the leadership team.</a:t>
            </a:r>
            <a:endParaRPr lang="en-US" sz="2000" dirty="0">
              <a:latin typeface="Arial" panose="020B0604020202020204" pitchFamily="34" charset="0"/>
              <a:cs typeface="Arial" panose="020B0604020202020204" pitchFamily="34" charset="0"/>
            </a:endParaRPr>
          </a:p>
        </p:txBody>
      </p:sp>
      <p:sp>
        <p:nvSpPr>
          <p:cNvPr id="10" name="Rectángulo 16"/>
          <p:cNvSpPr/>
          <p:nvPr/>
        </p:nvSpPr>
        <p:spPr>
          <a:xfrm>
            <a:off x="0" y="6725920"/>
            <a:ext cx="9144000" cy="144000"/>
          </a:xfrm>
          <a:prstGeom prst="rect">
            <a:avLst/>
          </a:prstGeom>
          <a:solidFill>
            <a:srgbClr val="1D398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2" name="TextBox 11"/>
          <p:cNvSpPr txBox="1"/>
          <p:nvPr/>
        </p:nvSpPr>
        <p:spPr>
          <a:xfrm>
            <a:off x="4953000" y="1882914"/>
            <a:ext cx="3733800" cy="707886"/>
          </a:xfrm>
          <a:prstGeom prst="rect">
            <a:avLst/>
          </a:prstGeom>
          <a:noFill/>
        </p:spPr>
        <p:txBody>
          <a:bodyPr wrap="square" rtlCol="0">
            <a:spAutoFit/>
          </a:bodyPr>
          <a:lstStyle/>
          <a:p>
            <a:pPr algn="ctr"/>
            <a:r>
              <a:rPr lang="en-US" sz="2000" dirty="0" smtClean="0">
                <a:latin typeface="Arial" panose="020B0604020202020204" pitchFamily="34" charset="0"/>
                <a:cs typeface="Arial" panose="020B0604020202020204" pitchFamily="34" charset="0"/>
              </a:rPr>
              <a:t>Benefits of a Mission Statement </a:t>
            </a:r>
            <a:endParaRPr lang="en-US" sz="2000" dirty="0">
              <a:latin typeface="Arial" panose="020B0604020202020204" pitchFamily="34" charset="0"/>
              <a:cs typeface="Arial" panose="020B0604020202020204" pitchFamily="34" charset="0"/>
            </a:endParaRPr>
          </a:p>
        </p:txBody>
      </p:sp>
      <p:sp>
        <p:nvSpPr>
          <p:cNvPr id="13" name="TextBox 12"/>
          <p:cNvSpPr txBox="1"/>
          <p:nvPr/>
        </p:nvSpPr>
        <p:spPr>
          <a:xfrm>
            <a:off x="4762500" y="2773501"/>
            <a:ext cx="3848100" cy="3170099"/>
          </a:xfrm>
          <a:prstGeom prst="rect">
            <a:avLst/>
          </a:prstGeom>
          <a:noFill/>
        </p:spPr>
        <p:txBody>
          <a:bodyPr wrap="square" rtlCol="0">
            <a:spAutoFit/>
          </a:bodyPr>
          <a:lstStyle/>
          <a:p>
            <a:pPr marL="285750" indent="-285750">
              <a:buFont typeface="Courier New" panose="02070309020205020404" pitchFamily="49" charset="0"/>
              <a:buChar char="o"/>
            </a:pPr>
            <a:r>
              <a:rPr lang="en-US" sz="2000" dirty="0" smtClean="0">
                <a:latin typeface="Arial" panose="020B0604020202020204" pitchFamily="34" charset="0"/>
                <a:cs typeface="Arial" panose="020B0604020202020204" pitchFamily="34" charset="0"/>
              </a:rPr>
              <a:t>Tasks are clearly </a:t>
            </a:r>
            <a:r>
              <a:rPr lang="en-US" sz="2000" b="1" dirty="0" smtClean="0">
                <a:latin typeface="Arial" panose="020B0604020202020204" pitchFamily="34" charset="0"/>
                <a:cs typeface="Arial" panose="020B0604020202020204" pitchFamily="34" charset="0"/>
              </a:rPr>
              <a:t>LINKED</a:t>
            </a:r>
            <a:r>
              <a:rPr lang="en-US" sz="2000" dirty="0" smtClean="0">
                <a:latin typeface="Arial" panose="020B0604020202020204" pitchFamily="34" charset="0"/>
                <a:cs typeface="Arial" panose="020B0604020202020204" pitchFamily="34" charset="0"/>
              </a:rPr>
              <a:t> to the vision/goal. </a:t>
            </a:r>
          </a:p>
          <a:p>
            <a:pPr marL="285750" indent="-285750">
              <a:buFont typeface="Courier New" panose="02070309020205020404" pitchFamily="49" charset="0"/>
              <a:buChar char="o"/>
            </a:pPr>
            <a:r>
              <a:rPr lang="en-US" sz="2000" dirty="0" smtClean="0">
                <a:latin typeface="Arial" panose="020B0604020202020204" pitchFamily="34" charset="0"/>
                <a:cs typeface="Arial" panose="020B0604020202020204" pitchFamily="34" charset="0"/>
              </a:rPr>
              <a:t>Leaders know what needs to be done and don’t </a:t>
            </a:r>
            <a:r>
              <a:rPr lang="en-US" sz="2000" b="1" dirty="0" smtClean="0">
                <a:latin typeface="Arial" panose="020B0604020202020204" pitchFamily="34" charset="0"/>
                <a:cs typeface="Arial" panose="020B0604020202020204" pitchFamily="34" charset="0"/>
              </a:rPr>
              <a:t>WASTE</a:t>
            </a:r>
            <a:r>
              <a:rPr lang="en-US" sz="2000" dirty="0" smtClean="0">
                <a:latin typeface="Arial" panose="020B0604020202020204" pitchFamily="34" charset="0"/>
                <a:cs typeface="Arial" panose="020B0604020202020204" pitchFamily="34" charset="0"/>
              </a:rPr>
              <a:t> time on non-essential tasks.</a:t>
            </a:r>
          </a:p>
          <a:p>
            <a:pPr marL="285750" indent="-285750">
              <a:buFont typeface="Courier New" panose="02070309020205020404" pitchFamily="49" charset="0"/>
              <a:buChar char="o"/>
            </a:pPr>
            <a:r>
              <a:rPr lang="en-US" sz="2000" dirty="0" smtClean="0">
                <a:latin typeface="Arial" panose="020B0604020202020204" pitchFamily="34" charset="0"/>
                <a:cs typeface="Arial" panose="020B0604020202020204" pitchFamily="34" charset="0"/>
              </a:rPr>
              <a:t>Leaders don’t argue repeatedly about what needs to be done.</a:t>
            </a:r>
          </a:p>
          <a:p>
            <a:pPr marL="285750" indent="-285750">
              <a:buFont typeface="Courier New" panose="02070309020205020404" pitchFamily="49" charset="0"/>
              <a:buChar char="o"/>
            </a:pPr>
            <a:r>
              <a:rPr lang="en-US" sz="2000" dirty="0" smtClean="0">
                <a:latin typeface="Arial" panose="020B0604020202020204" pitchFamily="34" charset="0"/>
                <a:cs typeface="Arial" panose="020B0604020202020204" pitchFamily="34" charset="0"/>
              </a:rPr>
              <a:t>Tasks that don’t lead to the vision can be </a:t>
            </a:r>
            <a:r>
              <a:rPr lang="en-US" sz="2000" b="1" dirty="0" smtClean="0">
                <a:latin typeface="Arial" panose="020B0604020202020204" pitchFamily="34" charset="0"/>
                <a:cs typeface="Arial" panose="020B0604020202020204" pitchFamily="34" charset="0"/>
              </a:rPr>
              <a:t>ELIMINATED.</a:t>
            </a:r>
            <a:endParaRPr lang="en-US" sz="2000" b="1" dirty="0">
              <a:latin typeface="Arial" panose="020B0604020202020204" pitchFamily="34" charset="0"/>
              <a:cs typeface="Arial" panose="020B0604020202020204" pitchFamily="34" charset="0"/>
            </a:endParaRPr>
          </a:p>
        </p:txBody>
      </p:sp>
      <p:sp>
        <p:nvSpPr>
          <p:cNvPr id="15" name="Rectángulo 16"/>
          <p:cNvSpPr/>
          <p:nvPr/>
        </p:nvSpPr>
        <p:spPr>
          <a:xfrm>
            <a:off x="4724400" y="2743200"/>
            <a:ext cx="4114800" cy="45719"/>
          </a:xfrm>
          <a:prstGeom prst="rect">
            <a:avLst/>
          </a:prstGeom>
          <a:solidFill>
            <a:srgbClr val="1D398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a:off x="457200" y="2743200"/>
            <a:ext cx="4114800" cy="45719"/>
          </a:xfrm>
          <a:prstGeom prst="rect">
            <a:avLst/>
          </a:prstGeom>
          <a:solidFill>
            <a:srgbClr val="1D398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34048025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txBox="1">
            <a:spLocks/>
          </p:cNvSpPr>
          <p:nvPr/>
        </p:nvSpPr>
        <p:spPr>
          <a:xfrm>
            <a:off x="0" y="457200"/>
            <a:ext cx="4897120" cy="432000"/>
          </a:xfrm>
          <a:prstGeom prst="rect">
            <a:avLst/>
          </a:prstGeom>
          <a:solidFill>
            <a:srgbClr val="1D398D"/>
          </a:solidFill>
        </p:spPr>
        <p:txBody>
          <a:bodyPr vert="horz" lIns="360000" tIns="0" rIns="91440" bIns="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s-ES" sz="2000" b="1" dirty="0" smtClean="0">
                <a:solidFill>
                  <a:schemeClr val="bg1"/>
                </a:solidFill>
                <a:latin typeface="Arial"/>
                <a:cs typeface="Arial"/>
              </a:rPr>
              <a:t>IDENTIFYING THE MISSION</a:t>
            </a:r>
            <a:endParaRPr lang="es-ES" sz="2000" b="1" dirty="0">
              <a:solidFill>
                <a:schemeClr val="bg1"/>
              </a:solidFill>
              <a:latin typeface="Arial"/>
              <a:cs typeface="Arial"/>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19800" y="5920692"/>
            <a:ext cx="2856390" cy="794433"/>
          </a:xfrm>
          <a:prstGeom prst="rect">
            <a:avLst/>
          </a:prstGeom>
        </p:spPr>
      </p:pic>
      <p:sp>
        <p:nvSpPr>
          <p:cNvPr id="6" name="Rectángulo 16"/>
          <p:cNvSpPr/>
          <p:nvPr/>
        </p:nvSpPr>
        <p:spPr>
          <a:xfrm>
            <a:off x="0" y="6725920"/>
            <a:ext cx="9144000" cy="144000"/>
          </a:xfrm>
          <a:prstGeom prst="rect">
            <a:avLst/>
          </a:prstGeom>
          <a:solidFill>
            <a:srgbClr val="1D398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7" name="Rectangle 6"/>
          <p:cNvSpPr/>
          <p:nvPr/>
        </p:nvSpPr>
        <p:spPr>
          <a:xfrm>
            <a:off x="304800" y="1143000"/>
            <a:ext cx="8534400" cy="1200329"/>
          </a:xfrm>
          <a:prstGeom prst="rect">
            <a:avLst/>
          </a:prstGeom>
        </p:spPr>
        <p:txBody>
          <a:bodyPr wrap="square">
            <a:spAutoFit/>
          </a:bodyPr>
          <a:lstStyle/>
          <a:p>
            <a:r>
              <a:rPr lang="en-US" sz="2400" b="1" dirty="0" smtClean="0">
                <a:latin typeface="Arial" panose="020B0604020202020204" pitchFamily="34" charset="0"/>
                <a:cs typeface="Arial" panose="020B0604020202020204" pitchFamily="34" charset="0"/>
              </a:rPr>
              <a:t>USING YOUR MISSION AND VISION STATEMENTS:</a:t>
            </a:r>
          </a:p>
          <a:p>
            <a:endParaRPr lang="en-US" sz="2400" b="1" dirty="0" smtClean="0">
              <a:latin typeface="Arial" panose="020B0604020202020204" pitchFamily="34" charset="0"/>
              <a:cs typeface="Arial" panose="020B0604020202020204" pitchFamily="34" charset="0"/>
            </a:endParaRPr>
          </a:p>
          <a:p>
            <a:r>
              <a:rPr lang="en-US" sz="2400" b="1" dirty="0" smtClean="0">
                <a:latin typeface="Arial" panose="020B0604020202020204" pitchFamily="34" charset="0"/>
                <a:cs typeface="Arial" panose="020B0604020202020204" pitchFamily="34" charset="0"/>
              </a:rPr>
              <a:t> </a:t>
            </a:r>
            <a:endParaRPr lang="en-US" sz="2400" b="1" dirty="0">
              <a:latin typeface="Arial" panose="020B0604020202020204" pitchFamily="34" charset="0"/>
              <a:cs typeface="Arial" panose="020B0604020202020204" pitchFamily="34" charset="0"/>
            </a:endParaRPr>
          </a:p>
        </p:txBody>
      </p:sp>
      <p:grpSp>
        <p:nvGrpSpPr>
          <p:cNvPr id="9" name="Group 8"/>
          <p:cNvGrpSpPr/>
          <p:nvPr/>
        </p:nvGrpSpPr>
        <p:grpSpPr>
          <a:xfrm>
            <a:off x="-599440" y="1894990"/>
            <a:ext cx="8067040" cy="4064000"/>
            <a:chOff x="685800" y="1856692"/>
            <a:chExt cx="6096000" cy="4064000"/>
          </a:xfrm>
        </p:grpSpPr>
        <p:sp>
          <p:nvSpPr>
            <p:cNvPr id="10" name="Straight Connector 9"/>
            <p:cNvSpPr/>
            <p:nvPr/>
          </p:nvSpPr>
          <p:spPr>
            <a:xfrm flipV="1">
              <a:off x="1905000" y="1856692"/>
              <a:ext cx="4876800" cy="38298"/>
            </a:xfrm>
            <a:prstGeom prst="line">
              <a:avLst/>
            </a:prstGeom>
            <a:ln>
              <a:solidFill>
                <a:srgbClr val="E2001A"/>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1" name="Freeform 10"/>
            <p:cNvSpPr/>
            <p:nvPr/>
          </p:nvSpPr>
          <p:spPr>
            <a:xfrm>
              <a:off x="685800" y="1856692"/>
              <a:ext cx="1219200" cy="4064000"/>
            </a:xfrm>
            <a:custGeom>
              <a:avLst/>
              <a:gdLst>
                <a:gd name="connsiteX0" fmla="*/ 0 w 1219200"/>
                <a:gd name="connsiteY0" fmla="*/ 0 h 4064000"/>
                <a:gd name="connsiteX1" fmla="*/ 1219200 w 1219200"/>
                <a:gd name="connsiteY1" fmla="*/ 0 h 4064000"/>
                <a:gd name="connsiteX2" fmla="*/ 1219200 w 1219200"/>
                <a:gd name="connsiteY2" fmla="*/ 4064000 h 4064000"/>
                <a:gd name="connsiteX3" fmla="*/ 0 w 1219200"/>
                <a:gd name="connsiteY3" fmla="*/ 4064000 h 4064000"/>
                <a:gd name="connsiteX4" fmla="*/ 0 w 1219200"/>
                <a:gd name="connsiteY4" fmla="*/ 0 h 4064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 h="4064000">
                  <a:moveTo>
                    <a:pt x="0" y="0"/>
                  </a:moveTo>
                  <a:lnTo>
                    <a:pt x="1219200" y="0"/>
                  </a:lnTo>
                  <a:lnTo>
                    <a:pt x="1219200" y="4064000"/>
                  </a:lnTo>
                  <a:lnTo>
                    <a:pt x="0" y="406400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25730" tIns="125730" rIns="125730" bIns="125730" numCol="1" spcCol="1270" anchor="t" anchorCtr="0">
              <a:noAutofit/>
            </a:bodyPr>
            <a:lstStyle/>
            <a:p>
              <a:pPr lvl="0" algn="l" defTabSz="1466850">
                <a:lnSpc>
                  <a:spcPct val="90000"/>
                </a:lnSpc>
                <a:spcBef>
                  <a:spcPct val="0"/>
                </a:spcBef>
                <a:spcAft>
                  <a:spcPct val="35000"/>
                </a:spcAft>
              </a:pPr>
              <a:endParaRPr lang="en-US" sz="3300" kern="1200" dirty="0"/>
            </a:p>
          </p:txBody>
        </p:sp>
        <p:sp>
          <p:nvSpPr>
            <p:cNvPr id="12" name="Freeform 11"/>
            <p:cNvSpPr/>
            <p:nvPr/>
          </p:nvSpPr>
          <p:spPr>
            <a:xfrm>
              <a:off x="1996440" y="1894990"/>
              <a:ext cx="4785360" cy="765968"/>
            </a:xfrm>
            <a:custGeom>
              <a:avLst/>
              <a:gdLst>
                <a:gd name="connsiteX0" fmla="*/ 0 w 4785360"/>
                <a:gd name="connsiteY0" fmla="*/ 0 h 765968"/>
                <a:gd name="connsiteX1" fmla="*/ 4785360 w 4785360"/>
                <a:gd name="connsiteY1" fmla="*/ 0 h 765968"/>
                <a:gd name="connsiteX2" fmla="*/ 4785360 w 4785360"/>
                <a:gd name="connsiteY2" fmla="*/ 765968 h 765968"/>
                <a:gd name="connsiteX3" fmla="*/ 0 w 4785360"/>
                <a:gd name="connsiteY3" fmla="*/ 765968 h 765968"/>
                <a:gd name="connsiteX4" fmla="*/ 0 w 4785360"/>
                <a:gd name="connsiteY4" fmla="*/ 0 h 7659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85360" h="765968">
                  <a:moveTo>
                    <a:pt x="0" y="0"/>
                  </a:moveTo>
                  <a:lnTo>
                    <a:pt x="4785360" y="0"/>
                  </a:lnTo>
                  <a:lnTo>
                    <a:pt x="4785360" y="765968"/>
                  </a:lnTo>
                  <a:lnTo>
                    <a:pt x="0" y="765968"/>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64770" tIns="64770" rIns="64770" bIns="64770" numCol="1" spcCol="1270" anchor="t" anchorCtr="0">
              <a:noAutofit/>
            </a:bodyPr>
            <a:lstStyle/>
            <a:p>
              <a:pPr lvl="0" algn="l" defTabSz="755650">
                <a:lnSpc>
                  <a:spcPct val="90000"/>
                </a:lnSpc>
                <a:spcBef>
                  <a:spcPct val="0"/>
                </a:spcBef>
                <a:spcAft>
                  <a:spcPct val="35000"/>
                </a:spcAft>
              </a:pPr>
              <a:r>
                <a:rPr lang="en-US" sz="2000" kern="1200" dirty="0" smtClean="0">
                  <a:latin typeface="Arial" panose="020B0604020202020204" pitchFamily="34" charset="0"/>
                  <a:cs typeface="Arial" panose="020B0604020202020204" pitchFamily="34" charset="0"/>
                </a:rPr>
                <a:t>Study and </a:t>
              </a:r>
              <a:r>
                <a:rPr lang="en-US" sz="2000" b="1" kern="1200" dirty="0" smtClean="0">
                  <a:latin typeface="Arial" panose="020B0604020202020204" pitchFamily="34" charset="0"/>
                  <a:cs typeface="Arial" panose="020B0604020202020204" pitchFamily="34" charset="0"/>
                </a:rPr>
                <a:t>MEMORIZE</a:t>
              </a:r>
              <a:r>
                <a:rPr lang="en-US" sz="2000" kern="1200" dirty="0" smtClean="0">
                  <a:latin typeface="Arial" panose="020B0604020202020204" pitchFamily="34" charset="0"/>
                  <a:cs typeface="Arial" panose="020B0604020202020204" pitchFamily="34" charset="0"/>
                </a:rPr>
                <a:t> the vision and mission statements and motivate your team to do the same.</a:t>
              </a:r>
              <a:endParaRPr lang="en-US" sz="2000" kern="1200" dirty="0">
                <a:latin typeface="Arial" panose="020B0604020202020204" pitchFamily="34" charset="0"/>
                <a:cs typeface="Arial" panose="020B0604020202020204" pitchFamily="34" charset="0"/>
              </a:endParaRPr>
            </a:p>
          </p:txBody>
        </p:sp>
        <p:sp>
          <p:nvSpPr>
            <p:cNvPr id="13" name="Straight Connector 12"/>
            <p:cNvSpPr/>
            <p:nvPr/>
          </p:nvSpPr>
          <p:spPr>
            <a:xfrm>
              <a:off x="1904999" y="2660959"/>
              <a:ext cx="4876800" cy="0"/>
            </a:xfrm>
            <a:prstGeom prst="line">
              <a:avLst/>
            </a:prstGeom>
            <a:ln>
              <a:solidFill>
                <a:srgbClr val="F9B200"/>
              </a:solidFill>
            </a:ln>
          </p:spPr>
          <p:style>
            <a:lnRef idx="2">
              <a:schemeClr val="accent1">
                <a:tint val="50000"/>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sp>
          <p:nvSpPr>
            <p:cNvPr id="14" name="Freeform 13"/>
            <p:cNvSpPr/>
            <p:nvPr/>
          </p:nvSpPr>
          <p:spPr>
            <a:xfrm>
              <a:off x="1996440" y="2699257"/>
              <a:ext cx="4785360" cy="765968"/>
            </a:xfrm>
            <a:custGeom>
              <a:avLst/>
              <a:gdLst>
                <a:gd name="connsiteX0" fmla="*/ 0 w 4785360"/>
                <a:gd name="connsiteY0" fmla="*/ 0 h 765968"/>
                <a:gd name="connsiteX1" fmla="*/ 4785360 w 4785360"/>
                <a:gd name="connsiteY1" fmla="*/ 0 h 765968"/>
                <a:gd name="connsiteX2" fmla="*/ 4785360 w 4785360"/>
                <a:gd name="connsiteY2" fmla="*/ 765968 h 765968"/>
                <a:gd name="connsiteX3" fmla="*/ 0 w 4785360"/>
                <a:gd name="connsiteY3" fmla="*/ 765968 h 765968"/>
                <a:gd name="connsiteX4" fmla="*/ 0 w 4785360"/>
                <a:gd name="connsiteY4" fmla="*/ 0 h 7659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85360" h="765968">
                  <a:moveTo>
                    <a:pt x="0" y="0"/>
                  </a:moveTo>
                  <a:lnTo>
                    <a:pt x="4785360" y="0"/>
                  </a:lnTo>
                  <a:lnTo>
                    <a:pt x="4785360" y="765968"/>
                  </a:lnTo>
                  <a:lnTo>
                    <a:pt x="0" y="765968"/>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64770" tIns="64770" rIns="64770" bIns="64770" numCol="1" spcCol="1270" anchor="t" anchorCtr="0">
              <a:noAutofit/>
            </a:bodyPr>
            <a:lstStyle/>
            <a:p>
              <a:pPr lvl="0" algn="l" defTabSz="755650">
                <a:lnSpc>
                  <a:spcPct val="90000"/>
                </a:lnSpc>
                <a:spcBef>
                  <a:spcPct val="0"/>
                </a:spcBef>
                <a:spcAft>
                  <a:spcPct val="35000"/>
                </a:spcAft>
              </a:pPr>
              <a:r>
                <a:rPr lang="en-US" sz="2000" b="1" kern="1200" dirty="0" smtClean="0">
                  <a:latin typeface="Arial" panose="020B0604020202020204" pitchFamily="34" charset="0"/>
                  <a:cs typeface="Arial" panose="020B0604020202020204" pitchFamily="34" charset="0"/>
                </a:rPr>
                <a:t>FRAME</a:t>
              </a:r>
              <a:r>
                <a:rPr lang="en-US" sz="2000" kern="1200" dirty="0" smtClean="0">
                  <a:latin typeface="Arial" panose="020B0604020202020204" pitchFamily="34" charset="0"/>
                  <a:cs typeface="Arial" panose="020B0604020202020204" pitchFamily="34" charset="0"/>
                </a:rPr>
                <a:t> the statements and put them on the wall of your office, at home, and at church.</a:t>
              </a:r>
              <a:endParaRPr lang="en-US" sz="2000" kern="1200" dirty="0">
                <a:latin typeface="Arial" panose="020B0604020202020204" pitchFamily="34" charset="0"/>
                <a:cs typeface="Arial" panose="020B0604020202020204" pitchFamily="34" charset="0"/>
              </a:endParaRPr>
            </a:p>
          </p:txBody>
        </p:sp>
        <p:sp>
          <p:nvSpPr>
            <p:cNvPr id="15" name="Straight Connector 14"/>
            <p:cNvSpPr/>
            <p:nvPr/>
          </p:nvSpPr>
          <p:spPr>
            <a:xfrm>
              <a:off x="1904999" y="3465226"/>
              <a:ext cx="4876800" cy="0"/>
            </a:xfrm>
            <a:prstGeom prst="line">
              <a:avLst/>
            </a:prstGeom>
            <a:ln>
              <a:solidFill>
                <a:srgbClr val="009036"/>
              </a:solidFill>
            </a:ln>
          </p:spPr>
          <p:style>
            <a:lnRef idx="2">
              <a:schemeClr val="accent1">
                <a:tint val="50000"/>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sp>
          <p:nvSpPr>
            <p:cNvPr id="16" name="Freeform 15"/>
            <p:cNvSpPr/>
            <p:nvPr/>
          </p:nvSpPr>
          <p:spPr>
            <a:xfrm>
              <a:off x="1996440" y="3503524"/>
              <a:ext cx="4785360" cy="765968"/>
            </a:xfrm>
            <a:custGeom>
              <a:avLst/>
              <a:gdLst>
                <a:gd name="connsiteX0" fmla="*/ 0 w 4785360"/>
                <a:gd name="connsiteY0" fmla="*/ 0 h 765968"/>
                <a:gd name="connsiteX1" fmla="*/ 4785360 w 4785360"/>
                <a:gd name="connsiteY1" fmla="*/ 0 h 765968"/>
                <a:gd name="connsiteX2" fmla="*/ 4785360 w 4785360"/>
                <a:gd name="connsiteY2" fmla="*/ 765968 h 765968"/>
                <a:gd name="connsiteX3" fmla="*/ 0 w 4785360"/>
                <a:gd name="connsiteY3" fmla="*/ 765968 h 765968"/>
                <a:gd name="connsiteX4" fmla="*/ 0 w 4785360"/>
                <a:gd name="connsiteY4" fmla="*/ 0 h 7659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85360" h="765968">
                  <a:moveTo>
                    <a:pt x="0" y="0"/>
                  </a:moveTo>
                  <a:lnTo>
                    <a:pt x="4785360" y="0"/>
                  </a:lnTo>
                  <a:lnTo>
                    <a:pt x="4785360" y="765968"/>
                  </a:lnTo>
                  <a:lnTo>
                    <a:pt x="0" y="765968"/>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64770" tIns="64770" rIns="64770" bIns="64770" numCol="1" spcCol="1270" anchor="t" anchorCtr="0">
              <a:noAutofit/>
            </a:bodyPr>
            <a:lstStyle/>
            <a:p>
              <a:pPr lvl="0" algn="l" defTabSz="755650">
                <a:lnSpc>
                  <a:spcPct val="90000"/>
                </a:lnSpc>
                <a:spcBef>
                  <a:spcPct val="0"/>
                </a:spcBef>
                <a:spcAft>
                  <a:spcPct val="35000"/>
                </a:spcAft>
              </a:pPr>
              <a:r>
                <a:rPr lang="en-US" sz="2000" b="1" kern="1200" dirty="0" smtClean="0">
                  <a:latin typeface="Arial"/>
                  <a:cs typeface="Arial"/>
                </a:rPr>
                <a:t>INCLUDE</a:t>
              </a:r>
              <a:r>
                <a:rPr lang="en-US" sz="2000" kern="1200" dirty="0" smtClean="0">
                  <a:latin typeface="Arial"/>
                  <a:cs typeface="Arial"/>
                </a:rPr>
                <a:t> them in the church’s operations manual.</a:t>
              </a:r>
              <a:endParaRPr lang="en-US" sz="2000" kern="1200" dirty="0">
                <a:latin typeface="Arial"/>
                <a:cs typeface="Arial"/>
              </a:endParaRPr>
            </a:p>
          </p:txBody>
        </p:sp>
        <p:sp>
          <p:nvSpPr>
            <p:cNvPr id="17" name="Straight Connector 16"/>
            <p:cNvSpPr/>
            <p:nvPr/>
          </p:nvSpPr>
          <p:spPr>
            <a:xfrm>
              <a:off x="1904999" y="4269493"/>
              <a:ext cx="4876800" cy="0"/>
            </a:xfrm>
            <a:prstGeom prst="line">
              <a:avLst/>
            </a:prstGeom>
            <a:ln>
              <a:solidFill>
                <a:srgbClr val="E6418D"/>
              </a:solidFill>
            </a:ln>
          </p:spPr>
          <p:style>
            <a:lnRef idx="2">
              <a:schemeClr val="accent1">
                <a:tint val="50000"/>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sp>
          <p:nvSpPr>
            <p:cNvPr id="18" name="Freeform 17"/>
            <p:cNvSpPr/>
            <p:nvPr/>
          </p:nvSpPr>
          <p:spPr>
            <a:xfrm>
              <a:off x="1996440" y="4307791"/>
              <a:ext cx="4785360" cy="765968"/>
            </a:xfrm>
            <a:custGeom>
              <a:avLst/>
              <a:gdLst>
                <a:gd name="connsiteX0" fmla="*/ 0 w 4785360"/>
                <a:gd name="connsiteY0" fmla="*/ 0 h 765968"/>
                <a:gd name="connsiteX1" fmla="*/ 4785360 w 4785360"/>
                <a:gd name="connsiteY1" fmla="*/ 0 h 765968"/>
                <a:gd name="connsiteX2" fmla="*/ 4785360 w 4785360"/>
                <a:gd name="connsiteY2" fmla="*/ 765968 h 765968"/>
                <a:gd name="connsiteX3" fmla="*/ 0 w 4785360"/>
                <a:gd name="connsiteY3" fmla="*/ 765968 h 765968"/>
                <a:gd name="connsiteX4" fmla="*/ 0 w 4785360"/>
                <a:gd name="connsiteY4" fmla="*/ 0 h 7659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85360" h="765968">
                  <a:moveTo>
                    <a:pt x="0" y="0"/>
                  </a:moveTo>
                  <a:lnTo>
                    <a:pt x="4785360" y="0"/>
                  </a:lnTo>
                  <a:lnTo>
                    <a:pt x="4785360" y="765968"/>
                  </a:lnTo>
                  <a:lnTo>
                    <a:pt x="0" y="765968"/>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64770" tIns="64770" rIns="64770" bIns="64770" numCol="1" spcCol="1270" anchor="t" anchorCtr="0">
              <a:noAutofit/>
            </a:bodyPr>
            <a:lstStyle/>
            <a:p>
              <a:pPr lvl="0" algn="l" defTabSz="755650">
                <a:lnSpc>
                  <a:spcPct val="90000"/>
                </a:lnSpc>
                <a:spcBef>
                  <a:spcPct val="0"/>
                </a:spcBef>
                <a:spcAft>
                  <a:spcPct val="35000"/>
                </a:spcAft>
              </a:pPr>
              <a:r>
                <a:rPr lang="en-US" sz="2000" b="1" kern="1200" dirty="0" smtClean="0">
                  <a:latin typeface="Arial" panose="020B0604020202020204" pitchFamily="34" charset="0"/>
                  <a:cs typeface="Arial" panose="020B0604020202020204" pitchFamily="34" charset="0"/>
                </a:rPr>
                <a:t>REPEAT</a:t>
              </a:r>
              <a:r>
                <a:rPr lang="en-US" sz="2000" kern="1200" dirty="0" smtClean="0">
                  <a:latin typeface="Arial" panose="020B0604020202020204" pitchFamily="34" charset="0"/>
                  <a:cs typeface="Arial" panose="020B0604020202020204" pitchFamily="34" charset="0"/>
                </a:rPr>
                <a:t> them over and over until they are internalized by everyone on the ministry team. </a:t>
              </a:r>
              <a:endParaRPr lang="en-US" sz="2000" kern="1200" dirty="0">
                <a:latin typeface="Arial" panose="020B0604020202020204" pitchFamily="34" charset="0"/>
                <a:cs typeface="Arial" panose="020B0604020202020204" pitchFamily="34" charset="0"/>
              </a:endParaRPr>
            </a:p>
          </p:txBody>
        </p:sp>
        <p:sp>
          <p:nvSpPr>
            <p:cNvPr id="19" name="Straight Connector 18"/>
            <p:cNvSpPr/>
            <p:nvPr/>
          </p:nvSpPr>
          <p:spPr>
            <a:xfrm>
              <a:off x="1904999" y="5073760"/>
              <a:ext cx="4876800" cy="0"/>
            </a:xfrm>
            <a:prstGeom prst="line">
              <a:avLst/>
            </a:prstGeom>
            <a:ln>
              <a:solidFill>
                <a:srgbClr val="125AA3"/>
              </a:solidFill>
            </a:ln>
          </p:spPr>
          <p:style>
            <a:lnRef idx="2">
              <a:schemeClr val="accent1">
                <a:tint val="50000"/>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sp>
          <p:nvSpPr>
            <p:cNvPr id="20" name="Freeform 19"/>
            <p:cNvSpPr/>
            <p:nvPr/>
          </p:nvSpPr>
          <p:spPr>
            <a:xfrm>
              <a:off x="1996440" y="5112059"/>
              <a:ext cx="4785360" cy="765968"/>
            </a:xfrm>
            <a:custGeom>
              <a:avLst/>
              <a:gdLst>
                <a:gd name="connsiteX0" fmla="*/ 0 w 4785360"/>
                <a:gd name="connsiteY0" fmla="*/ 0 h 765968"/>
                <a:gd name="connsiteX1" fmla="*/ 4785360 w 4785360"/>
                <a:gd name="connsiteY1" fmla="*/ 0 h 765968"/>
                <a:gd name="connsiteX2" fmla="*/ 4785360 w 4785360"/>
                <a:gd name="connsiteY2" fmla="*/ 765968 h 765968"/>
                <a:gd name="connsiteX3" fmla="*/ 0 w 4785360"/>
                <a:gd name="connsiteY3" fmla="*/ 765968 h 765968"/>
                <a:gd name="connsiteX4" fmla="*/ 0 w 4785360"/>
                <a:gd name="connsiteY4" fmla="*/ 0 h 7659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85360" h="765968">
                  <a:moveTo>
                    <a:pt x="0" y="0"/>
                  </a:moveTo>
                  <a:lnTo>
                    <a:pt x="4785360" y="0"/>
                  </a:lnTo>
                  <a:lnTo>
                    <a:pt x="4785360" y="765968"/>
                  </a:lnTo>
                  <a:lnTo>
                    <a:pt x="0" y="765968"/>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64770" tIns="64770" rIns="64770" bIns="64770" numCol="1" spcCol="1270" anchor="t" anchorCtr="0">
              <a:noAutofit/>
            </a:bodyPr>
            <a:lstStyle/>
            <a:p>
              <a:pPr lvl="0" algn="l" defTabSz="755650">
                <a:lnSpc>
                  <a:spcPct val="90000"/>
                </a:lnSpc>
                <a:spcBef>
                  <a:spcPct val="0"/>
                </a:spcBef>
                <a:spcAft>
                  <a:spcPct val="35000"/>
                </a:spcAft>
              </a:pPr>
              <a:r>
                <a:rPr lang="en-US" sz="2000" b="1" kern="1200" dirty="0" smtClean="0">
                  <a:latin typeface="Arial" panose="020B0604020202020204" pitchFamily="34" charset="0"/>
                  <a:cs typeface="Arial" panose="020B0604020202020204" pitchFamily="34" charset="0"/>
                </a:rPr>
                <a:t>REVIEW</a:t>
              </a:r>
              <a:r>
                <a:rPr lang="en-US" sz="2000" kern="1200" dirty="0" smtClean="0">
                  <a:latin typeface="Arial" panose="020B0604020202020204" pitchFamily="34" charset="0"/>
                  <a:cs typeface="Arial" panose="020B0604020202020204" pitchFamily="34" charset="0"/>
                </a:rPr>
                <a:t> them regularly to make sure you are staying on track. </a:t>
              </a:r>
              <a:endParaRPr lang="en-US" sz="2000" kern="1200" dirty="0">
                <a:latin typeface="Arial" panose="020B0604020202020204" pitchFamily="34" charset="0"/>
                <a:cs typeface="Arial" panose="020B0604020202020204" pitchFamily="34" charset="0"/>
              </a:endParaRPr>
            </a:p>
          </p:txBody>
        </p:sp>
        <p:sp>
          <p:nvSpPr>
            <p:cNvPr id="21" name="Straight Connector 20"/>
            <p:cNvSpPr/>
            <p:nvPr/>
          </p:nvSpPr>
          <p:spPr>
            <a:xfrm>
              <a:off x="1904999" y="5878027"/>
              <a:ext cx="4876800" cy="0"/>
            </a:xfrm>
            <a:prstGeom prst="line">
              <a:avLst/>
            </a:prstGeom>
            <a:ln>
              <a:solidFill>
                <a:srgbClr val="E2001A"/>
              </a:solidFill>
            </a:ln>
          </p:spPr>
          <p:style>
            <a:lnRef idx="2">
              <a:schemeClr val="accent1">
                <a:tint val="50000"/>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grpSp>
    </p:spTree>
    <p:extLst>
      <p:ext uri="{BB962C8B-B14F-4D97-AF65-F5344CB8AC3E}">
        <p14:creationId xmlns:p14="http://schemas.microsoft.com/office/powerpoint/2010/main" val="244933982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txBox="1">
            <a:spLocks/>
          </p:cNvSpPr>
          <p:nvPr/>
        </p:nvSpPr>
        <p:spPr>
          <a:xfrm>
            <a:off x="0" y="457200"/>
            <a:ext cx="5562600" cy="609600"/>
          </a:xfrm>
          <a:prstGeom prst="rect">
            <a:avLst/>
          </a:prstGeom>
          <a:solidFill>
            <a:srgbClr val="1D398D"/>
          </a:solidFill>
        </p:spPr>
        <p:txBody>
          <a:bodyPr vert="horz" lIns="360000" tIns="0" rIns="91440" bIns="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s-ES" sz="2000" b="1" dirty="0" smtClean="0">
                <a:solidFill>
                  <a:schemeClr val="bg1"/>
                </a:solidFill>
                <a:latin typeface="Arial"/>
                <a:cs typeface="Arial"/>
              </a:rPr>
              <a:t>COMMITTING YOURSELF TO PRAYER AND THE WORD </a:t>
            </a:r>
            <a:endParaRPr lang="es-ES" sz="2000" b="1" dirty="0">
              <a:solidFill>
                <a:schemeClr val="bg1"/>
              </a:solidFill>
              <a:latin typeface="Arial"/>
              <a:cs typeface="Arial"/>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19800" y="5920692"/>
            <a:ext cx="2856390" cy="794433"/>
          </a:xfrm>
          <a:prstGeom prst="rect">
            <a:avLst/>
          </a:prstGeom>
        </p:spPr>
      </p:pic>
      <p:sp>
        <p:nvSpPr>
          <p:cNvPr id="6" name="Rectángulo 16"/>
          <p:cNvSpPr/>
          <p:nvPr/>
        </p:nvSpPr>
        <p:spPr>
          <a:xfrm>
            <a:off x="0" y="6725920"/>
            <a:ext cx="9144000" cy="144000"/>
          </a:xfrm>
          <a:prstGeom prst="rect">
            <a:avLst/>
          </a:prstGeom>
          <a:solidFill>
            <a:srgbClr val="1D398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7" name="Rectangle 6"/>
          <p:cNvSpPr/>
          <p:nvPr/>
        </p:nvSpPr>
        <p:spPr>
          <a:xfrm>
            <a:off x="228600" y="1447800"/>
            <a:ext cx="3124200" cy="830997"/>
          </a:xfrm>
          <a:prstGeom prst="rect">
            <a:avLst/>
          </a:prstGeom>
        </p:spPr>
        <p:txBody>
          <a:bodyPr wrap="square">
            <a:spAutoFit/>
          </a:bodyPr>
          <a:lstStyle/>
          <a:p>
            <a:r>
              <a:rPr lang="en-US" sz="2400" b="1" dirty="0" smtClean="0">
                <a:latin typeface="Arial" panose="020B0604020202020204" pitchFamily="34" charset="0"/>
                <a:cs typeface="Arial" panose="020B0604020202020204" pitchFamily="34" charset="0"/>
              </a:rPr>
              <a:t>DUTIES OF THE CHURCH PLANTER:</a:t>
            </a:r>
          </a:p>
        </p:txBody>
      </p:sp>
      <p:grpSp>
        <p:nvGrpSpPr>
          <p:cNvPr id="9" name="Group 8"/>
          <p:cNvGrpSpPr/>
          <p:nvPr/>
        </p:nvGrpSpPr>
        <p:grpSpPr>
          <a:xfrm>
            <a:off x="2209801" y="1219200"/>
            <a:ext cx="5181599" cy="5343828"/>
            <a:chOff x="673736" y="1932788"/>
            <a:chExt cx="4216606" cy="4620412"/>
          </a:xfrm>
        </p:grpSpPr>
        <p:sp>
          <p:nvSpPr>
            <p:cNvPr id="10" name="Freeform 9"/>
            <p:cNvSpPr/>
            <p:nvPr/>
          </p:nvSpPr>
          <p:spPr>
            <a:xfrm>
              <a:off x="1664331" y="1932788"/>
              <a:ext cx="2258060" cy="2346966"/>
            </a:xfrm>
            <a:custGeom>
              <a:avLst/>
              <a:gdLst>
                <a:gd name="connsiteX0" fmla="*/ 0 w 2258060"/>
                <a:gd name="connsiteY0" fmla="*/ 1173483 h 2346966"/>
                <a:gd name="connsiteX1" fmla="*/ 1129030 w 2258060"/>
                <a:gd name="connsiteY1" fmla="*/ 0 h 2346966"/>
                <a:gd name="connsiteX2" fmla="*/ 2258060 w 2258060"/>
                <a:gd name="connsiteY2" fmla="*/ 1173483 h 2346966"/>
                <a:gd name="connsiteX3" fmla="*/ 1129030 w 2258060"/>
                <a:gd name="connsiteY3" fmla="*/ 2346966 h 2346966"/>
                <a:gd name="connsiteX4" fmla="*/ 0 w 2258060"/>
                <a:gd name="connsiteY4" fmla="*/ 1173483 h 23469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58060" h="2346966">
                  <a:moveTo>
                    <a:pt x="0" y="1173483"/>
                  </a:moveTo>
                  <a:cubicBezTo>
                    <a:pt x="0" y="525386"/>
                    <a:pt x="505484" y="0"/>
                    <a:pt x="1129030" y="0"/>
                  </a:cubicBezTo>
                  <a:cubicBezTo>
                    <a:pt x="1752576" y="0"/>
                    <a:pt x="2258060" y="525386"/>
                    <a:pt x="2258060" y="1173483"/>
                  </a:cubicBezTo>
                  <a:cubicBezTo>
                    <a:pt x="2258060" y="1821580"/>
                    <a:pt x="1752576" y="2346966"/>
                    <a:pt x="1129030" y="2346966"/>
                  </a:cubicBezTo>
                  <a:cubicBezTo>
                    <a:pt x="505484" y="2346966"/>
                    <a:pt x="0" y="1821580"/>
                    <a:pt x="0" y="1173483"/>
                  </a:cubicBezTo>
                  <a:close/>
                </a:path>
              </a:pathLst>
            </a:custGeom>
            <a:solidFill>
              <a:srgbClr val="009036">
                <a:alpha val="50000"/>
              </a:srgbClr>
            </a:solidFill>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spcFirstLastPara="0" vert="horz" wrap="square" lIns="260545" tIns="315937" rIns="260546" bIns="1286319" numCol="1" spcCol="1270" anchor="ctr" anchorCtr="0">
              <a:noAutofit/>
            </a:bodyPr>
            <a:lstStyle/>
            <a:p>
              <a:pPr lvl="0" algn="ctr" defTabSz="622300">
                <a:lnSpc>
                  <a:spcPct val="90000"/>
                </a:lnSpc>
                <a:spcBef>
                  <a:spcPct val="0"/>
                </a:spcBef>
                <a:spcAft>
                  <a:spcPct val="35000"/>
                </a:spcAft>
              </a:pPr>
              <a:r>
                <a:rPr lang="en-US" sz="2000" kern="1200" dirty="0" smtClean="0">
                  <a:latin typeface="Arial" panose="020B0604020202020204" pitchFamily="34" charset="0"/>
                  <a:cs typeface="Arial" panose="020B0604020202020204" pitchFamily="34" charset="0"/>
                </a:rPr>
                <a:t>Commit to the </a:t>
              </a:r>
              <a:r>
                <a:rPr lang="en-US" sz="2000" b="1" kern="1200" dirty="0" smtClean="0">
                  <a:latin typeface="Arial" panose="020B0604020202020204" pitchFamily="34" charset="0"/>
                  <a:cs typeface="Arial" panose="020B0604020202020204" pitchFamily="34" charset="0"/>
                </a:rPr>
                <a:t>SPIRITUAL</a:t>
              </a:r>
              <a:r>
                <a:rPr lang="en-US" sz="2000" kern="1200" dirty="0" smtClean="0">
                  <a:latin typeface="Arial" panose="020B0604020202020204" pitchFamily="34" charset="0"/>
                  <a:cs typeface="Arial" panose="020B0604020202020204" pitchFamily="34" charset="0"/>
                </a:rPr>
                <a:t> </a:t>
              </a:r>
              <a:r>
                <a:rPr lang="en-US" sz="2000" b="1" kern="1200" dirty="0" smtClean="0">
                  <a:latin typeface="Arial" panose="020B0604020202020204" pitchFamily="34" charset="0"/>
                  <a:cs typeface="Arial" panose="020B0604020202020204" pitchFamily="34" charset="0"/>
                </a:rPr>
                <a:t>DEVELOPMENT</a:t>
              </a:r>
              <a:r>
                <a:rPr lang="en-US" sz="2000" kern="1200" dirty="0" smtClean="0">
                  <a:latin typeface="Arial" panose="020B0604020202020204" pitchFamily="34" charset="0"/>
                  <a:cs typeface="Arial" panose="020B0604020202020204" pitchFamily="34" charset="0"/>
                </a:rPr>
                <a:t> of the core group</a:t>
              </a:r>
              <a:endParaRPr lang="en-US" sz="2000" kern="1200" dirty="0">
                <a:latin typeface="Arial" panose="020B0604020202020204" pitchFamily="34" charset="0"/>
                <a:cs typeface="Arial" panose="020B0604020202020204" pitchFamily="34" charset="0"/>
              </a:endParaRPr>
            </a:p>
          </p:txBody>
        </p:sp>
        <p:sp>
          <p:nvSpPr>
            <p:cNvPr id="11" name="Freeform 10"/>
            <p:cNvSpPr/>
            <p:nvPr/>
          </p:nvSpPr>
          <p:spPr>
            <a:xfrm>
              <a:off x="2568778" y="3174540"/>
              <a:ext cx="2321564" cy="2336801"/>
            </a:xfrm>
            <a:custGeom>
              <a:avLst/>
              <a:gdLst>
                <a:gd name="connsiteX0" fmla="*/ 0 w 2321564"/>
                <a:gd name="connsiteY0" fmla="*/ 1168401 h 2336801"/>
                <a:gd name="connsiteX1" fmla="*/ 1160782 w 2321564"/>
                <a:gd name="connsiteY1" fmla="*/ 0 h 2336801"/>
                <a:gd name="connsiteX2" fmla="*/ 2321564 w 2321564"/>
                <a:gd name="connsiteY2" fmla="*/ 1168401 h 2336801"/>
                <a:gd name="connsiteX3" fmla="*/ 1160782 w 2321564"/>
                <a:gd name="connsiteY3" fmla="*/ 2336802 h 2336801"/>
                <a:gd name="connsiteX4" fmla="*/ 0 w 2321564"/>
                <a:gd name="connsiteY4" fmla="*/ 1168401 h 23368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21564" h="2336801">
                  <a:moveTo>
                    <a:pt x="0" y="1168401"/>
                  </a:moveTo>
                  <a:cubicBezTo>
                    <a:pt x="0" y="523111"/>
                    <a:pt x="519700" y="0"/>
                    <a:pt x="1160782" y="0"/>
                  </a:cubicBezTo>
                  <a:cubicBezTo>
                    <a:pt x="1801864" y="0"/>
                    <a:pt x="2321564" y="523111"/>
                    <a:pt x="2321564" y="1168401"/>
                  </a:cubicBezTo>
                  <a:cubicBezTo>
                    <a:pt x="2321564" y="1813691"/>
                    <a:pt x="1801864" y="2336802"/>
                    <a:pt x="1160782" y="2336802"/>
                  </a:cubicBezTo>
                  <a:cubicBezTo>
                    <a:pt x="519700" y="2336802"/>
                    <a:pt x="0" y="1813691"/>
                    <a:pt x="0" y="1168401"/>
                  </a:cubicBezTo>
                  <a:close/>
                </a:path>
              </a:pathLst>
            </a:custGeom>
            <a:solidFill>
              <a:srgbClr val="009036"/>
            </a:solidFill>
            <a:ln>
              <a:solidFill>
                <a:schemeClr val="bg1"/>
              </a:solidFill>
            </a:ln>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spcFirstLastPara="0" vert="horz" wrap="square" lIns="1250073" tIns="269631" rIns="178582" bIns="269631" numCol="1" spcCol="1270" anchor="ctr" anchorCtr="0">
              <a:noAutofit/>
            </a:bodyPr>
            <a:lstStyle/>
            <a:p>
              <a:pPr lvl="0" algn="ctr" defTabSz="622300">
                <a:lnSpc>
                  <a:spcPct val="90000"/>
                </a:lnSpc>
                <a:spcBef>
                  <a:spcPct val="0"/>
                </a:spcBef>
                <a:spcAft>
                  <a:spcPct val="35000"/>
                </a:spcAft>
              </a:pPr>
              <a:r>
                <a:rPr lang="en-US" sz="2000" b="1" kern="1200" dirty="0" smtClean="0">
                  <a:latin typeface="Arial" panose="020B0604020202020204" pitchFamily="34" charset="0"/>
                  <a:cs typeface="Arial" panose="020B0604020202020204" pitchFamily="34" charset="0"/>
                </a:rPr>
                <a:t>MOTIVATE </a:t>
              </a:r>
              <a:r>
                <a:rPr lang="en-US" sz="2000" kern="1200" dirty="0" smtClean="0">
                  <a:latin typeface="Arial" panose="020B0604020202020204" pitchFamily="34" charset="0"/>
                  <a:cs typeface="Arial" panose="020B0604020202020204" pitchFamily="34" charset="0"/>
                </a:rPr>
                <a:t>your team for biblical training</a:t>
              </a:r>
              <a:endParaRPr lang="en-US" sz="2000" kern="1200" dirty="0">
                <a:latin typeface="Arial" panose="020B0604020202020204" pitchFamily="34" charset="0"/>
                <a:cs typeface="Arial" panose="020B0604020202020204" pitchFamily="34" charset="0"/>
              </a:endParaRPr>
            </a:p>
          </p:txBody>
        </p:sp>
        <p:sp>
          <p:nvSpPr>
            <p:cNvPr id="12" name="Freeform 11"/>
            <p:cNvSpPr/>
            <p:nvPr/>
          </p:nvSpPr>
          <p:spPr>
            <a:xfrm>
              <a:off x="1612259" y="4234869"/>
              <a:ext cx="2338069" cy="2318331"/>
            </a:xfrm>
            <a:custGeom>
              <a:avLst/>
              <a:gdLst>
                <a:gd name="connsiteX0" fmla="*/ 0 w 2338069"/>
                <a:gd name="connsiteY0" fmla="*/ 1159166 h 2318331"/>
                <a:gd name="connsiteX1" fmla="*/ 1169035 w 2338069"/>
                <a:gd name="connsiteY1" fmla="*/ 0 h 2318331"/>
                <a:gd name="connsiteX2" fmla="*/ 2338070 w 2338069"/>
                <a:gd name="connsiteY2" fmla="*/ 1159166 h 2318331"/>
                <a:gd name="connsiteX3" fmla="*/ 1169035 w 2338069"/>
                <a:gd name="connsiteY3" fmla="*/ 2318332 h 2318331"/>
                <a:gd name="connsiteX4" fmla="*/ 0 w 2338069"/>
                <a:gd name="connsiteY4" fmla="*/ 1159166 h 23183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38069" h="2318331">
                  <a:moveTo>
                    <a:pt x="0" y="1159166"/>
                  </a:moveTo>
                  <a:cubicBezTo>
                    <a:pt x="0" y="518976"/>
                    <a:pt x="523395" y="0"/>
                    <a:pt x="1169035" y="0"/>
                  </a:cubicBezTo>
                  <a:cubicBezTo>
                    <a:pt x="1814675" y="0"/>
                    <a:pt x="2338070" y="518976"/>
                    <a:pt x="2338070" y="1159166"/>
                  </a:cubicBezTo>
                  <a:cubicBezTo>
                    <a:pt x="2338070" y="1799356"/>
                    <a:pt x="1814675" y="2318332"/>
                    <a:pt x="1169035" y="2318332"/>
                  </a:cubicBezTo>
                  <a:cubicBezTo>
                    <a:pt x="523395" y="2318332"/>
                    <a:pt x="0" y="1799356"/>
                    <a:pt x="0" y="1159166"/>
                  </a:cubicBezTo>
                  <a:close/>
                </a:path>
              </a:pathLst>
            </a:custGeom>
            <a:solidFill>
              <a:srgbClr val="009036"/>
            </a:solidFill>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spcFirstLastPara="0" vert="horz" wrap="square" lIns="269778" tIns="1270624" rIns="269776" bIns="312083" numCol="1" spcCol="1270" anchor="ctr" anchorCtr="0">
              <a:noAutofit/>
            </a:bodyPr>
            <a:lstStyle/>
            <a:p>
              <a:pPr lvl="0" algn="ctr" defTabSz="622300">
                <a:lnSpc>
                  <a:spcPct val="90000"/>
                </a:lnSpc>
                <a:spcBef>
                  <a:spcPct val="0"/>
                </a:spcBef>
                <a:spcAft>
                  <a:spcPct val="35000"/>
                </a:spcAft>
              </a:pPr>
              <a:r>
                <a:rPr lang="en-US" sz="2000" kern="1200" dirty="0" smtClean="0">
                  <a:latin typeface="Arial" panose="020B0604020202020204" pitchFamily="34" charset="0"/>
                  <a:cs typeface="Arial" panose="020B0604020202020204" pitchFamily="34" charset="0"/>
                </a:rPr>
                <a:t>Mobilize a team of </a:t>
              </a:r>
              <a:r>
                <a:rPr lang="en-US" sz="2000" b="1" kern="1200" dirty="0" smtClean="0">
                  <a:latin typeface="Arial" panose="020B0604020202020204" pitchFamily="34" charset="0"/>
                  <a:cs typeface="Arial" panose="020B0604020202020204" pitchFamily="34" charset="0"/>
                </a:rPr>
                <a:t>INTERCESSORS</a:t>
              </a:r>
              <a:endParaRPr lang="en-US" sz="2000" b="1" kern="1200" dirty="0">
                <a:latin typeface="Arial" panose="020B0604020202020204" pitchFamily="34" charset="0"/>
                <a:cs typeface="Arial" panose="020B0604020202020204" pitchFamily="34" charset="0"/>
              </a:endParaRPr>
            </a:p>
          </p:txBody>
        </p:sp>
        <p:sp>
          <p:nvSpPr>
            <p:cNvPr id="13" name="Freeform 12"/>
            <p:cNvSpPr/>
            <p:nvPr/>
          </p:nvSpPr>
          <p:spPr>
            <a:xfrm>
              <a:off x="673736" y="3159293"/>
              <a:ext cx="2369811" cy="2352038"/>
            </a:xfrm>
            <a:custGeom>
              <a:avLst/>
              <a:gdLst>
                <a:gd name="connsiteX0" fmla="*/ 0 w 2369811"/>
                <a:gd name="connsiteY0" fmla="*/ 1176019 h 2352038"/>
                <a:gd name="connsiteX1" fmla="*/ 1184906 w 2369811"/>
                <a:gd name="connsiteY1" fmla="*/ 0 h 2352038"/>
                <a:gd name="connsiteX2" fmla="*/ 2369812 w 2369811"/>
                <a:gd name="connsiteY2" fmla="*/ 1176019 h 2352038"/>
                <a:gd name="connsiteX3" fmla="*/ 1184906 w 2369811"/>
                <a:gd name="connsiteY3" fmla="*/ 2352038 h 2352038"/>
                <a:gd name="connsiteX4" fmla="*/ 0 w 2369811"/>
                <a:gd name="connsiteY4" fmla="*/ 1176019 h 23520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69811" h="2352038">
                  <a:moveTo>
                    <a:pt x="0" y="1176019"/>
                  </a:moveTo>
                  <a:cubicBezTo>
                    <a:pt x="0" y="526522"/>
                    <a:pt x="530500" y="0"/>
                    <a:pt x="1184906" y="0"/>
                  </a:cubicBezTo>
                  <a:cubicBezTo>
                    <a:pt x="1839312" y="0"/>
                    <a:pt x="2369812" y="526522"/>
                    <a:pt x="2369812" y="1176019"/>
                  </a:cubicBezTo>
                  <a:cubicBezTo>
                    <a:pt x="2369812" y="1825516"/>
                    <a:pt x="1839312" y="2352038"/>
                    <a:pt x="1184906" y="2352038"/>
                  </a:cubicBezTo>
                  <a:cubicBezTo>
                    <a:pt x="530500" y="2352038"/>
                    <a:pt x="0" y="1825516"/>
                    <a:pt x="0" y="1176019"/>
                  </a:cubicBezTo>
                  <a:close/>
                </a:path>
              </a:pathLst>
            </a:custGeom>
            <a:solidFill>
              <a:srgbClr val="009036">
                <a:alpha val="50000"/>
              </a:srgbClr>
            </a:solidFill>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spcFirstLastPara="0" vert="horz" wrap="square" lIns="182293" tIns="271389" rIns="1276053" bIns="271389" numCol="1" spcCol="1270" anchor="ctr" anchorCtr="0">
              <a:noAutofit/>
            </a:bodyPr>
            <a:lstStyle/>
            <a:p>
              <a:pPr lvl="0" defTabSz="622300">
                <a:lnSpc>
                  <a:spcPct val="90000"/>
                </a:lnSpc>
                <a:spcBef>
                  <a:spcPct val="0"/>
                </a:spcBef>
                <a:spcAft>
                  <a:spcPct val="35000"/>
                </a:spcAft>
              </a:pPr>
              <a:r>
                <a:rPr lang="en-US" sz="2000" kern="1200" dirty="0" smtClean="0">
                  <a:latin typeface="Arial" panose="020B0604020202020204" pitchFamily="34" charset="0"/>
                  <a:cs typeface="Arial" panose="020B0604020202020204" pitchFamily="34" charset="0"/>
                </a:rPr>
                <a:t>Keep prayer </a:t>
              </a:r>
              <a:r>
                <a:rPr lang="en-US" sz="2000" b="1" kern="1200" dirty="0" smtClean="0">
                  <a:latin typeface="Arial" panose="020B0604020202020204" pitchFamily="34" charset="0"/>
                  <a:cs typeface="Arial" panose="020B0604020202020204" pitchFamily="34" charset="0"/>
                </a:rPr>
                <a:t>CENTRAL</a:t>
              </a:r>
              <a:endParaRPr lang="en-US" sz="2000" b="1" kern="1200" dirty="0">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424413779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down)">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a:off x="0" y="1600200"/>
            <a:ext cx="7696199" cy="1219200"/>
          </a:xfrm>
          <a:prstGeom prst="rect">
            <a:avLst/>
          </a:prstGeom>
          <a:gradFill flip="none" rotWithShape="1">
            <a:gsLst>
              <a:gs pos="0">
                <a:srgbClr val="E6418D"/>
              </a:gs>
              <a:gs pos="100000">
                <a:srgbClr val="FDFFB8">
                  <a:alpha val="24000"/>
                </a:srgbClr>
              </a:gs>
            </a:gsLst>
            <a:lin ang="16200000" scaled="0"/>
            <a:tileRect/>
          </a:gradFill>
          <a:effectLst/>
        </p:spPr>
        <p:txBody>
          <a:bodyPr wrap="square" anchor="ctr">
            <a:noAutofit/>
          </a:bodyPr>
          <a:lstStyle/>
          <a:p>
            <a:endParaRPr lang="es-ES" sz="1600" dirty="0">
              <a:latin typeface="Times New Roman"/>
              <a:cs typeface="Times New Roman"/>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19800" y="5920692"/>
            <a:ext cx="2856390" cy="794433"/>
          </a:xfrm>
          <a:prstGeom prst="rect">
            <a:avLst/>
          </a:prstGeom>
        </p:spPr>
      </p:pic>
      <p:sp>
        <p:nvSpPr>
          <p:cNvPr id="6" name="Rectángulo 16"/>
          <p:cNvSpPr/>
          <p:nvPr/>
        </p:nvSpPr>
        <p:spPr>
          <a:xfrm>
            <a:off x="0" y="6725920"/>
            <a:ext cx="9144000" cy="144000"/>
          </a:xfrm>
          <a:prstGeom prst="rect">
            <a:avLst/>
          </a:prstGeom>
          <a:solidFill>
            <a:srgbClr val="1D398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9" name="Título 1"/>
          <p:cNvSpPr txBox="1">
            <a:spLocks/>
          </p:cNvSpPr>
          <p:nvPr/>
        </p:nvSpPr>
        <p:spPr>
          <a:xfrm>
            <a:off x="0" y="457200"/>
            <a:ext cx="4897120" cy="432000"/>
          </a:xfrm>
          <a:prstGeom prst="rect">
            <a:avLst/>
          </a:prstGeom>
          <a:solidFill>
            <a:srgbClr val="1D398D"/>
          </a:solidFill>
        </p:spPr>
        <p:txBody>
          <a:bodyPr vert="horz" lIns="360000" tIns="0" rIns="91440" bIns="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s-ES" sz="2000" b="1" dirty="0" smtClean="0">
                <a:solidFill>
                  <a:schemeClr val="bg1"/>
                </a:solidFill>
                <a:latin typeface="Arial"/>
                <a:cs typeface="Arial"/>
              </a:rPr>
              <a:t>BUILDING A TEAM</a:t>
            </a:r>
            <a:endParaRPr lang="es-ES" sz="2000" b="1" dirty="0">
              <a:solidFill>
                <a:schemeClr val="bg1"/>
              </a:solidFill>
              <a:latin typeface="Arial"/>
              <a:cs typeface="Arial"/>
            </a:endParaRPr>
          </a:p>
        </p:txBody>
      </p:sp>
      <p:sp>
        <p:nvSpPr>
          <p:cNvPr id="10" name="Rectangle 9"/>
          <p:cNvSpPr/>
          <p:nvPr/>
        </p:nvSpPr>
        <p:spPr>
          <a:xfrm>
            <a:off x="34031" y="1066800"/>
            <a:ext cx="8534400" cy="1200329"/>
          </a:xfrm>
          <a:prstGeom prst="rect">
            <a:avLst/>
          </a:prstGeom>
        </p:spPr>
        <p:txBody>
          <a:bodyPr wrap="square">
            <a:spAutoFit/>
          </a:bodyPr>
          <a:lstStyle/>
          <a:p>
            <a:r>
              <a:rPr lang="en-US" sz="2400" b="1" dirty="0" smtClean="0">
                <a:latin typeface="Arial" panose="020B0604020202020204" pitchFamily="34" charset="0"/>
                <a:cs typeface="Arial" panose="020B0604020202020204" pitchFamily="34" charset="0"/>
              </a:rPr>
              <a:t>THE IMPORTANCE OF BUILDING A TEAM:</a:t>
            </a:r>
          </a:p>
          <a:p>
            <a:endParaRPr lang="en-US" sz="2400" b="1" dirty="0" smtClean="0">
              <a:latin typeface="Arial" panose="020B0604020202020204" pitchFamily="34" charset="0"/>
              <a:cs typeface="Arial" panose="020B0604020202020204" pitchFamily="34" charset="0"/>
            </a:endParaRPr>
          </a:p>
          <a:p>
            <a:r>
              <a:rPr lang="en-US" sz="2400" b="1" dirty="0" smtClean="0">
                <a:latin typeface="Arial" panose="020B0604020202020204" pitchFamily="34" charset="0"/>
                <a:cs typeface="Arial" panose="020B0604020202020204" pitchFamily="34" charset="0"/>
              </a:rPr>
              <a:t> </a:t>
            </a:r>
            <a:endParaRPr lang="en-US" sz="2400" b="1" dirty="0">
              <a:latin typeface="Arial" panose="020B0604020202020204" pitchFamily="34" charset="0"/>
              <a:cs typeface="Arial" panose="020B0604020202020204" pitchFamily="34" charset="0"/>
            </a:endParaRPr>
          </a:p>
        </p:txBody>
      </p:sp>
      <p:sp>
        <p:nvSpPr>
          <p:cNvPr id="13" name="TextBox 12"/>
          <p:cNvSpPr txBox="1"/>
          <p:nvPr/>
        </p:nvSpPr>
        <p:spPr>
          <a:xfrm>
            <a:off x="304800" y="1727537"/>
            <a:ext cx="7086600" cy="1015663"/>
          </a:xfrm>
          <a:prstGeom prst="rect">
            <a:avLst/>
          </a:prstGeom>
          <a:noFill/>
        </p:spPr>
        <p:txBody>
          <a:bodyPr wrap="square" rtlCol="0">
            <a:spAutoFit/>
          </a:bodyPr>
          <a:lstStyle/>
          <a:p>
            <a:r>
              <a:rPr lang="en-US" sz="2000" dirty="0" smtClean="0">
                <a:latin typeface="Arial" panose="020B0604020202020204" pitchFamily="34" charset="0"/>
                <a:cs typeface="Arial" panose="020B0604020202020204" pitchFamily="34" charset="0"/>
              </a:rPr>
              <a:t>No pastor can do all the work necessary to start a church. If you do not develop disciples and involve others in your ministry, it will not grow. </a:t>
            </a:r>
            <a:endParaRPr lang="en-US" sz="2000" dirty="0">
              <a:latin typeface="Arial" panose="020B0604020202020204" pitchFamily="34" charset="0"/>
              <a:cs typeface="Arial" panose="020B0604020202020204" pitchFamily="34" charset="0"/>
            </a:endParaRPr>
          </a:p>
        </p:txBody>
      </p:sp>
      <p:sp>
        <p:nvSpPr>
          <p:cNvPr id="17" name="TextBox 16"/>
          <p:cNvSpPr txBox="1"/>
          <p:nvPr/>
        </p:nvSpPr>
        <p:spPr>
          <a:xfrm>
            <a:off x="304800" y="3200400"/>
            <a:ext cx="4267200" cy="1015663"/>
          </a:xfrm>
          <a:prstGeom prst="rect">
            <a:avLst/>
          </a:prstGeom>
          <a:noFill/>
        </p:spPr>
        <p:txBody>
          <a:bodyPr wrap="square" rtlCol="0">
            <a:spAutoFit/>
          </a:bodyPr>
          <a:lstStyle/>
          <a:p>
            <a:r>
              <a:rPr lang="en-US" sz="2000" b="1" i="1" dirty="0" smtClean="0">
                <a:latin typeface="Arial" panose="020B0604020202020204" pitchFamily="34" charset="0"/>
                <a:cs typeface="Arial" panose="020B0604020202020204" pitchFamily="34" charset="0"/>
              </a:rPr>
              <a:t>“…always pray with joy because your partnership in the gospel…” Philippians 1:4-5</a:t>
            </a:r>
            <a:endParaRPr lang="en-US" sz="2000" b="1" i="1" dirty="0">
              <a:latin typeface="Arial" panose="020B0604020202020204" pitchFamily="34" charset="0"/>
              <a:cs typeface="Arial" panose="020B0604020202020204" pitchFamily="34" charset="0"/>
            </a:endParaRPr>
          </a:p>
        </p:txBody>
      </p:sp>
      <p:sp>
        <p:nvSpPr>
          <p:cNvPr id="18" name="TextBox 17"/>
          <p:cNvSpPr txBox="1"/>
          <p:nvPr/>
        </p:nvSpPr>
        <p:spPr>
          <a:xfrm>
            <a:off x="5257800" y="3200400"/>
            <a:ext cx="3733800" cy="1015663"/>
          </a:xfrm>
          <a:prstGeom prst="rect">
            <a:avLst/>
          </a:prstGeom>
          <a:noFill/>
        </p:spPr>
        <p:txBody>
          <a:bodyPr wrap="square" rtlCol="0">
            <a:spAutoFit/>
          </a:bodyPr>
          <a:lstStyle/>
          <a:p>
            <a:r>
              <a:rPr lang="en-US" sz="2000" b="1" i="1" dirty="0" smtClean="0">
                <a:latin typeface="Arial" panose="020B0604020202020204" pitchFamily="34" charset="0"/>
                <a:cs typeface="Arial" panose="020B0604020202020204" pitchFamily="34" charset="0"/>
              </a:rPr>
              <a:t>“…the body is not made up of one part, but of many…” </a:t>
            </a:r>
          </a:p>
          <a:p>
            <a:r>
              <a:rPr lang="en-US" sz="2000" b="1" i="1" dirty="0" smtClean="0">
                <a:latin typeface="Arial" panose="020B0604020202020204" pitchFamily="34" charset="0"/>
                <a:cs typeface="Arial" panose="020B0604020202020204" pitchFamily="34" charset="0"/>
              </a:rPr>
              <a:t>1 Corinthians 12:14</a:t>
            </a:r>
            <a:endParaRPr lang="en-US" sz="2000" b="1" i="1" dirty="0">
              <a:latin typeface="Arial" panose="020B0604020202020204" pitchFamily="34" charset="0"/>
              <a:cs typeface="Arial" panose="020B0604020202020204" pitchFamily="34" charset="0"/>
            </a:endParaRPr>
          </a:p>
        </p:txBody>
      </p:sp>
      <p:pic>
        <p:nvPicPr>
          <p:cNvPr id="20" name="Picture 1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90600" y="4364532"/>
            <a:ext cx="4191000" cy="2112468"/>
          </a:xfrm>
          <a:prstGeom prst="rect">
            <a:avLst/>
          </a:prstGeom>
        </p:spPr>
      </p:pic>
    </p:spTree>
    <p:extLst>
      <p:ext uri="{BB962C8B-B14F-4D97-AF65-F5344CB8AC3E}">
        <p14:creationId xmlns:p14="http://schemas.microsoft.com/office/powerpoint/2010/main" val="413987173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childTnLst>
                                </p:cTn>
                              </p:par>
                              <p:par>
                                <p:cTn id="12" presetID="1" presetClass="entr" presetSubtype="0" fill="hold" grpId="0" nodeType="withEffect">
                                  <p:stCondLst>
                                    <p:cond delay="0"/>
                                  </p:stCondLst>
                                  <p:childTnLst>
                                    <p:set>
                                      <p:cBhvr>
                                        <p:cTn id="13" dur="1" fill="hold">
                                          <p:stCondLst>
                                            <p:cond delay="0"/>
                                          </p:stCondLst>
                                        </p:cTn>
                                        <p:tgtEl>
                                          <p:spTgt spid="13"/>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20"/>
                                        </p:tgtEl>
                                        <p:attrNameLst>
                                          <p:attrName>style.visibility</p:attrName>
                                        </p:attrNameLst>
                                      </p:cBhvr>
                                      <p:to>
                                        <p:strVal val="visible"/>
                                      </p:to>
                                    </p:set>
                                    <p:animEffect transition="in" filter="fade">
                                      <p:cBhvr>
                                        <p:cTn id="18" dur="1000"/>
                                        <p:tgtEl>
                                          <p:spTgt spid="20"/>
                                        </p:tgtEl>
                                      </p:cBhvr>
                                    </p:animEffect>
                                    <p:anim calcmode="lin" valueType="num">
                                      <p:cBhvr>
                                        <p:cTn id="19" dur="1000" fill="hold"/>
                                        <p:tgtEl>
                                          <p:spTgt spid="20"/>
                                        </p:tgtEl>
                                        <p:attrNameLst>
                                          <p:attrName>ppt_x</p:attrName>
                                        </p:attrNameLst>
                                      </p:cBhvr>
                                      <p:tavLst>
                                        <p:tav tm="0">
                                          <p:val>
                                            <p:strVal val="#ppt_x"/>
                                          </p:val>
                                        </p:tav>
                                        <p:tav tm="100000">
                                          <p:val>
                                            <p:strVal val="#ppt_x"/>
                                          </p:val>
                                        </p:tav>
                                      </p:tavLst>
                                    </p:anim>
                                    <p:anim calcmode="lin" valueType="num">
                                      <p:cBhvr>
                                        <p:cTn id="20"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9" grpId="0" animBg="1"/>
      <p:bldP spid="1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ángulo 15"/>
          <p:cNvSpPr/>
          <p:nvPr/>
        </p:nvSpPr>
        <p:spPr>
          <a:xfrm>
            <a:off x="0" y="1752600"/>
            <a:ext cx="9144000" cy="3733800"/>
          </a:xfrm>
          <a:prstGeom prst="rect">
            <a:avLst/>
          </a:prstGeom>
          <a:gradFill flip="none" rotWithShape="1">
            <a:gsLst>
              <a:gs pos="0">
                <a:srgbClr val="E2001A"/>
              </a:gs>
              <a:gs pos="100000">
                <a:srgbClr val="FDFFB8">
                  <a:alpha val="24000"/>
                </a:srgbClr>
              </a:gs>
            </a:gsLst>
            <a:path path="circle">
              <a:fillToRect r="100000" b="100000"/>
            </a:path>
            <a:tileRect l="-100000" t="-100000"/>
          </a:gradFill>
          <a:effectLst/>
        </p:spPr>
        <p:txBody>
          <a:bodyPr wrap="square" anchor="ctr">
            <a:noAutofit/>
          </a:bodyPr>
          <a:lstStyle/>
          <a:p>
            <a:endParaRPr lang="es-ES" sz="1600" dirty="0">
              <a:latin typeface="Times New Roman"/>
              <a:cs typeface="Times New Roman"/>
            </a:endParaRPr>
          </a:p>
        </p:txBody>
      </p:sp>
      <p:sp>
        <p:nvSpPr>
          <p:cNvPr id="4" name="Título 1"/>
          <p:cNvSpPr txBox="1">
            <a:spLocks/>
          </p:cNvSpPr>
          <p:nvPr/>
        </p:nvSpPr>
        <p:spPr>
          <a:xfrm>
            <a:off x="0" y="457200"/>
            <a:ext cx="4897120" cy="432000"/>
          </a:xfrm>
          <a:prstGeom prst="rect">
            <a:avLst/>
          </a:prstGeom>
          <a:solidFill>
            <a:srgbClr val="1D398D"/>
          </a:solidFill>
        </p:spPr>
        <p:txBody>
          <a:bodyPr vert="horz" lIns="360000" tIns="0" rIns="91440" bIns="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s-ES" sz="2000" b="1" dirty="0" smtClean="0">
                <a:solidFill>
                  <a:schemeClr val="bg1"/>
                </a:solidFill>
                <a:latin typeface="Arial"/>
                <a:cs typeface="Arial"/>
              </a:rPr>
              <a:t>BUILDING A TEAM</a:t>
            </a:r>
            <a:endParaRPr lang="es-ES" sz="2000" b="1" dirty="0">
              <a:solidFill>
                <a:schemeClr val="bg1"/>
              </a:solidFill>
              <a:latin typeface="Arial"/>
              <a:cs typeface="Arial"/>
            </a:endParaRPr>
          </a:p>
        </p:txBody>
      </p:sp>
      <p:sp>
        <p:nvSpPr>
          <p:cNvPr id="5" name="Rectangle 4"/>
          <p:cNvSpPr/>
          <p:nvPr/>
        </p:nvSpPr>
        <p:spPr>
          <a:xfrm>
            <a:off x="34031" y="1066800"/>
            <a:ext cx="8534400" cy="1200329"/>
          </a:xfrm>
          <a:prstGeom prst="rect">
            <a:avLst/>
          </a:prstGeom>
        </p:spPr>
        <p:txBody>
          <a:bodyPr wrap="square">
            <a:spAutoFit/>
          </a:bodyPr>
          <a:lstStyle/>
          <a:p>
            <a:r>
              <a:rPr lang="en-US" sz="2400" b="1" dirty="0" smtClean="0">
                <a:latin typeface="Arial" panose="020B0604020202020204" pitchFamily="34" charset="0"/>
                <a:cs typeface="Arial" panose="020B0604020202020204" pitchFamily="34" charset="0"/>
              </a:rPr>
              <a:t>BEST PRACTICES IN LEADING A TEAM:</a:t>
            </a:r>
          </a:p>
          <a:p>
            <a:endParaRPr lang="en-US" sz="2400" b="1" dirty="0" smtClean="0">
              <a:latin typeface="Arial" panose="020B0604020202020204" pitchFamily="34" charset="0"/>
              <a:cs typeface="Arial" panose="020B0604020202020204" pitchFamily="34" charset="0"/>
            </a:endParaRPr>
          </a:p>
          <a:p>
            <a:r>
              <a:rPr lang="en-US" sz="2400" b="1" dirty="0" smtClean="0">
                <a:latin typeface="Arial" panose="020B0604020202020204" pitchFamily="34" charset="0"/>
                <a:cs typeface="Arial" panose="020B0604020202020204" pitchFamily="34" charset="0"/>
              </a:rPr>
              <a:t> </a:t>
            </a:r>
            <a:endParaRPr lang="en-US" sz="2400" b="1" dirty="0">
              <a:latin typeface="Arial" panose="020B0604020202020204" pitchFamily="34" charset="0"/>
              <a:cs typeface="Arial" panose="020B0604020202020204" pitchFamily="34" charset="0"/>
            </a:endParaRP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19800" y="5920692"/>
            <a:ext cx="2856390" cy="794433"/>
          </a:xfrm>
          <a:prstGeom prst="rect">
            <a:avLst/>
          </a:prstGeom>
        </p:spPr>
      </p:pic>
      <p:sp>
        <p:nvSpPr>
          <p:cNvPr id="7" name="Rectángulo 16"/>
          <p:cNvSpPr/>
          <p:nvPr/>
        </p:nvSpPr>
        <p:spPr>
          <a:xfrm>
            <a:off x="0" y="6725920"/>
            <a:ext cx="9144000" cy="144000"/>
          </a:xfrm>
          <a:prstGeom prst="rect">
            <a:avLst/>
          </a:prstGeom>
          <a:solidFill>
            <a:srgbClr val="1D398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8" name="TextBox 7"/>
          <p:cNvSpPr txBox="1"/>
          <p:nvPr/>
        </p:nvSpPr>
        <p:spPr>
          <a:xfrm>
            <a:off x="152400" y="2087701"/>
            <a:ext cx="8839200" cy="3170099"/>
          </a:xfrm>
          <a:prstGeom prst="rect">
            <a:avLst/>
          </a:prstGeom>
          <a:noFill/>
        </p:spPr>
        <p:txBody>
          <a:bodyPr wrap="square" rtlCol="0">
            <a:spAutoFit/>
          </a:bodyPr>
          <a:lstStyle/>
          <a:p>
            <a:pPr marL="342900" indent="-342900">
              <a:buAutoNum type="arabicPeriod"/>
            </a:pPr>
            <a:r>
              <a:rPr lang="en-US" sz="2000" dirty="0" smtClean="0">
                <a:latin typeface="Arial" panose="020B0604020202020204" pitchFamily="34" charset="0"/>
                <a:cs typeface="Arial" panose="020B0604020202020204" pitchFamily="34" charset="0"/>
              </a:rPr>
              <a:t>Make sure the </a:t>
            </a:r>
            <a:r>
              <a:rPr lang="en-US" sz="2000" b="1" dirty="0" smtClean="0">
                <a:latin typeface="Arial" panose="020B0604020202020204" pitchFamily="34" charset="0"/>
                <a:cs typeface="Arial" panose="020B0604020202020204" pitchFamily="34" charset="0"/>
              </a:rPr>
              <a:t>VISION, MISSION,</a:t>
            </a:r>
            <a:r>
              <a:rPr lang="en-US" sz="2000" dirty="0" smtClean="0">
                <a:latin typeface="Arial" panose="020B0604020202020204" pitchFamily="34" charset="0"/>
                <a:cs typeface="Arial" panose="020B0604020202020204" pitchFamily="34" charset="0"/>
              </a:rPr>
              <a:t> and </a:t>
            </a:r>
            <a:r>
              <a:rPr lang="en-US" sz="2000" b="1" dirty="0" smtClean="0">
                <a:latin typeface="Arial" panose="020B0604020202020204" pitchFamily="34" charset="0"/>
                <a:cs typeface="Arial" panose="020B0604020202020204" pitchFamily="34" charset="0"/>
              </a:rPr>
              <a:t>VALUES</a:t>
            </a:r>
            <a:r>
              <a:rPr lang="en-US" sz="2000" dirty="0" smtClean="0">
                <a:latin typeface="Arial" panose="020B0604020202020204" pitchFamily="34" charset="0"/>
                <a:cs typeface="Arial" panose="020B0604020202020204" pitchFamily="34" charset="0"/>
              </a:rPr>
              <a:t> are defined and in writing and that the people of the team understand and agree with them.</a:t>
            </a:r>
          </a:p>
          <a:p>
            <a:r>
              <a:rPr lang="en-US" sz="2000" dirty="0" smtClean="0">
                <a:latin typeface="Arial" panose="020B0604020202020204" pitchFamily="34" charset="0"/>
                <a:cs typeface="Arial" panose="020B0604020202020204" pitchFamily="34" charset="0"/>
              </a:rPr>
              <a:t>2.  </a:t>
            </a:r>
            <a:r>
              <a:rPr lang="en-US" sz="2000" b="1" dirty="0" smtClean="0">
                <a:latin typeface="Arial" panose="020B0604020202020204" pitchFamily="34" charset="0"/>
                <a:cs typeface="Arial" panose="020B0604020202020204" pitchFamily="34" charset="0"/>
              </a:rPr>
              <a:t>SHARE </a:t>
            </a:r>
            <a:r>
              <a:rPr lang="en-US" sz="2000" dirty="0" smtClean="0">
                <a:latin typeface="Arial" panose="020B0604020202020204" pitchFamily="34" charset="0"/>
                <a:cs typeface="Arial" panose="020B0604020202020204" pitchFamily="34" charset="0"/>
              </a:rPr>
              <a:t>the ministry as a team. </a:t>
            </a:r>
          </a:p>
          <a:p>
            <a:r>
              <a:rPr lang="en-US" sz="2000" dirty="0" smtClean="0">
                <a:latin typeface="Arial" panose="020B0604020202020204" pitchFamily="34" charset="0"/>
                <a:cs typeface="Arial" panose="020B0604020202020204" pitchFamily="34" charset="0"/>
              </a:rPr>
              <a:t>3.  </a:t>
            </a:r>
            <a:r>
              <a:rPr lang="en-US" sz="2000" b="1" dirty="0" smtClean="0">
                <a:latin typeface="Arial" panose="020B0604020202020204" pitchFamily="34" charset="0"/>
                <a:cs typeface="Arial" panose="020B0604020202020204" pitchFamily="34" charset="0"/>
              </a:rPr>
              <a:t>IDENTIFY</a:t>
            </a:r>
            <a:r>
              <a:rPr lang="en-US" sz="2000" dirty="0" smtClean="0">
                <a:latin typeface="Arial" panose="020B0604020202020204" pitchFamily="34" charset="0"/>
                <a:cs typeface="Arial" panose="020B0604020202020204" pitchFamily="34" charset="0"/>
              </a:rPr>
              <a:t> the gifts of each person on the team. </a:t>
            </a:r>
          </a:p>
          <a:p>
            <a:r>
              <a:rPr lang="en-US" sz="2000" dirty="0" smtClean="0">
                <a:latin typeface="Arial" panose="020B0604020202020204" pitchFamily="34" charset="0"/>
                <a:cs typeface="Arial" panose="020B0604020202020204" pitchFamily="34" charset="0"/>
              </a:rPr>
              <a:t>4.  Assign your team members increasing levels of </a:t>
            </a:r>
            <a:r>
              <a:rPr lang="en-US" sz="2000" b="1" dirty="0" smtClean="0">
                <a:latin typeface="Arial" panose="020B0604020202020204" pitchFamily="34" charset="0"/>
                <a:cs typeface="Arial" panose="020B0604020202020204" pitchFamily="34" charset="0"/>
              </a:rPr>
              <a:t>RESPONSIBILITY</a:t>
            </a:r>
            <a:r>
              <a:rPr lang="en-US" sz="2000" dirty="0" smtClean="0">
                <a:latin typeface="Arial" panose="020B0604020202020204" pitchFamily="34" charset="0"/>
                <a:cs typeface="Arial" panose="020B0604020202020204" pitchFamily="34" charset="0"/>
              </a:rPr>
              <a:t>.</a:t>
            </a:r>
          </a:p>
          <a:p>
            <a:r>
              <a:rPr lang="en-US" sz="2000" dirty="0" smtClean="0">
                <a:latin typeface="Arial" panose="020B0604020202020204" pitchFamily="34" charset="0"/>
                <a:cs typeface="Arial" panose="020B0604020202020204" pitchFamily="34" charset="0"/>
              </a:rPr>
              <a:t>5.  </a:t>
            </a:r>
            <a:r>
              <a:rPr lang="en-US" sz="2000" b="1" dirty="0" smtClean="0">
                <a:latin typeface="Arial" panose="020B0604020202020204" pitchFamily="34" charset="0"/>
                <a:cs typeface="Arial" panose="020B0604020202020204" pitchFamily="34" charset="0"/>
              </a:rPr>
              <a:t>ENCOURAGE</a:t>
            </a:r>
            <a:r>
              <a:rPr lang="en-US" sz="2000" dirty="0" smtClean="0">
                <a:latin typeface="Arial" panose="020B0604020202020204" pitchFamily="34" charset="0"/>
                <a:cs typeface="Arial" panose="020B0604020202020204" pitchFamily="34" charset="0"/>
              </a:rPr>
              <a:t> your team constantly and lend them a hand when needed. </a:t>
            </a:r>
          </a:p>
          <a:p>
            <a:r>
              <a:rPr lang="en-US" sz="2000" dirty="0" smtClean="0">
                <a:latin typeface="Arial" panose="020B0604020202020204" pitchFamily="34" charset="0"/>
                <a:cs typeface="Arial" panose="020B0604020202020204" pitchFamily="34" charset="0"/>
              </a:rPr>
              <a:t>6.  </a:t>
            </a:r>
            <a:r>
              <a:rPr lang="en-US" sz="2000" b="1" dirty="0" smtClean="0">
                <a:latin typeface="Arial" panose="020B0604020202020204" pitchFamily="34" charset="0"/>
                <a:cs typeface="Arial" panose="020B0604020202020204" pitchFamily="34" charset="0"/>
              </a:rPr>
              <a:t>TRAIN</a:t>
            </a:r>
            <a:r>
              <a:rPr lang="en-US" sz="2000" dirty="0" smtClean="0">
                <a:latin typeface="Arial" panose="020B0604020202020204" pitchFamily="34" charset="0"/>
                <a:cs typeface="Arial" panose="020B0604020202020204" pitchFamily="34" charset="0"/>
              </a:rPr>
              <a:t> your team individually and as a group.</a:t>
            </a:r>
          </a:p>
          <a:p>
            <a:pPr marL="342900" indent="-342900">
              <a:buAutoNum type="arabicPeriod" startAt="7"/>
            </a:pPr>
            <a:r>
              <a:rPr lang="en-US" sz="2000" dirty="0" smtClean="0">
                <a:latin typeface="Arial" panose="020B0604020202020204" pitchFamily="34" charset="0"/>
                <a:cs typeface="Arial" panose="020B0604020202020204" pitchFamily="34" charset="0"/>
              </a:rPr>
              <a:t>Have your spouse support you with his/her gifts but not serve as part of the leadership team. This will help you set healthy boundaries. </a:t>
            </a:r>
          </a:p>
          <a:p>
            <a:r>
              <a:rPr lang="en-US" sz="2000" dirty="0" smtClean="0">
                <a:latin typeface="Arial" panose="020B0604020202020204" pitchFamily="34" charset="0"/>
                <a:cs typeface="Arial" panose="020B0604020202020204" pitchFamily="34" charset="0"/>
              </a:rPr>
              <a:t>8.  </a:t>
            </a:r>
            <a:r>
              <a:rPr lang="en-US" sz="2000" b="1" dirty="0" smtClean="0">
                <a:latin typeface="Arial" panose="020B0604020202020204" pitchFamily="34" charset="0"/>
                <a:cs typeface="Arial" panose="020B0604020202020204" pitchFamily="34" charset="0"/>
              </a:rPr>
              <a:t>COMMUNICATE</a:t>
            </a:r>
            <a:r>
              <a:rPr lang="en-US" sz="2000" dirty="0" smtClean="0">
                <a:latin typeface="Arial" panose="020B0604020202020204" pitchFamily="34" charset="0"/>
                <a:cs typeface="Arial" panose="020B0604020202020204" pitchFamily="34" charset="0"/>
              </a:rPr>
              <a:t>, communicate, communicate.  </a:t>
            </a:r>
            <a:endParaRPr lang="en-US" sz="2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4347877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barn(inVertical)">
                                      <p:cBhvr>
                                        <p:cTn id="12" dur="500"/>
                                        <p:tgtEl>
                                          <p:spTgt spid="9"/>
                                        </p:tgtEl>
                                      </p:cBhvr>
                                    </p:animEffect>
                                  </p:childTnLst>
                                </p:cTn>
                              </p:par>
                              <p:par>
                                <p:cTn id="13" presetID="16" presetClass="entr" presetSubtype="21"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barn(inVertical)">
                                      <p:cBhvr>
                                        <p:cTn id="1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4" grpId="0" animBg="1"/>
      <p:bldP spid="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p:cNvSpPr/>
          <p:nvPr/>
        </p:nvSpPr>
        <p:spPr>
          <a:xfrm>
            <a:off x="304800" y="5286000"/>
            <a:ext cx="6096001" cy="352800"/>
          </a:xfrm>
          <a:prstGeom prst="rect">
            <a:avLst/>
          </a:prstGeom>
          <a:ln>
            <a:solidFill>
              <a:srgbClr val="003F8A"/>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5" name="Rectangle 14"/>
          <p:cNvSpPr/>
          <p:nvPr/>
        </p:nvSpPr>
        <p:spPr>
          <a:xfrm>
            <a:off x="304800" y="4295400"/>
            <a:ext cx="6096001" cy="352800"/>
          </a:xfrm>
          <a:prstGeom prst="rect">
            <a:avLst/>
          </a:prstGeom>
          <a:ln>
            <a:solidFill>
              <a:srgbClr val="003F8A"/>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25" name="Rectangle 24"/>
          <p:cNvSpPr/>
          <p:nvPr/>
        </p:nvSpPr>
        <p:spPr>
          <a:xfrm>
            <a:off x="304799" y="3228600"/>
            <a:ext cx="6096001" cy="352800"/>
          </a:xfrm>
          <a:prstGeom prst="rect">
            <a:avLst/>
          </a:prstGeom>
          <a:ln>
            <a:solidFill>
              <a:srgbClr val="003F8A"/>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4" name="Título 1"/>
          <p:cNvSpPr txBox="1">
            <a:spLocks/>
          </p:cNvSpPr>
          <p:nvPr/>
        </p:nvSpPr>
        <p:spPr>
          <a:xfrm>
            <a:off x="0" y="457200"/>
            <a:ext cx="4897120" cy="432000"/>
          </a:xfrm>
          <a:prstGeom prst="rect">
            <a:avLst/>
          </a:prstGeom>
          <a:solidFill>
            <a:srgbClr val="1D398D"/>
          </a:solidFill>
        </p:spPr>
        <p:txBody>
          <a:bodyPr vert="horz" lIns="360000" tIns="0" rIns="91440" bIns="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s-ES" sz="2000" b="1" dirty="0" smtClean="0">
                <a:solidFill>
                  <a:schemeClr val="bg1"/>
                </a:solidFill>
                <a:latin typeface="Arial"/>
                <a:cs typeface="Arial"/>
              </a:rPr>
              <a:t>BUILDING A TEAM</a:t>
            </a:r>
            <a:endParaRPr lang="es-ES" sz="2000" b="1" dirty="0">
              <a:solidFill>
                <a:schemeClr val="bg1"/>
              </a:solidFill>
              <a:latin typeface="Arial"/>
              <a:cs typeface="Arial"/>
            </a:endParaRPr>
          </a:p>
        </p:txBody>
      </p:sp>
      <p:sp>
        <p:nvSpPr>
          <p:cNvPr id="5" name="Rectangle 4"/>
          <p:cNvSpPr/>
          <p:nvPr/>
        </p:nvSpPr>
        <p:spPr>
          <a:xfrm>
            <a:off x="34031" y="1066800"/>
            <a:ext cx="8534400" cy="1200329"/>
          </a:xfrm>
          <a:prstGeom prst="rect">
            <a:avLst/>
          </a:prstGeom>
        </p:spPr>
        <p:txBody>
          <a:bodyPr wrap="square">
            <a:spAutoFit/>
          </a:bodyPr>
          <a:lstStyle/>
          <a:p>
            <a:r>
              <a:rPr lang="en-US" sz="2400" b="1" dirty="0" smtClean="0">
                <a:latin typeface="Arial" panose="020B0604020202020204" pitchFamily="34" charset="0"/>
                <a:cs typeface="Arial" panose="020B0604020202020204" pitchFamily="34" charset="0"/>
              </a:rPr>
              <a:t>DEALING WITH PROBLEMS:</a:t>
            </a:r>
          </a:p>
          <a:p>
            <a:endParaRPr lang="en-US" sz="2400" b="1" dirty="0" smtClean="0">
              <a:latin typeface="Arial" panose="020B0604020202020204" pitchFamily="34" charset="0"/>
              <a:cs typeface="Arial" panose="020B0604020202020204" pitchFamily="34" charset="0"/>
            </a:endParaRPr>
          </a:p>
          <a:p>
            <a:r>
              <a:rPr lang="en-US" sz="2400" b="1" dirty="0" smtClean="0">
                <a:latin typeface="Arial" panose="020B0604020202020204" pitchFamily="34" charset="0"/>
                <a:cs typeface="Arial" panose="020B0604020202020204" pitchFamily="34" charset="0"/>
              </a:rPr>
              <a:t> </a:t>
            </a:r>
            <a:endParaRPr lang="en-US" sz="2400" b="1" dirty="0">
              <a:latin typeface="Arial" panose="020B0604020202020204" pitchFamily="34" charset="0"/>
              <a:cs typeface="Arial" panose="020B0604020202020204" pitchFamily="34" charset="0"/>
            </a:endParaRPr>
          </a:p>
        </p:txBody>
      </p:sp>
      <p:grpSp>
        <p:nvGrpSpPr>
          <p:cNvPr id="16" name="Group 15"/>
          <p:cNvGrpSpPr/>
          <p:nvPr/>
        </p:nvGrpSpPr>
        <p:grpSpPr>
          <a:xfrm>
            <a:off x="313676" y="1848299"/>
            <a:ext cx="7382524" cy="3638101"/>
            <a:chOff x="161276" y="1269918"/>
            <a:chExt cx="7230124" cy="3180901"/>
          </a:xfrm>
        </p:grpSpPr>
        <p:sp>
          <p:nvSpPr>
            <p:cNvPr id="17" name="Rectangle 16"/>
            <p:cNvSpPr/>
            <p:nvPr/>
          </p:nvSpPr>
          <p:spPr>
            <a:xfrm>
              <a:off x="161276" y="1577751"/>
              <a:ext cx="5714999" cy="352800"/>
            </a:xfrm>
            <a:prstGeom prst="rect">
              <a:avLst/>
            </a:prstGeom>
            <a:ln>
              <a:solidFill>
                <a:srgbClr val="003F8A"/>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8" name="Freeform 17"/>
            <p:cNvSpPr/>
            <p:nvPr/>
          </p:nvSpPr>
          <p:spPr>
            <a:xfrm>
              <a:off x="628650" y="1269918"/>
              <a:ext cx="6667500" cy="559440"/>
            </a:xfrm>
            <a:custGeom>
              <a:avLst/>
              <a:gdLst>
                <a:gd name="connsiteX0" fmla="*/ 0 w 6667500"/>
                <a:gd name="connsiteY0" fmla="*/ 68881 h 413280"/>
                <a:gd name="connsiteX1" fmla="*/ 68881 w 6667500"/>
                <a:gd name="connsiteY1" fmla="*/ 0 h 413280"/>
                <a:gd name="connsiteX2" fmla="*/ 6598619 w 6667500"/>
                <a:gd name="connsiteY2" fmla="*/ 0 h 413280"/>
                <a:gd name="connsiteX3" fmla="*/ 6667500 w 6667500"/>
                <a:gd name="connsiteY3" fmla="*/ 68881 h 413280"/>
                <a:gd name="connsiteX4" fmla="*/ 6667500 w 6667500"/>
                <a:gd name="connsiteY4" fmla="*/ 344399 h 413280"/>
                <a:gd name="connsiteX5" fmla="*/ 6598619 w 6667500"/>
                <a:gd name="connsiteY5" fmla="*/ 413280 h 413280"/>
                <a:gd name="connsiteX6" fmla="*/ 68881 w 6667500"/>
                <a:gd name="connsiteY6" fmla="*/ 413280 h 413280"/>
                <a:gd name="connsiteX7" fmla="*/ 0 w 6667500"/>
                <a:gd name="connsiteY7" fmla="*/ 344399 h 413280"/>
                <a:gd name="connsiteX8" fmla="*/ 0 w 6667500"/>
                <a:gd name="connsiteY8" fmla="*/ 68881 h 4132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667500" h="413280">
                  <a:moveTo>
                    <a:pt x="0" y="68881"/>
                  </a:moveTo>
                  <a:cubicBezTo>
                    <a:pt x="0" y="30839"/>
                    <a:pt x="30839" y="0"/>
                    <a:pt x="68881" y="0"/>
                  </a:cubicBezTo>
                  <a:lnTo>
                    <a:pt x="6598619" y="0"/>
                  </a:lnTo>
                  <a:cubicBezTo>
                    <a:pt x="6636661" y="0"/>
                    <a:pt x="6667500" y="30839"/>
                    <a:pt x="6667500" y="68881"/>
                  </a:cubicBezTo>
                  <a:lnTo>
                    <a:pt x="6667500" y="344399"/>
                  </a:lnTo>
                  <a:cubicBezTo>
                    <a:pt x="6667500" y="382441"/>
                    <a:pt x="6636661" y="413280"/>
                    <a:pt x="6598619" y="413280"/>
                  </a:cubicBezTo>
                  <a:lnTo>
                    <a:pt x="68881" y="413280"/>
                  </a:lnTo>
                  <a:cubicBezTo>
                    <a:pt x="30839" y="413280"/>
                    <a:pt x="0" y="382441"/>
                    <a:pt x="0" y="344399"/>
                  </a:cubicBezTo>
                  <a:lnTo>
                    <a:pt x="0" y="68881"/>
                  </a:lnTo>
                  <a:close/>
                </a:path>
              </a:pathLst>
            </a:custGeom>
            <a:solidFill>
              <a:srgbClr val="009036"/>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72191" tIns="20175" rIns="272191" bIns="20175" numCol="1" spcCol="1270" anchor="ctr" anchorCtr="0">
              <a:noAutofit/>
            </a:bodyPr>
            <a:lstStyle/>
            <a:p>
              <a:pPr lvl="0" algn="l" defTabSz="622300">
                <a:lnSpc>
                  <a:spcPct val="90000"/>
                </a:lnSpc>
                <a:spcBef>
                  <a:spcPct val="0"/>
                </a:spcBef>
                <a:spcAft>
                  <a:spcPct val="35000"/>
                </a:spcAft>
              </a:pPr>
              <a:r>
                <a:rPr lang="en-US" sz="2000" kern="1200" dirty="0" smtClean="0">
                  <a:solidFill>
                    <a:schemeClr val="tx1"/>
                  </a:solidFill>
                  <a:latin typeface="Arial" panose="020B0604020202020204" pitchFamily="34" charset="0"/>
                  <a:cs typeface="Arial" panose="020B0604020202020204" pitchFamily="34" charset="0"/>
                </a:rPr>
                <a:t>When asking people to be part of the team, remember a “no” can be a “not yet.” </a:t>
              </a:r>
              <a:endParaRPr lang="en-US" sz="2000" kern="1200" dirty="0">
                <a:solidFill>
                  <a:schemeClr val="tx1"/>
                </a:solidFill>
                <a:latin typeface="Arial" panose="020B0604020202020204" pitchFamily="34" charset="0"/>
                <a:cs typeface="Arial" panose="020B0604020202020204" pitchFamily="34" charset="0"/>
              </a:endParaRPr>
            </a:p>
          </p:txBody>
        </p:sp>
        <p:sp>
          <p:nvSpPr>
            <p:cNvPr id="20" name="Freeform 19"/>
            <p:cNvSpPr/>
            <p:nvPr/>
          </p:nvSpPr>
          <p:spPr>
            <a:xfrm>
              <a:off x="628650" y="2111301"/>
              <a:ext cx="6762750" cy="555699"/>
            </a:xfrm>
            <a:custGeom>
              <a:avLst/>
              <a:gdLst>
                <a:gd name="connsiteX0" fmla="*/ 0 w 6667500"/>
                <a:gd name="connsiteY0" fmla="*/ 68881 h 413280"/>
                <a:gd name="connsiteX1" fmla="*/ 68881 w 6667500"/>
                <a:gd name="connsiteY1" fmla="*/ 0 h 413280"/>
                <a:gd name="connsiteX2" fmla="*/ 6598619 w 6667500"/>
                <a:gd name="connsiteY2" fmla="*/ 0 h 413280"/>
                <a:gd name="connsiteX3" fmla="*/ 6667500 w 6667500"/>
                <a:gd name="connsiteY3" fmla="*/ 68881 h 413280"/>
                <a:gd name="connsiteX4" fmla="*/ 6667500 w 6667500"/>
                <a:gd name="connsiteY4" fmla="*/ 344399 h 413280"/>
                <a:gd name="connsiteX5" fmla="*/ 6598619 w 6667500"/>
                <a:gd name="connsiteY5" fmla="*/ 413280 h 413280"/>
                <a:gd name="connsiteX6" fmla="*/ 68881 w 6667500"/>
                <a:gd name="connsiteY6" fmla="*/ 413280 h 413280"/>
                <a:gd name="connsiteX7" fmla="*/ 0 w 6667500"/>
                <a:gd name="connsiteY7" fmla="*/ 344399 h 413280"/>
                <a:gd name="connsiteX8" fmla="*/ 0 w 6667500"/>
                <a:gd name="connsiteY8" fmla="*/ 68881 h 4132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667500" h="413280">
                  <a:moveTo>
                    <a:pt x="0" y="68881"/>
                  </a:moveTo>
                  <a:cubicBezTo>
                    <a:pt x="0" y="30839"/>
                    <a:pt x="30839" y="0"/>
                    <a:pt x="68881" y="0"/>
                  </a:cubicBezTo>
                  <a:lnTo>
                    <a:pt x="6598619" y="0"/>
                  </a:lnTo>
                  <a:cubicBezTo>
                    <a:pt x="6636661" y="0"/>
                    <a:pt x="6667500" y="30839"/>
                    <a:pt x="6667500" y="68881"/>
                  </a:cubicBezTo>
                  <a:lnTo>
                    <a:pt x="6667500" y="344399"/>
                  </a:lnTo>
                  <a:cubicBezTo>
                    <a:pt x="6667500" y="382441"/>
                    <a:pt x="6636661" y="413280"/>
                    <a:pt x="6598619" y="413280"/>
                  </a:cubicBezTo>
                  <a:lnTo>
                    <a:pt x="68881" y="413280"/>
                  </a:lnTo>
                  <a:cubicBezTo>
                    <a:pt x="30839" y="413280"/>
                    <a:pt x="0" y="382441"/>
                    <a:pt x="0" y="344399"/>
                  </a:cubicBezTo>
                  <a:lnTo>
                    <a:pt x="0" y="68881"/>
                  </a:lnTo>
                  <a:close/>
                </a:path>
              </a:pathLst>
            </a:custGeom>
            <a:solidFill>
              <a:srgbClr val="E6418D"/>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72191" tIns="20175" rIns="272191" bIns="20175" numCol="1" spcCol="1270" anchor="ctr" anchorCtr="0">
              <a:noAutofit/>
            </a:bodyPr>
            <a:lstStyle/>
            <a:p>
              <a:pPr lvl="0" algn="l" defTabSz="622300">
                <a:lnSpc>
                  <a:spcPct val="90000"/>
                </a:lnSpc>
                <a:spcBef>
                  <a:spcPct val="0"/>
                </a:spcBef>
                <a:spcAft>
                  <a:spcPct val="35000"/>
                </a:spcAft>
              </a:pPr>
              <a:r>
                <a:rPr lang="en-US" sz="2000" kern="1200" dirty="0" smtClean="0">
                  <a:solidFill>
                    <a:schemeClr val="tx1"/>
                  </a:solidFill>
                  <a:latin typeface="Arial" panose="020B0604020202020204" pitchFamily="34" charset="0"/>
                  <a:cs typeface="Arial" panose="020B0604020202020204" pitchFamily="34" charset="0"/>
                </a:rPr>
                <a:t>When facing a difficult decision, first have the team </a:t>
              </a:r>
              <a:r>
                <a:rPr lang="en-US" sz="2000" b="1" kern="1200" dirty="0" smtClean="0">
                  <a:solidFill>
                    <a:schemeClr val="tx1"/>
                  </a:solidFill>
                  <a:latin typeface="Arial" panose="020B0604020202020204" pitchFamily="34" charset="0"/>
                  <a:cs typeface="Arial" panose="020B0604020202020204" pitchFamily="34" charset="0"/>
                </a:rPr>
                <a:t>PRAY</a:t>
              </a:r>
              <a:r>
                <a:rPr lang="en-US" sz="2000" kern="1200" dirty="0" smtClean="0">
                  <a:solidFill>
                    <a:schemeClr val="tx1"/>
                  </a:solidFill>
                  <a:latin typeface="Arial" panose="020B0604020202020204" pitchFamily="34" charset="0"/>
                  <a:cs typeface="Arial" panose="020B0604020202020204" pitchFamily="34" charset="0"/>
                </a:rPr>
                <a:t> together. </a:t>
              </a:r>
              <a:endParaRPr lang="en-US" sz="2000" kern="1200" dirty="0">
                <a:solidFill>
                  <a:schemeClr val="tx1"/>
                </a:solidFill>
                <a:latin typeface="Arial" panose="020B0604020202020204" pitchFamily="34" charset="0"/>
                <a:cs typeface="Arial" panose="020B0604020202020204" pitchFamily="34" charset="0"/>
              </a:endParaRPr>
            </a:p>
          </p:txBody>
        </p:sp>
        <p:sp>
          <p:nvSpPr>
            <p:cNvPr id="22" name="Freeform 21"/>
            <p:cNvSpPr/>
            <p:nvPr/>
          </p:nvSpPr>
          <p:spPr>
            <a:xfrm>
              <a:off x="628650" y="3003019"/>
              <a:ext cx="6762750" cy="565680"/>
            </a:xfrm>
            <a:custGeom>
              <a:avLst/>
              <a:gdLst>
                <a:gd name="connsiteX0" fmla="*/ 0 w 6667500"/>
                <a:gd name="connsiteY0" fmla="*/ 68881 h 413280"/>
                <a:gd name="connsiteX1" fmla="*/ 68881 w 6667500"/>
                <a:gd name="connsiteY1" fmla="*/ 0 h 413280"/>
                <a:gd name="connsiteX2" fmla="*/ 6598619 w 6667500"/>
                <a:gd name="connsiteY2" fmla="*/ 0 h 413280"/>
                <a:gd name="connsiteX3" fmla="*/ 6667500 w 6667500"/>
                <a:gd name="connsiteY3" fmla="*/ 68881 h 413280"/>
                <a:gd name="connsiteX4" fmla="*/ 6667500 w 6667500"/>
                <a:gd name="connsiteY4" fmla="*/ 344399 h 413280"/>
                <a:gd name="connsiteX5" fmla="*/ 6598619 w 6667500"/>
                <a:gd name="connsiteY5" fmla="*/ 413280 h 413280"/>
                <a:gd name="connsiteX6" fmla="*/ 68881 w 6667500"/>
                <a:gd name="connsiteY6" fmla="*/ 413280 h 413280"/>
                <a:gd name="connsiteX7" fmla="*/ 0 w 6667500"/>
                <a:gd name="connsiteY7" fmla="*/ 344399 h 413280"/>
                <a:gd name="connsiteX8" fmla="*/ 0 w 6667500"/>
                <a:gd name="connsiteY8" fmla="*/ 68881 h 4132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667500" h="413280">
                  <a:moveTo>
                    <a:pt x="0" y="68881"/>
                  </a:moveTo>
                  <a:cubicBezTo>
                    <a:pt x="0" y="30839"/>
                    <a:pt x="30839" y="0"/>
                    <a:pt x="68881" y="0"/>
                  </a:cubicBezTo>
                  <a:lnTo>
                    <a:pt x="6598619" y="0"/>
                  </a:lnTo>
                  <a:cubicBezTo>
                    <a:pt x="6636661" y="0"/>
                    <a:pt x="6667500" y="30839"/>
                    <a:pt x="6667500" y="68881"/>
                  </a:cubicBezTo>
                  <a:lnTo>
                    <a:pt x="6667500" y="344399"/>
                  </a:lnTo>
                  <a:cubicBezTo>
                    <a:pt x="6667500" y="382441"/>
                    <a:pt x="6636661" y="413280"/>
                    <a:pt x="6598619" y="413280"/>
                  </a:cubicBezTo>
                  <a:lnTo>
                    <a:pt x="68881" y="413280"/>
                  </a:lnTo>
                  <a:cubicBezTo>
                    <a:pt x="30839" y="413280"/>
                    <a:pt x="0" y="382441"/>
                    <a:pt x="0" y="344399"/>
                  </a:cubicBezTo>
                  <a:lnTo>
                    <a:pt x="0" y="68881"/>
                  </a:lnTo>
                  <a:close/>
                </a:path>
              </a:pathLst>
            </a:custGeom>
            <a:solidFill>
              <a:srgbClr val="E2001A"/>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72191" tIns="20175" rIns="272191" bIns="20175" numCol="1" spcCol="1270" anchor="ctr" anchorCtr="0">
              <a:noAutofit/>
            </a:bodyPr>
            <a:lstStyle/>
            <a:p>
              <a:pPr lvl="0" algn="l" defTabSz="622300">
                <a:lnSpc>
                  <a:spcPct val="90000"/>
                </a:lnSpc>
                <a:spcBef>
                  <a:spcPct val="0"/>
                </a:spcBef>
                <a:spcAft>
                  <a:spcPct val="35000"/>
                </a:spcAft>
              </a:pPr>
              <a:r>
                <a:rPr lang="en-US" sz="2000" b="1" kern="1200" dirty="0" smtClean="0">
                  <a:solidFill>
                    <a:schemeClr val="tx1"/>
                  </a:solidFill>
                  <a:latin typeface="Arial" panose="020B0604020202020204" pitchFamily="34" charset="0"/>
                  <a:cs typeface="Arial" panose="020B0604020202020204" pitchFamily="34" charset="0"/>
                </a:rPr>
                <a:t>RESOLVE</a:t>
              </a:r>
              <a:r>
                <a:rPr lang="en-US" sz="2000" kern="1200" dirty="0" smtClean="0">
                  <a:solidFill>
                    <a:schemeClr val="tx1"/>
                  </a:solidFill>
                  <a:latin typeface="Arial" panose="020B0604020202020204" pitchFamily="34" charset="0"/>
                  <a:cs typeface="Arial" panose="020B0604020202020204" pitchFamily="34" charset="0"/>
                </a:rPr>
                <a:t> conflicts as soon as you detect them. </a:t>
              </a:r>
            </a:p>
          </p:txBody>
        </p:sp>
        <p:sp>
          <p:nvSpPr>
            <p:cNvPr id="24" name="Freeform 23"/>
            <p:cNvSpPr/>
            <p:nvPr/>
          </p:nvSpPr>
          <p:spPr>
            <a:xfrm>
              <a:off x="628650" y="3885139"/>
              <a:ext cx="6762750" cy="565680"/>
            </a:xfrm>
            <a:custGeom>
              <a:avLst/>
              <a:gdLst>
                <a:gd name="connsiteX0" fmla="*/ 0 w 6667500"/>
                <a:gd name="connsiteY0" fmla="*/ 68881 h 413280"/>
                <a:gd name="connsiteX1" fmla="*/ 68881 w 6667500"/>
                <a:gd name="connsiteY1" fmla="*/ 0 h 413280"/>
                <a:gd name="connsiteX2" fmla="*/ 6598619 w 6667500"/>
                <a:gd name="connsiteY2" fmla="*/ 0 h 413280"/>
                <a:gd name="connsiteX3" fmla="*/ 6667500 w 6667500"/>
                <a:gd name="connsiteY3" fmla="*/ 68881 h 413280"/>
                <a:gd name="connsiteX4" fmla="*/ 6667500 w 6667500"/>
                <a:gd name="connsiteY4" fmla="*/ 344399 h 413280"/>
                <a:gd name="connsiteX5" fmla="*/ 6598619 w 6667500"/>
                <a:gd name="connsiteY5" fmla="*/ 413280 h 413280"/>
                <a:gd name="connsiteX6" fmla="*/ 68881 w 6667500"/>
                <a:gd name="connsiteY6" fmla="*/ 413280 h 413280"/>
                <a:gd name="connsiteX7" fmla="*/ 0 w 6667500"/>
                <a:gd name="connsiteY7" fmla="*/ 344399 h 413280"/>
                <a:gd name="connsiteX8" fmla="*/ 0 w 6667500"/>
                <a:gd name="connsiteY8" fmla="*/ 68881 h 4132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667500" h="413280">
                  <a:moveTo>
                    <a:pt x="0" y="68881"/>
                  </a:moveTo>
                  <a:cubicBezTo>
                    <a:pt x="0" y="30839"/>
                    <a:pt x="30839" y="0"/>
                    <a:pt x="68881" y="0"/>
                  </a:cubicBezTo>
                  <a:lnTo>
                    <a:pt x="6598619" y="0"/>
                  </a:lnTo>
                  <a:cubicBezTo>
                    <a:pt x="6636661" y="0"/>
                    <a:pt x="6667500" y="30839"/>
                    <a:pt x="6667500" y="68881"/>
                  </a:cubicBezTo>
                  <a:lnTo>
                    <a:pt x="6667500" y="344399"/>
                  </a:lnTo>
                  <a:cubicBezTo>
                    <a:pt x="6667500" y="382441"/>
                    <a:pt x="6636661" y="413280"/>
                    <a:pt x="6598619" y="413280"/>
                  </a:cubicBezTo>
                  <a:lnTo>
                    <a:pt x="68881" y="413280"/>
                  </a:lnTo>
                  <a:cubicBezTo>
                    <a:pt x="30839" y="413280"/>
                    <a:pt x="0" y="382441"/>
                    <a:pt x="0" y="344399"/>
                  </a:cubicBezTo>
                  <a:lnTo>
                    <a:pt x="0" y="68881"/>
                  </a:lnTo>
                  <a:close/>
                </a:path>
              </a:pathLst>
            </a:custGeom>
            <a:solidFill>
              <a:srgbClr val="F9B20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72191" tIns="20175" rIns="272191" bIns="20175" numCol="1" spcCol="1270" anchor="ctr" anchorCtr="0">
              <a:noAutofit/>
            </a:bodyPr>
            <a:lstStyle/>
            <a:p>
              <a:pPr lvl="0" algn="l" defTabSz="622300">
                <a:lnSpc>
                  <a:spcPct val="90000"/>
                </a:lnSpc>
                <a:spcBef>
                  <a:spcPct val="0"/>
                </a:spcBef>
                <a:spcAft>
                  <a:spcPct val="35000"/>
                </a:spcAft>
              </a:pPr>
              <a:r>
                <a:rPr lang="en-US" sz="2000" kern="1200" dirty="0" smtClean="0">
                  <a:solidFill>
                    <a:schemeClr val="tx1"/>
                  </a:solidFill>
                  <a:latin typeface="Arial" panose="020B0604020202020204" pitchFamily="34" charset="0"/>
                  <a:cs typeface="Arial" panose="020B0604020202020204" pitchFamily="34" charset="0"/>
                </a:rPr>
                <a:t>Do not promise what you cannot deliver. </a:t>
              </a:r>
            </a:p>
          </p:txBody>
        </p:sp>
      </p:grpSp>
      <p:pic>
        <p:nvPicPr>
          <p:cNvPr id="28" name="Picture 2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19800" y="5920692"/>
            <a:ext cx="2856390" cy="794433"/>
          </a:xfrm>
          <a:prstGeom prst="rect">
            <a:avLst/>
          </a:prstGeom>
        </p:spPr>
      </p:pic>
      <p:sp>
        <p:nvSpPr>
          <p:cNvPr id="29" name="Rectángulo 16"/>
          <p:cNvSpPr/>
          <p:nvPr/>
        </p:nvSpPr>
        <p:spPr>
          <a:xfrm>
            <a:off x="0" y="6725920"/>
            <a:ext cx="9144000" cy="144000"/>
          </a:xfrm>
          <a:prstGeom prst="rect">
            <a:avLst/>
          </a:prstGeom>
          <a:solidFill>
            <a:srgbClr val="1D398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136220117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rotWithShape="1">
          <a:blip r:embed="rId3" cstate="print">
            <a:extLst>
              <a:ext uri="{28A0092B-C50C-407E-A947-70E740481C1C}">
                <a14:useLocalDpi xmlns:a14="http://schemas.microsoft.com/office/drawing/2010/main" val="0"/>
              </a:ext>
            </a:extLst>
          </a:blip>
          <a:srcRect b="4312"/>
          <a:stretch/>
        </p:blipFill>
        <p:spPr>
          <a:xfrm>
            <a:off x="6272376" y="2267129"/>
            <a:ext cx="2871624" cy="2278411"/>
          </a:xfrm>
          <a:prstGeom prst="rect">
            <a:avLst/>
          </a:prstGeom>
          <a:ln>
            <a:noFill/>
          </a:ln>
        </p:spPr>
      </p:pic>
      <p:sp>
        <p:nvSpPr>
          <p:cNvPr id="13" name="Rectángulo 15"/>
          <p:cNvSpPr/>
          <p:nvPr/>
        </p:nvSpPr>
        <p:spPr>
          <a:xfrm>
            <a:off x="1" y="1600200"/>
            <a:ext cx="6019800" cy="5029200"/>
          </a:xfrm>
          <a:prstGeom prst="rect">
            <a:avLst/>
          </a:prstGeom>
          <a:gradFill flip="none" rotWithShape="1">
            <a:gsLst>
              <a:gs pos="0">
                <a:srgbClr val="125AA3"/>
              </a:gs>
              <a:gs pos="100000">
                <a:srgbClr val="FDFFB8">
                  <a:alpha val="24000"/>
                </a:srgbClr>
              </a:gs>
            </a:gsLst>
            <a:lin ang="16200000" scaled="0"/>
            <a:tileRect/>
          </a:gradFill>
          <a:effectLst/>
        </p:spPr>
        <p:txBody>
          <a:bodyPr wrap="square" anchor="ctr">
            <a:noAutofit/>
          </a:bodyPr>
          <a:lstStyle/>
          <a:p>
            <a:endParaRPr lang="es-ES" sz="1600" dirty="0">
              <a:latin typeface="Times New Roman"/>
              <a:cs typeface="Times New Roman"/>
            </a:endParaRPr>
          </a:p>
        </p:txBody>
      </p:sp>
      <p:sp>
        <p:nvSpPr>
          <p:cNvPr id="4" name="Título 1"/>
          <p:cNvSpPr txBox="1">
            <a:spLocks/>
          </p:cNvSpPr>
          <p:nvPr/>
        </p:nvSpPr>
        <p:spPr>
          <a:xfrm>
            <a:off x="0" y="457200"/>
            <a:ext cx="4897120" cy="432000"/>
          </a:xfrm>
          <a:prstGeom prst="rect">
            <a:avLst/>
          </a:prstGeom>
          <a:solidFill>
            <a:srgbClr val="1D398D"/>
          </a:solidFill>
        </p:spPr>
        <p:txBody>
          <a:bodyPr vert="horz" lIns="360000" tIns="0" rIns="91440" bIns="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s-ES" sz="2000" b="1" dirty="0" smtClean="0">
                <a:solidFill>
                  <a:schemeClr val="bg1"/>
                </a:solidFill>
                <a:latin typeface="Arial"/>
                <a:cs typeface="Arial"/>
              </a:rPr>
              <a:t>BUILDING A TEAM</a:t>
            </a:r>
            <a:endParaRPr lang="es-ES" sz="2000" b="1" dirty="0">
              <a:solidFill>
                <a:schemeClr val="bg1"/>
              </a:solidFill>
              <a:latin typeface="Arial"/>
              <a:cs typeface="Arial"/>
            </a:endParaRPr>
          </a:p>
        </p:txBody>
      </p:sp>
      <p:sp>
        <p:nvSpPr>
          <p:cNvPr id="5" name="Rectangle 4"/>
          <p:cNvSpPr/>
          <p:nvPr/>
        </p:nvSpPr>
        <p:spPr>
          <a:xfrm>
            <a:off x="34031" y="1066800"/>
            <a:ext cx="8534400" cy="1200329"/>
          </a:xfrm>
          <a:prstGeom prst="rect">
            <a:avLst/>
          </a:prstGeom>
        </p:spPr>
        <p:txBody>
          <a:bodyPr wrap="square">
            <a:spAutoFit/>
          </a:bodyPr>
          <a:lstStyle/>
          <a:p>
            <a:r>
              <a:rPr lang="en-US" sz="2400" b="1" dirty="0" smtClean="0">
                <a:latin typeface="Arial" panose="020B0604020202020204" pitchFamily="34" charset="0"/>
                <a:cs typeface="Arial" panose="020B0604020202020204" pitchFamily="34" charset="0"/>
              </a:rPr>
              <a:t>EIGHT CHARACTERISTICS OF SUCCESSFUL TEAMS:</a:t>
            </a:r>
          </a:p>
          <a:p>
            <a:endParaRPr lang="en-US" sz="2400" b="1" dirty="0" smtClean="0">
              <a:latin typeface="Arial" panose="020B0604020202020204" pitchFamily="34" charset="0"/>
              <a:cs typeface="Arial" panose="020B0604020202020204" pitchFamily="34" charset="0"/>
            </a:endParaRPr>
          </a:p>
          <a:p>
            <a:r>
              <a:rPr lang="en-US" sz="2400" b="1" dirty="0" smtClean="0">
                <a:latin typeface="Arial" panose="020B0604020202020204" pitchFamily="34" charset="0"/>
                <a:cs typeface="Arial" panose="020B0604020202020204" pitchFamily="34" charset="0"/>
              </a:rPr>
              <a:t> </a:t>
            </a:r>
            <a:endParaRPr lang="en-US" sz="2400" b="1" dirty="0">
              <a:latin typeface="Arial" panose="020B0604020202020204" pitchFamily="34" charset="0"/>
              <a:cs typeface="Arial" panose="020B0604020202020204" pitchFamily="34" charset="0"/>
            </a:endParaRPr>
          </a:p>
        </p:txBody>
      </p:sp>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19800" y="5920692"/>
            <a:ext cx="2856390" cy="794433"/>
          </a:xfrm>
          <a:prstGeom prst="rect">
            <a:avLst/>
          </a:prstGeom>
        </p:spPr>
      </p:pic>
      <p:sp>
        <p:nvSpPr>
          <p:cNvPr id="7" name="Rectángulo 16"/>
          <p:cNvSpPr/>
          <p:nvPr/>
        </p:nvSpPr>
        <p:spPr>
          <a:xfrm>
            <a:off x="0" y="6725920"/>
            <a:ext cx="9144000" cy="144000"/>
          </a:xfrm>
          <a:prstGeom prst="rect">
            <a:avLst/>
          </a:prstGeom>
          <a:solidFill>
            <a:srgbClr val="1D398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8" name="TextBox 7"/>
          <p:cNvSpPr txBox="1"/>
          <p:nvPr/>
        </p:nvSpPr>
        <p:spPr>
          <a:xfrm>
            <a:off x="228600" y="1752600"/>
            <a:ext cx="5943600" cy="4708981"/>
          </a:xfrm>
          <a:prstGeom prst="rect">
            <a:avLst/>
          </a:prstGeom>
          <a:noFill/>
        </p:spPr>
        <p:txBody>
          <a:bodyPr wrap="square" rtlCol="0">
            <a:spAutoFit/>
          </a:bodyPr>
          <a:lstStyle/>
          <a:p>
            <a:pPr marL="342900" indent="-342900">
              <a:buAutoNum type="arabicPeriod"/>
            </a:pPr>
            <a:r>
              <a:rPr lang="en-US" sz="2000" dirty="0" smtClean="0">
                <a:latin typeface="Arial" panose="020B0604020202020204" pitchFamily="34" charset="0"/>
                <a:cs typeface="Arial" panose="020B0604020202020204" pitchFamily="34" charset="0"/>
              </a:rPr>
              <a:t>Clear and inspiring </a:t>
            </a:r>
            <a:r>
              <a:rPr lang="en-US" sz="2000" b="1" dirty="0" smtClean="0">
                <a:latin typeface="Arial" panose="020B0604020202020204" pitchFamily="34" charset="0"/>
                <a:cs typeface="Arial" panose="020B0604020202020204" pitchFamily="34" charset="0"/>
              </a:rPr>
              <a:t>GOALS</a:t>
            </a:r>
            <a:r>
              <a:rPr lang="en-US" sz="2000" dirty="0" smtClean="0">
                <a:latin typeface="Arial" panose="020B0604020202020204" pitchFamily="34" charset="0"/>
                <a:cs typeface="Arial" panose="020B0604020202020204" pitchFamily="34" charset="0"/>
              </a:rPr>
              <a:t>.</a:t>
            </a:r>
          </a:p>
          <a:p>
            <a:r>
              <a:rPr lang="en-US" sz="2000" dirty="0" smtClean="0">
                <a:latin typeface="Arial" panose="020B0604020202020204" pitchFamily="34" charset="0"/>
                <a:cs typeface="Arial" panose="020B0604020202020204" pitchFamily="34" charset="0"/>
              </a:rPr>
              <a:t> </a:t>
            </a:r>
          </a:p>
          <a:p>
            <a:r>
              <a:rPr lang="en-US" sz="2000" dirty="0" smtClean="0">
                <a:latin typeface="Arial" panose="020B0604020202020204" pitchFamily="34" charset="0"/>
                <a:cs typeface="Arial" panose="020B0604020202020204" pitchFamily="34" charset="0"/>
              </a:rPr>
              <a:t>2.  A </a:t>
            </a:r>
            <a:r>
              <a:rPr lang="en-US" sz="2000" b="1" dirty="0" smtClean="0">
                <a:latin typeface="Arial" panose="020B0604020202020204" pitchFamily="34" charset="0"/>
                <a:cs typeface="Arial" panose="020B0604020202020204" pitchFamily="34" charset="0"/>
              </a:rPr>
              <a:t>STRUCTURE </a:t>
            </a:r>
            <a:r>
              <a:rPr lang="en-US" sz="2000" dirty="0" smtClean="0">
                <a:latin typeface="Arial" panose="020B0604020202020204" pitchFamily="34" charset="0"/>
                <a:cs typeface="Arial" panose="020B0604020202020204" pitchFamily="34" charset="0"/>
              </a:rPr>
              <a:t>designed to achieve results. </a:t>
            </a:r>
          </a:p>
          <a:p>
            <a:endParaRPr lang="en-US" sz="2000" dirty="0" smtClean="0">
              <a:latin typeface="Arial" panose="020B0604020202020204" pitchFamily="34" charset="0"/>
              <a:cs typeface="Arial" panose="020B0604020202020204" pitchFamily="34" charset="0"/>
            </a:endParaRPr>
          </a:p>
          <a:p>
            <a:r>
              <a:rPr lang="en-US" sz="2000" dirty="0" smtClean="0">
                <a:latin typeface="Arial" panose="020B0604020202020204" pitchFamily="34" charset="0"/>
                <a:cs typeface="Arial" panose="020B0604020202020204" pitchFamily="34" charset="0"/>
              </a:rPr>
              <a:t>3.  </a:t>
            </a:r>
            <a:r>
              <a:rPr lang="en-US" sz="2000" b="1" dirty="0" smtClean="0">
                <a:latin typeface="Arial" panose="020B0604020202020204" pitchFamily="34" charset="0"/>
                <a:cs typeface="Arial" panose="020B0604020202020204" pitchFamily="34" charset="0"/>
              </a:rPr>
              <a:t>COMPETENT </a:t>
            </a:r>
            <a:r>
              <a:rPr lang="en-US" sz="2000" dirty="0" smtClean="0">
                <a:latin typeface="Arial" panose="020B0604020202020204" pitchFamily="34" charset="0"/>
                <a:cs typeface="Arial" panose="020B0604020202020204" pitchFamily="34" charset="0"/>
              </a:rPr>
              <a:t>team members.</a:t>
            </a:r>
          </a:p>
          <a:p>
            <a:endParaRPr lang="en-US" sz="2000" dirty="0" smtClean="0">
              <a:latin typeface="Arial" panose="020B0604020202020204" pitchFamily="34" charset="0"/>
              <a:cs typeface="Arial" panose="020B0604020202020204" pitchFamily="34" charset="0"/>
            </a:endParaRPr>
          </a:p>
          <a:p>
            <a:r>
              <a:rPr lang="en-US" sz="2000" dirty="0" smtClean="0">
                <a:latin typeface="Arial" panose="020B0604020202020204" pitchFamily="34" charset="0"/>
                <a:cs typeface="Arial" panose="020B0604020202020204" pitchFamily="34" charset="0"/>
              </a:rPr>
              <a:t>4.  A </a:t>
            </a:r>
            <a:r>
              <a:rPr lang="en-US" sz="2000" b="1" dirty="0" smtClean="0">
                <a:latin typeface="Arial" panose="020B0604020202020204" pitchFamily="34" charset="0"/>
                <a:cs typeface="Arial" panose="020B0604020202020204" pitchFamily="34" charset="0"/>
              </a:rPr>
              <a:t>SHARED</a:t>
            </a:r>
            <a:r>
              <a:rPr lang="en-US" sz="2000" dirty="0" smtClean="0">
                <a:latin typeface="Arial" panose="020B0604020202020204" pitchFamily="34" charset="0"/>
                <a:cs typeface="Arial" panose="020B0604020202020204" pitchFamily="34" charset="0"/>
              </a:rPr>
              <a:t> commitment by team members.</a:t>
            </a:r>
          </a:p>
          <a:p>
            <a:endParaRPr lang="en-US" sz="2000" dirty="0" smtClean="0">
              <a:latin typeface="Arial" panose="020B0604020202020204" pitchFamily="34" charset="0"/>
              <a:cs typeface="Arial" panose="020B0604020202020204" pitchFamily="34" charset="0"/>
            </a:endParaRPr>
          </a:p>
          <a:p>
            <a:r>
              <a:rPr lang="en-US" sz="2000" dirty="0" smtClean="0">
                <a:latin typeface="Arial" panose="020B0604020202020204" pitchFamily="34" charset="0"/>
                <a:cs typeface="Arial" panose="020B0604020202020204" pitchFamily="34" charset="0"/>
              </a:rPr>
              <a:t>5.  A </a:t>
            </a:r>
            <a:r>
              <a:rPr lang="en-US" sz="2000" b="1" dirty="0" smtClean="0">
                <a:latin typeface="Arial" panose="020B0604020202020204" pitchFamily="34" charset="0"/>
                <a:cs typeface="Arial" panose="020B0604020202020204" pitchFamily="34" charset="0"/>
              </a:rPr>
              <a:t>COLLABORATIVE</a:t>
            </a:r>
            <a:r>
              <a:rPr lang="en-US" sz="2000" dirty="0" smtClean="0">
                <a:latin typeface="Arial" panose="020B0604020202020204" pitchFamily="34" charset="0"/>
                <a:cs typeface="Arial" panose="020B0604020202020204" pitchFamily="34" charset="0"/>
              </a:rPr>
              <a:t> environment.</a:t>
            </a:r>
          </a:p>
          <a:p>
            <a:endParaRPr lang="en-US" sz="2000" dirty="0" smtClean="0">
              <a:latin typeface="Arial" panose="020B0604020202020204" pitchFamily="34" charset="0"/>
              <a:cs typeface="Arial" panose="020B0604020202020204" pitchFamily="34" charset="0"/>
            </a:endParaRPr>
          </a:p>
          <a:p>
            <a:r>
              <a:rPr lang="en-US" sz="2000" dirty="0" smtClean="0">
                <a:latin typeface="Arial" panose="020B0604020202020204" pitchFamily="34" charset="0"/>
                <a:cs typeface="Arial" panose="020B0604020202020204" pitchFamily="34" charset="0"/>
              </a:rPr>
              <a:t>6.  A standard of </a:t>
            </a:r>
            <a:r>
              <a:rPr lang="en-US" sz="2000" b="1" dirty="0" smtClean="0">
                <a:latin typeface="Arial" panose="020B0604020202020204" pitchFamily="34" charset="0"/>
                <a:cs typeface="Arial" panose="020B0604020202020204" pitchFamily="34" charset="0"/>
              </a:rPr>
              <a:t>EXCELLENCE</a:t>
            </a:r>
            <a:r>
              <a:rPr lang="en-US" sz="2000" dirty="0" smtClean="0">
                <a:latin typeface="Arial" panose="020B0604020202020204" pitchFamily="34" charset="0"/>
                <a:cs typeface="Arial" panose="020B0604020202020204" pitchFamily="34" charset="0"/>
              </a:rPr>
              <a:t>. </a:t>
            </a:r>
          </a:p>
          <a:p>
            <a:endParaRPr lang="en-US" sz="2000" dirty="0">
              <a:latin typeface="Arial" panose="020B0604020202020204" pitchFamily="34" charset="0"/>
              <a:cs typeface="Arial" panose="020B0604020202020204" pitchFamily="34" charset="0"/>
            </a:endParaRPr>
          </a:p>
          <a:p>
            <a:r>
              <a:rPr lang="en-US" sz="2000" dirty="0" smtClean="0">
                <a:latin typeface="Arial" panose="020B0604020202020204" pitchFamily="34" charset="0"/>
                <a:cs typeface="Arial" panose="020B0604020202020204" pitchFamily="34" charset="0"/>
              </a:rPr>
              <a:t>7.  External support and </a:t>
            </a:r>
            <a:r>
              <a:rPr lang="en-US" sz="2000" b="1" dirty="0" smtClean="0">
                <a:latin typeface="Arial" panose="020B0604020202020204" pitchFamily="34" charset="0"/>
                <a:cs typeface="Arial" panose="020B0604020202020204" pitchFamily="34" charset="0"/>
              </a:rPr>
              <a:t>RECOGNITION</a:t>
            </a:r>
            <a:r>
              <a:rPr lang="en-US" sz="2000" dirty="0" smtClean="0">
                <a:latin typeface="Arial" panose="020B0604020202020204" pitchFamily="34" charset="0"/>
                <a:cs typeface="Arial" panose="020B0604020202020204" pitchFamily="34" charset="0"/>
              </a:rPr>
              <a:t>. </a:t>
            </a:r>
          </a:p>
          <a:p>
            <a:endParaRPr lang="en-US" sz="2000" dirty="0" smtClean="0">
              <a:latin typeface="Arial" panose="020B0604020202020204" pitchFamily="34" charset="0"/>
              <a:cs typeface="Arial" panose="020B0604020202020204" pitchFamily="34" charset="0"/>
            </a:endParaRPr>
          </a:p>
          <a:p>
            <a:r>
              <a:rPr lang="en-US" sz="2000" dirty="0" smtClean="0">
                <a:latin typeface="Arial" panose="020B0604020202020204" pitchFamily="34" charset="0"/>
                <a:cs typeface="Arial" panose="020B0604020202020204" pitchFamily="34" charset="0"/>
              </a:rPr>
              <a:t>8.  </a:t>
            </a:r>
            <a:r>
              <a:rPr lang="en-US" sz="2000" b="1" dirty="0" smtClean="0">
                <a:latin typeface="Arial" panose="020B0604020202020204" pitchFamily="34" charset="0"/>
                <a:cs typeface="Arial" panose="020B0604020202020204" pitchFamily="34" charset="0"/>
              </a:rPr>
              <a:t>PRINCIPLE</a:t>
            </a:r>
            <a:r>
              <a:rPr lang="en-US" sz="2000" dirty="0" smtClean="0">
                <a:latin typeface="Arial" panose="020B0604020202020204" pitchFamily="34" charset="0"/>
                <a:cs typeface="Arial" panose="020B0604020202020204" pitchFamily="34" charset="0"/>
              </a:rPr>
              <a:t>-based leadership.   </a:t>
            </a:r>
            <a:endParaRPr lang="en-US" sz="2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2551888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1000"/>
                                        <p:tgtEl>
                                          <p:spTgt spid="13"/>
                                        </p:tgtEl>
                                      </p:cBhvr>
                                    </p:animEffect>
                                    <p:anim calcmode="lin" valueType="num">
                                      <p:cBhvr>
                                        <p:cTn id="13" dur="1000" fill="hold"/>
                                        <p:tgtEl>
                                          <p:spTgt spid="13"/>
                                        </p:tgtEl>
                                        <p:attrNameLst>
                                          <p:attrName>ppt_x</p:attrName>
                                        </p:attrNameLst>
                                      </p:cBhvr>
                                      <p:tavLst>
                                        <p:tav tm="0">
                                          <p:val>
                                            <p:strVal val="#ppt_x"/>
                                          </p:val>
                                        </p:tav>
                                        <p:tav tm="100000">
                                          <p:val>
                                            <p:strVal val="#ppt_x"/>
                                          </p:val>
                                        </p:tav>
                                      </p:tavLst>
                                    </p:anim>
                                    <p:anim calcmode="lin" valueType="num">
                                      <p:cBhvr>
                                        <p:cTn id="14" dur="1000" fill="hold"/>
                                        <p:tgtEl>
                                          <p:spTgt spid="13"/>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nodeType="click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wipe(down)">
                                      <p:cBhvr>
                                        <p:cTn id="24"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4" grpId="0" animBg="1"/>
      <p:bldP spid="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 name="Picture 3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28190" y="5791200"/>
            <a:ext cx="3048000" cy="847725"/>
          </a:xfrm>
          <a:prstGeom prst="rect">
            <a:avLst/>
          </a:prstGeom>
        </p:spPr>
      </p:pic>
      <p:sp>
        <p:nvSpPr>
          <p:cNvPr id="38" name="Rectángulo 16"/>
          <p:cNvSpPr/>
          <p:nvPr/>
        </p:nvSpPr>
        <p:spPr>
          <a:xfrm>
            <a:off x="0" y="6725920"/>
            <a:ext cx="9144000" cy="144000"/>
          </a:xfrm>
          <a:prstGeom prst="rect">
            <a:avLst/>
          </a:prstGeom>
          <a:solidFill>
            <a:srgbClr val="1D398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pic>
        <p:nvPicPr>
          <p:cNvPr id="39" name="Picture 3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8600" y="1686559"/>
            <a:ext cx="3352800" cy="4638041"/>
          </a:xfrm>
          <a:prstGeom prst="rect">
            <a:avLst/>
          </a:prstGeom>
        </p:spPr>
      </p:pic>
      <p:sp>
        <p:nvSpPr>
          <p:cNvPr id="40" name="Subtitle 2"/>
          <p:cNvSpPr txBox="1">
            <a:spLocks/>
          </p:cNvSpPr>
          <p:nvPr/>
        </p:nvSpPr>
        <p:spPr>
          <a:xfrm>
            <a:off x="3657600" y="1828800"/>
            <a:ext cx="5029200" cy="23622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2400" dirty="0" smtClean="0">
                <a:latin typeface="Arial" pitchFamily="34" charset="0"/>
                <a:cs typeface="Arial" pitchFamily="34" charset="0"/>
              </a:rPr>
              <a:t>A training module for church planters to consider the essential aspects of starting a new community of faith.</a:t>
            </a:r>
            <a:endParaRPr lang="en-US" sz="2400" dirty="0">
              <a:latin typeface="Arial" pitchFamily="34" charset="0"/>
              <a:cs typeface="Arial" pitchFamily="34" charset="0"/>
            </a:endParaRPr>
          </a:p>
        </p:txBody>
      </p:sp>
      <p:sp>
        <p:nvSpPr>
          <p:cNvPr id="41" name="Title 1"/>
          <p:cNvSpPr txBox="1">
            <a:spLocks/>
          </p:cNvSpPr>
          <p:nvPr/>
        </p:nvSpPr>
        <p:spPr>
          <a:xfrm>
            <a:off x="609600" y="381000"/>
            <a:ext cx="7772400" cy="147002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5400" smtClean="0">
                <a:solidFill>
                  <a:srgbClr val="003F8A"/>
                </a:solidFill>
                <a:latin typeface="Arial" pitchFamily="34" charset="0"/>
                <a:cs typeface="Arial" pitchFamily="34" charset="0"/>
              </a:rPr>
              <a:t>Church Planter Retreat</a:t>
            </a:r>
            <a:endParaRPr lang="en-US" sz="5400" dirty="0">
              <a:solidFill>
                <a:srgbClr val="003F8A"/>
              </a:solidFill>
              <a:latin typeface="Arial" pitchFamily="34" charset="0"/>
              <a:cs typeface="Arial" pitchFamily="34" charset="0"/>
            </a:endParaRPr>
          </a:p>
        </p:txBody>
      </p:sp>
    </p:spTree>
    <p:extLst>
      <p:ext uri="{BB962C8B-B14F-4D97-AF65-F5344CB8AC3E}">
        <p14:creationId xmlns:p14="http://schemas.microsoft.com/office/powerpoint/2010/main" val="165648679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wipe(left)">
                                      <p:cBhvr>
                                        <p:cTn id="7"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ángulo 15"/>
          <p:cNvSpPr/>
          <p:nvPr/>
        </p:nvSpPr>
        <p:spPr>
          <a:xfrm>
            <a:off x="0" y="1333870"/>
            <a:ext cx="9144000" cy="1485530"/>
          </a:xfrm>
          <a:prstGeom prst="rect">
            <a:avLst/>
          </a:prstGeom>
          <a:gradFill flip="none" rotWithShape="1">
            <a:gsLst>
              <a:gs pos="0">
                <a:srgbClr val="F9B200"/>
              </a:gs>
              <a:gs pos="100000">
                <a:srgbClr val="FDFFB8">
                  <a:alpha val="24000"/>
                </a:srgbClr>
              </a:gs>
            </a:gsLst>
            <a:lin ang="16200000" scaled="0"/>
            <a:tileRect/>
          </a:gradFill>
          <a:effectLst/>
        </p:spPr>
        <p:txBody>
          <a:bodyPr wrap="square" anchor="ctr">
            <a:noAutofit/>
          </a:bodyPr>
          <a:lstStyle/>
          <a:p>
            <a:endParaRPr lang="es-ES" sz="1600" dirty="0">
              <a:latin typeface="Times New Roman"/>
              <a:cs typeface="Times New Roman"/>
            </a:endParaRPr>
          </a:p>
        </p:txBody>
      </p:sp>
      <p:sp>
        <p:nvSpPr>
          <p:cNvPr id="4" name="Título 1"/>
          <p:cNvSpPr txBox="1">
            <a:spLocks/>
          </p:cNvSpPr>
          <p:nvPr/>
        </p:nvSpPr>
        <p:spPr>
          <a:xfrm>
            <a:off x="0" y="457200"/>
            <a:ext cx="4897120" cy="432000"/>
          </a:xfrm>
          <a:prstGeom prst="rect">
            <a:avLst/>
          </a:prstGeom>
          <a:solidFill>
            <a:srgbClr val="1D398D"/>
          </a:solidFill>
        </p:spPr>
        <p:txBody>
          <a:bodyPr vert="horz" lIns="360000" tIns="0" rIns="91440" bIns="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s-ES" sz="2000" b="1" dirty="0" smtClean="0">
                <a:solidFill>
                  <a:schemeClr val="bg1"/>
                </a:solidFill>
                <a:latin typeface="Arial"/>
                <a:cs typeface="Arial"/>
              </a:rPr>
              <a:t>EVANGELIZING EFFECTIVELY</a:t>
            </a:r>
            <a:endParaRPr lang="es-ES" sz="2000" b="1" dirty="0">
              <a:solidFill>
                <a:schemeClr val="bg1"/>
              </a:solidFill>
              <a:latin typeface="Arial"/>
              <a:cs typeface="Arial"/>
            </a:endParaRPr>
          </a:p>
        </p:txBody>
      </p:sp>
      <p:sp>
        <p:nvSpPr>
          <p:cNvPr id="5" name="Rectangle 4"/>
          <p:cNvSpPr/>
          <p:nvPr/>
        </p:nvSpPr>
        <p:spPr>
          <a:xfrm>
            <a:off x="76200" y="914400"/>
            <a:ext cx="8534400" cy="461665"/>
          </a:xfrm>
          <a:prstGeom prst="rect">
            <a:avLst/>
          </a:prstGeom>
        </p:spPr>
        <p:txBody>
          <a:bodyPr wrap="square">
            <a:spAutoFit/>
          </a:bodyPr>
          <a:lstStyle/>
          <a:p>
            <a:r>
              <a:rPr lang="en-US" sz="2400" b="1" dirty="0" smtClean="0">
                <a:latin typeface="Arial" panose="020B0604020202020204" pitchFamily="34" charset="0"/>
                <a:cs typeface="Arial" panose="020B0604020202020204" pitchFamily="34" charset="0"/>
              </a:rPr>
              <a:t>COMMITMENT TO EVANGELISM: </a:t>
            </a:r>
            <a:endParaRPr lang="en-US" sz="2400" b="1" dirty="0">
              <a:latin typeface="Arial" panose="020B0604020202020204" pitchFamily="34" charset="0"/>
              <a:cs typeface="Arial" panose="020B0604020202020204" pitchFamily="34" charset="0"/>
            </a:endParaRP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19800" y="5920692"/>
            <a:ext cx="2856390" cy="794433"/>
          </a:xfrm>
          <a:prstGeom prst="rect">
            <a:avLst/>
          </a:prstGeom>
        </p:spPr>
      </p:pic>
      <p:sp>
        <p:nvSpPr>
          <p:cNvPr id="7" name="Rectángulo 16"/>
          <p:cNvSpPr/>
          <p:nvPr/>
        </p:nvSpPr>
        <p:spPr>
          <a:xfrm>
            <a:off x="0" y="6725920"/>
            <a:ext cx="9144000" cy="144000"/>
          </a:xfrm>
          <a:prstGeom prst="rect">
            <a:avLst/>
          </a:prstGeom>
          <a:solidFill>
            <a:srgbClr val="1D398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8" name="TextBox 7"/>
          <p:cNvSpPr txBox="1"/>
          <p:nvPr/>
        </p:nvSpPr>
        <p:spPr>
          <a:xfrm>
            <a:off x="152400" y="1371600"/>
            <a:ext cx="8534400" cy="1631216"/>
          </a:xfrm>
          <a:prstGeom prst="rect">
            <a:avLst/>
          </a:prstGeom>
          <a:noFill/>
        </p:spPr>
        <p:txBody>
          <a:bodyPr wrap="square" rtlCol="0">
            <a:spAutoFit/>
          </a:bodyPr>
          <a:lstStyle/>
          <a:p>
            <a:r>
              <a:rPr lang="en-US" sz="2000" dirty="0" smtClean="0">
                <a:latin typeface="Arial" pitchFamily="34" charset="0"/>
                <a:cs typeface="Arial" pitchFamily="34" charset="0"/>
              </a:rPr>
              <a:t>The last commandment that Christ gave us before ascending to heaven</a:t>
            </a:r>
            <a:r>
              <a:rPr lang="en-US" sz="2000" i="1" dirty="0" smtClean="0">
                <a:latin typeface="Arial" pitchFamily="34" charset="0"/>
                <a:cs typeface="Arial" pitchFamily="34" charset="0"/>
              </a:rPr>
              <a:t>— “Go and make disciples of all nations.”</a:t>
            </a:r>
            <a:r>
              <a:rPr lang="en-US" sz="2000" dirty="0" smtClean="0">
                <a:latin typeface="Arial" pitchFamily="34" charset="0"/>
                <a:cs typeface="Arial" pitchFamily="34" charset="0"/>
              </a:rPr>
              <a:t> (Matthew 28:19</a:t>
            </a:r>
            <a:r>
              <a:rPr lang="en-US" sz="2000" dirty="0" smtClean="0">
                <a:latin typeface="Arial" pitchFamily="34" charset="0"/>
                <a:cs typeface="Arial" pitchFamily="34" charset="0"/>
              </a:rPr>
              <a:t>) </a:t>
            </a:r>
            <a:endParaRPr lang="en-US" sz="2000" dirty="0" smtClean="0">
              <a:latin typeface="Arial" pitchFamily="34" charset="0"/>
              <a:cs typeface="Arial" pitchFamily="34" charset="0"/>
            </a:endParaRPr>
          </a:p>
          <a:p>
            <a:endParaRPr lang="en-US" sz="2000" dirty="0">
              <a:latin typeface="Arial" pitchFamily="34" charset="0"/>
              <a:cs typeface="Arial" pitchFamily="34" charset="0"/>
            </a:endParaRPr>
          </a:p>
          <a:p>
            <a:r>
              <a:rPr lang="en-US" sz="2000" dirty="0" smtClean="0">
                <a:latin typeface="Arial" pitchFamily="34" charset="0"/>
                <a:cs typeface="Arial" pitchFamily="34" charset="0"/>
              </a:rPr>
              <a:t>Because God is at work, churches can expect </a:t>
            </a:r>
            <a:r>
              <a:rPr lang="en-US" sz="2000" b="1" dirty="0" smtClean="0">
                <a:latin typeface="Arial" pitchFamily="34" charset="0"/>
                <a:cs typeface="Arial" pitchFamily="34" charset="0"/>
              </a:rPr>
              <a:t>GROWTH</a:t>
            </a:r>
            <a:r>
              <a:rPr lang="en-US" sz="2000" dirty="0" smtClean="0">
                <a:latin typeface="Arial" pitchFamily="34" charset="0"/>
                <a:cs typeface="Arial" pitchFamily="34" charset="0"/>
              </a:rPr>
              <a:t>. </a:t>
            </a:r>
            <a:endParaRPr lang="en-US" sz="2000" dirty="0">
              <a:latin typeface="Arial" pitchFamily="34" charset="0"/>
              <a:cs typeface="Arial" pitchFamily="34" charset="0"/>
            </a:endParaRPr>
          </a:p>
          <a:p>
            <a:endParaRPr lang="en-US" sz="2000" dirty="0">
              <a:latin typeface="Arial" pitchFamily="34" charset="0"/>
              <a:cs typeface="Arial" pitchFamily="34" charset="0"/>
            </a:endParaRPr>
          </a:p>
        </p:txBody>
      </p:sp>
      <p:sp>
        <p:nvSpPr>
          <p:cNvPr id="10" name="Rectangle 9"/>
          <p:cNvSpPr/>
          <p:nvPr/>
        </p:nvSpPr>
        <p:spPr>
          <a:xfrm>
            <a:off x="110231" y="2814935"/>
            <a:ext cx="8119369" cy="461665"/>
          </a:xfrm>
          <a:prstGeom prst="rect">
            <a:avLst/>
          </a:prstGeom>
        </p:spPr>
        <p:txBody>
          <a:bodyPr wrap="square">
            <a:spAutoFit/>
          </a:bodyPr>
          <a:lstStyle/>
          <a:p>
            <a:r>
              <a:rPr lang="en-US" sz="2400" b="1" dirty="0" smtClean="0">
                <a:latin typeface="Arial" panose="020B0604020202020204" pitchFamily="34" charset="0"/>
                <a:cs typeface="Arial" panose="020B0604020202020204" pitchFamily="34" charset="0"/>
              </a:rPr>
              <a:t>KEY PRINCIPLES FOR EVANGELISM: </a:t>
            </a:r>
            <a:endParaRPr lang="en-US" sz="2400" b="1" dirty="0">
              <a:latin typeface="Arial" panose="020B0604020202020204" pitchFamily="34" charset="0"/>
              <a:cs typeface="Arial" panose="020B0604020202020204" pitchFamily="34" charset="0"/>
            </a:endParaRPr>
          </a:p>
        </p:txBody>
      </p:sp>
      <p:sp>
        <p:nvSpPr>
          <p:cNvPr id="11" name="TextBox 10"/>
          <p:cNvSpPr txBox="1"/>
          <p:nvPr/>
        </p:nvSpPr>
        <p:spPr>
          <a:xfrm>
            <a:off x="138344" y="3151525"/>
            <a:ext cx="9005656" cy="3477875"/>
          </a:xfrm>
          <a:prstGeom prst="rect">
            <a:avLst/>
          </a:prstGeom>
          <a:noFill/>
        </p:spPr>
        <p:txBody>
          <a:bodyPr wrap="square" rtlCol="0">
            <a:spAutoFit/>
          </a:bodyPr>
          <a:lstStyle/>
          <a:p>
            <a:pPr marL="285750" indent="-285750">
              <a:buFont typeface="Courier New" pitchFamily="49" charset="0"/>
              <a:buChar char="o"/>
            </a:pPr>
            <a:r>
              <a:rPr lang="en-US" sz="2000" dirty="0" smtClean="0">
                <a:latin typeface="Arial" pitchFamily="34" charset="0"/>
                <a:cs typeface="Arial" pitchFamily="34" charset="0"/>
              </a:rPr>
              <a:t>Go out to find the lost.</a:t>
            </a:r>
          </a:p>
          <a:p>
            <a:pPr marL="285750" indent="-285750">
              <a:buFont typeface="Courier New" pitchFamily="49" charset="0"/>
              <a:buChar char="o"/>
            </a:pPr>
            <a:r>
              <a:rPr lang="en-US" sz="2000" dirty="0" smtClean="0">
                <a:latin typeface="Arial" pitchFamily="34" charset="0"/>
                <a:cs typeface="Arial" pitchFamily="34" charset="0"/>
              </a:rPr>
              <a:t>Value what God values.</a:t>
            </a:r>
          </a:p>
          <a:p>
            <a:pPr marL="285750" indent="-285750">
              <a:buFont typeface="Courier New" pitchFamily="49" charset="0"/>
              <a:buChar char="o"/>
            </a:pPr>
            <a:r>
              <a:rPr lang="en-US" sz="2000" dirty="0" smtClean="0">
                <a:latin typeface="Arial" pitchFamily="34" charset="0"/>
                <a:cs typeface="Arial" pitchFamily="34" charset="0"/>
              </a:rPr>
              <a:t>Understand the perspective of those you are trying to reach. </a:t>
            </a:r>
          </a:p>
          <a:p>
            <a:pPr marL="285750" indent="-285750">
              <a:buFont typeface="Courier New" pitchFamily="49" charset="0"/>
              <a:buChar char="o"/>
            </a:pPr>
            <a:r>
              <a:rPr lang="en-US" sz="2000" dirty="0" smtClean="0">
                <a:latin typeface="Arial" pitchFamily="34" charset="0"/>
                <a:cs typeface="Arial" pitchFamily="34" charset="0"/>
              </a:rPr>
              <a:t>Care for the spiritually needy. </a:t>
            </a:r>
          </a:p>
          <a:p>
            <a:pPr marL="285750" indent="-285750">
              <a:buFont typeface="Courier New" pitchFamily="49" charset="0"/>
              <a:buChar char="o"/>
            </a:pPr>
            <a:r>
              <a:rPr lang="en-US" sz="2000" dirty="0" smtClean="0">
                <a:latin typeface="Arial" pitchFamily="34" charset="0"/>
                <a:cs typeface="Arial" pitchFamily="34" charset="0"/>
              </a:rPr>
              <a:t>Adapt methodologies, not the message. </a:t>
            </a:r>
          </a:p>
          <a:p>
            <a:pPr marL="285750" indent="-285750">
              <a:buFont typeface="Courier New" pitchFamily="49" charset="0"/>
              <a:buChar char="o"/>
            </a:pPr>
            <a:r>
              <a:rPr lang="en-US" sz="2000" dirty="0" smtClean="0">
                <a:latin typeface="Arial" pitchFamily="34" charset="0"/>
                <a:cs typeface="Arial" pitchFamily="34" charset="0"/>
              </a:rPr>
              <a:t>Seek fertile ground to deposit the message. </a:t>
            </a:r>
          </a:p>
          <a:p>
            <a:pPr marL="285750" indent="-285750">
              <a:buFont typeface="Courier New" pitchFamily="49" charset="0"/>
              <a:buChar char="o"/>
            </a:pPr>
            <a:r>
              <a:rPr lang="en-US" sz="2000" dirty="0" smtClean="0">
                <a:latin typeface="Arial" pitchFamily="34" charset="0"/>
                <a:cs typeface="Arial" pitchFamily="34" charset="0"/>
              </a:rPr>
              <a:t>Clearly communicate the gospel in ways that make sense. </a:t>
            </a:r>
          </a:p>
          <a:p>
            <a:pPr marL="285750" indent="-285750">
              <a:buFont typeface="Courier New" pitchFamily="49" charset="0"/>
              <a:buChar char="o"/>
            </a:pPr>
            <a:r>
              <a:rPr lang="en-US" sz="2000" dirty="0" smtClean="0">
                <a:latin typeface="Arial" pitchFamily="34" charset="0"/>
                <a:cs typeface="Arial" pitchFamily="34" charset="0"/>
              </a:rPr>
              <a:t>Share the gospel with many people in many ways. </a:t>
            </a:r>
          </a:p>
          <a:p>
            <a:pPr marL="285750" indent="-285750">
              <a:buFont typeface="Courier New" pitchFamily="49" charset="0"/>
              <a:buChar char="o"/>
            </a:pPr>
            <a:r>
              <a:rPr lang="en-US" sz="2000" dirty="0" smtClean="0">
                <a:latin typeface="Arial" pitchFamily="34" charset="0"/>
                <a:cs typeface="Arial" pitchFamily="34" charset="0"/>
              </a:rPr>
              <a:t>Accompany evangelism with prayer. </a:t>
            </a:r>
          </a:p>
          <a:p>
            <a:pPr marL="285750" indent="-285750">
              <a:buFont typeface="Courier New" pitchFamily="49" charset="0"/>
              <a:buChar char="o"/>
            </a:pPr>
            <a:r>
              <a:rPr lang="en-US" sz="2000" dirty="0" smtClean="0">
                <a:latin typeface="Arial" pitchFamily="34" charset="0"/>
                <a:cs typeface="Arial" pitchFamily="34" charset="0"/>
              </a:rPr>
              <a:t>Seek disciples, not just decisions. </a:t>
            </a:r>
          </a:p>
          <a:p>
            <a:pPr marL="285750" indent="-285750">
              <a:buFont typeface="Courier New" pitchFamily="49" charset="0"/>
              <a:buChar char="o"/>
            </a:pPr>
            <a:r>
              <a:rPr lang="en-US" sz="2000" dirty="0" smtClean="0">
                <a:latin typeface="Arial" pitchFamily="34" charset="0"/>
                <a:cs typeface="Arial" pitchFamily="34" charset="0"/>
              </a:rPr>
              <a:t>Work through existing and natural relationships. </a:t>
            </a:r>
            <a:endParaRPr lang="en-US" sz="2000" dirty="0">
              <a:latin typeface="Arial" pitchFamily="34" charset="0"/>
              <a:cs typeface="Arial" pitchFamily="34" charset="0"/>
            </a:endParaRPr>
          </a:p>
        </p:txBody>
      </p:sp>
      <p:pic>
        <p:nvPicPr>
          <p:cNvPr id="13" name="Picture 1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15200" y="4191000"/>
            <a:ext cx="1711444" cy="1600200"/>
          </a:xfrm>
          <a:prstGeom prst="rect">
            <a:avLst/>
          </a:prstGeom>
        </p:spPr>
      </p:pic>
    </p:spTree>
    <p:extLst>
      <p:ext uri="{BB962C8B-B14F-4D97-AF65-F5344CB8AC3E}">
        <p14:creationId xmlns:p14="http://schemas.microsoft.com/office/powerpoint/2010/main" val="169929496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wipe(down)">
                                      <p:cBhvr>
                                        <p:cTn id="12" dur="500"/>
                                        <p:tgtEl>
                                          <p:spTgt spid="12"/>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down)">
                                      <p:cBhvr>
                                        <p:cTn id="15" dur="500"/>
                                        <p:tgtEl>
                                          <p:spTgt spid="8"/>
                                        </p:tgtEl>
                                      </p:cBhvr>
                                    </p:animEffect>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nodeType="click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fade">
                                      <p:cBhvr>
                                        <p:cTn id="20" dur="1000"/>
                                        <p:tgtEl>
                                          <p:spTgt spid="13"/>
                                        </p:tgtEl>
                                      </p:cBhvr>
                                    </p:animEffect>
                                    <p:anim calcmode="lin" valueType="num">
                                      <p:cBhvr>
                                        <p:cTn id="21" dur="1000" fill="hold"/>
                                        <p:tgtEl>
                                          <p:spTgt spid="13"/>
                                        </p:tgtEl>
                                        <p:attrNameLst>
                                          <p:attrName>ppt_x</p:attrName>
                                        </p:attrNameLst>
                                      </p:cBhvr>
                                      <p:tavLst>
                                        <p:tav tm="0">
                                          <p:val>
                                            <p:strVal val="#ppt_x"/>
                                          </p:val>
                                        </p:tav>
                                        <p:tav tm="100000">
                                          <p:val>
                                            <p:strVal val="#ppt_x"/>
                                          </p:val>
                                        </p:tav>
                                      </p:tavLst>
                                    </p:anim>
                                    <p:anim calcmode="lin" valueType="num">
                                      <p:cBhvr>
                                        <p:cTn id="22"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4" grpId="0" animBg="1"/>
      <p:bldP spid="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ángulo 15"/>
          <p:cNvSpPr/>
          <p:nvPr/>
        </p:nvSpPr>
        <p:spPr>
          <a:xfrm>
            <a:off x="0" y="4107742"/>
            <a:ext cx="5562600" cy="1988258"/>
          </a:xfrm>
          <a:prstGeom prst="rect">
            <a:avLst/>
          </a:prstGeom>
          <a:gradFill flip="none" rotWithShape="1">
            <a:gsLst>
              <a:gs pos="0">
                <a:srgbClr val="009036"/>
              </a:gs>
              <a:gs pos="100000">
                <a:srgbClr val="FDFFB8">
                  <a:alpha val="24000"/>
                </a:srgbClr>
              </a:gs>
            </a:gsLst>
            <a:lin ang="16200000" scaled="0"/>
            <a:tileRect/>
          </a:gradFill>
          <a:effectLst/>
        </p:spPr>
        <p:txBody>
          <a:bodyPr wrap="square" anchor="ctr">
            <a:noAutofit/>
          </a:bodyPr>
          <a:lstStyle/>
          <a:p>
            <a:endParaRPr lang="es-ES" sz="1600" dirty="0">
              <a:latin typeface="Times New Roman"/>
              <a:cs typeface="Times New Roman"/>
            </a:endParaRPr>
          </a:p>
        </p:txBody>
      </p:sp>
      <p:sp>
        <p:nvSpPr>
          <p:cNvPr id="4" name="Título 1"/>
          <p:cNvSpPr txBox="1">
            <a:spLocks/>
          </p:cNvSpPr>
          <p:nvPr/>
        </p:nvSpPr>
        <p:spPr>
          <a:xfrm>
            <a:off x="0" y="457200"/>
            <a:ext cx="4897120" cy="432000"/>
          </a:xfrm>
          <a:prstGeom prst="rect">
            <a:avLst/>
          </a:prstGeom>
          <a:solidFill>
            <a:srgbClr val="1D398D"/>
          </a:solidFill>
        </p:spPr>
        <p:txBody>
          <a:bodyPr vert="horz" lIns="360000" tIns="0" rIns="91440" bIns="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s-ES" sz="2000" b="1" dirty="0" smtClean="0">
                <a:solidFill>
                  <a:schemeClr val="bg1"/>
                </a:solidFill>
                <a:latin typeface="Arial"/>
                <a:cs typeface="Arial"/>
              </a:rPr>
              <a:t>EVANGELIZING EFFECTIVELY</a:t>
            </a:r>
            <a:endParaRPr lang="es-ES" sz="2000" b="1" dirty="0">
              <a:solidFill>
                <a:schemeClr val="bg1"/>
              </a:solidFill>
              <a:latin typeface="Arial"/>
              <a:cs typeface="Arial"/>
            </a:endParaRPr>
          </a:p>
        </p:txBody>
      </p:sp>
      <p:sp>
        <p:nvSpPr>
          <p:cNvPr id="7" name="Rectangle 6"/>
          <p:cNvSpPr/>
          <p:nvPr/>
        </p:nvSpPr>
        <p:spPr>
          <a:xfrm>
            <a:off x="34031" y="1066800"/>
            <a:ext cx="8534400" cy="1569660"/>
          </a:xfrm>
          <a:prstGeom prst="rect">
            <a:avLst/>
          </a:prstGeom>
        </p:spPr>
        <p:txBody>
          <a:bodyPr wrap="square">
            <a:spAutoFit/>
          </a:bodyPr>
          <a:lstStyle/>
          <a:p>
            <a:r>
              <a:rPr lang="en-US" sz="2400" b="1" dirty="0" smtClean="0">
                <a:latin typeface="Arial" panose="020B0604020202020204" pitchFamily="34" charset="0"/>
                <a:cs typeface="Arial" panose="020B0604020202020204" pitchFamily="34" charset="0"/>
              </a:rPr>
              <a:t>FOCUS ON THE AUDIENCE:</a:t>
            </a:r>
          </a:p>
          <a:p>
            <a:endParaRPr lang="en-US" sz="2400" b="1" dirty="0" smtClean="0">
              <a:latin typeface="Arial" panose="020B0604020202020204" pitchFamily="34" charset="0"/>
              <a:cs typeface="Arial" panose="020B0604020202020204" pitchFamily="34" charset="0"/>
            </a:endParaRPr>
          </a:p>
          <a:p>
            <a:endParaRPr lang="en-US" sz="2400" b="1" dirty="0" smtClean="0">
              <a:latin typeface="Arial" panose="020B0604020202020204" pitchFamily="34" charset="0"/>
              <a:cs typeface="Arial" panose="020B0604020202020204" pitchFamily="34" charset="0"/>
            </a:endParaRPr>
          </a:p>
          <a:p>
            <a:r>
              <a:rPr lang="en-US" sz="2400" b="1" dirty="0" smtClean="0">
                <a:latin typeface="Arial" panose="020B0604020202020204" pitchFamily="34" charset="0"/>
                <a:cs typeface="Arial" panose="020B0604020202020204" pitchFamily="34" charset="0"/>
              </a:rPr>
              <a:t> </a:t>
            </a:r>
            <a:endParaRPr lang="en-US" sz="2400" b="1" dirty="0">
              <a:latin typeface="Arial" panose="020B0604020202020204" pitchFamily="34" charset="0"/>
              <a:cs typeface="Arial" panose="020B0604020202020204" pitchFamily="34" charset="0"/>
            </a:endParaRPr>
          </a:p>
        </p:txBody>
      </p:sp>
      <p:sp>
        <p:nvSpPr>
          <p:cNvPr id="8" name="TextBox 7"/>
          <p:cNvSpPr txBox="1"/>
          <p:nvPr/>
        </p:nvSpPr>
        <p:spPr>
          <a:xfrm>
            <a:off x="152400" y="1600200"/>
            <a:ext cx="8839200" cy="2246769"/>
          </a:xfrm>
          <a:prstGeom prst="rect">
            <a:avLst/>
          </a:prstGeom>
          <a:noFill/>
        </p:spPr>
        <p:txBody>
          <a:bodyPr wrap="square" rtlCol="0">
            <a:spAutoFit/>
          </a:bodyPr>
          <a:lstStyle/>
          <a:p>
            <a:pPr marL="285750" indent="-285750">
              <a:buFont typeface="Courier New" pitchFamily="49" charset="0"/>
              <a:buChar char="o"/>
            </a:pPr>
            <a:r>
              <a:rPr lang="en-US" sz="2000" dirty="0" smtClean="0">
                <a:latin typeface="Arial" pitchFamily="34" charset="0"/>
                <a:cs typeface="Arial" pitchFamily="34" charset="0"/>
              </a:rPr>
              <a:t>Concentrate on reaching a specific group of people to evangelize. This is a biblical principle and it is practical. (Example: Peter and Paul) </a:t>
            </a:r>
          </a:p>
          <a:p>
            <a:endParaRPr lang="en-US" sz="2000" dirty="0" smtClean="0">
              <a:latin typeface="Arial" pitchFamily="34" charset="0"/>
              <a:cs typeface="Arial" pitchFamily="34" charset="0"/>
            </a:endParaRPr>
          </a:p>
          <a:p>
            <a:pPr marL="285750" indent="-285750">
              <a:buFont typeface="Courier New" pitchFamily="49" charset="0"/>
              <a:buChar char="o"/>
            </a:pPr>
            <a:r>
              <a:rPr lang="en-US" sz="2000" dirty="0" smtClean="0">
                <a:latin typeface="Arial" pitchFamily="34" charset="0"/>
                <a:cs typeface="Arial" pitchFamily="34" charset="0"/>
              </a:rPr>
              <a:t>Having a clearly defined target group makes it easier to make decisions about how to carry out the ministry. </a:t>
            </a:r>
          </a:p>
          <a:p>
            <a:endParaRPr lang="en-US" sz="2000" dirty="0">
              <a:latin typeface="Arial" pitchFamily="34" charset="0"/>
              <a:cs typeface="Arial" pitchFamily="34" charset="0"/>
            </a:endParaRPr>
          </a:p>
          <a:p>
            <a:endParaRPr lang="en-US" sz="2000" dirty="0">
              <a:latin typeface="Arial" pitchFamily="34" charset="0"/>
              <a:cs typeface="Arial" pitchFamily="34" charset="0"/>
            </a:endParaRPr>
          </a:p>
        </p:txBody>
      </p:sp>
      <p:sp>
        <p:nvSpPr>
          <p:cNvPr id="9" name="Rectangle 8"/>
          <p:cNvSpPr/>
          <p:nvPr/>
        </p:nvSpPr>
        <p:spPr>
          <a:xfrm>
            <a:off x="34031" y="3459540"/>
            <a:ext cx="8534400" cy="1569660"/>
          </a:xfrm>
          <a:prstGeom prst="rect">
            <a:avLst/>
          </a:prstGeom>
        </p:spPr>
        <p:txBody>
          <a:bodyPr wrap="square">
            <a:spAutoFit/>
          </a:bodyPr>
          <a:lstStyle/>
          <a:p>
            <a:r>
              <a:rPr lang="en-US" sz="2400" b="1" dirty="0" smtClean="0">
                <a:latin typeface="Arial" panose="020B0604020202020204" pitchFamily="34" charset="0"/>
                <a:cs typeface="Arial" panose="020B0604020202020204" pitchFamily="34" charset="0"/>
              </a:rPr>
              <a:t>PLANNING FOR EVANGELISM:</a:t>
            </a:r>
          </a:p>
          <a:p>
            <a:endParaRPr lang="en-US" sz="2400" b="1" dirty="0" smtClean="0">
              <a:latin typeface="Arial" panose="020B0604020202020204" pitchFamily="34" charset="0"/>
              <a:cs typeface="Arial" panose="020B0604020202020204" pitchFamily="34" charset="0"/>
            </a:endParaRPr>
          </a:p>
          <a:p>
            <a:endParaRPr lang="en-US" sz="2400" b="1" dirty="0" smtClean="0">
              <a:latin typeface="Arial" panose="020B0604020202020204" pitchFamily="34" charset="0"/>
              <a:cs typeface="Arial" panose="020B0604020202020204" pitchFamily="34" charset="0"/>
            </a:endParaRPr>
          </a:p>
          <a:p>
            <a:r>
              <a:rPr lang="en-US" sz="2400" b="1" dirty="0" smtClean="0">
                <a:latin typeface="Arial" panose="020B0604020202020204" pitchFamily="34" charset="0"/>
                <a:cs typeface="Arial" panose="020B0604020202020204" pitchFamily="34" charset="0"/>
              </a:rPr>
              <a:t> </a:t>
            </a:r>
            <a:endParaRPr lang="en-US" sz="2400" b="1" dirty="0">
              <a:latin typeface="Arial" panose="020B0604020202020204" pitchFamily="34" charset="0"/>
              <a:cs typeface="Arial" panose="020B0604020202020204" pitchFamily="34" charset="0"/>
            </a:endParaRPr>
          </a:p>
        </p:txBody>
      </p:sp>
      <p:sp>
        <p:nvSpPr>
          <p:cNvPr id="10" name="TextBox 9"/>
          <p:cNvSpPr txBox="1"/>
          <p:nvPr/>
        </p:nvSpPr>
        <p:spPr>
          <a:xfrm>
            <a:off x="273728" y="4236184"/>
            <a:ext cx="5212672" cy="1631216"/>
          </a:xfrm>
          <a:prstGeom prst="rect">
            <a:avLst/>
          </a:prstGeom>
          <a:noFill/>
        </p:spPr>
        <p:txBody>
          <a:bodyPr wrap="square" rtlCol="0">
            <a:spAutoFit/>
          </a:bodyPr>
          <a:lstStyle/>
          <a:p>
            <a:r>
              <a:rPr lang="en-US" sz="2000" dirty="0" smtClean="0">
                <a:latin typeface="Arial" pitchFamily="34" charset="0"/>
                <a:cs typeface="Arial" pitchFamily="34" charset="0"/>
              </a:rPr>
              <a:t>Make sure there is a </a:t>
            </a:r>
            <a:r>
              <a:rPr lang="en-US" sz="2000" b="1" dirty="0" smtClean="0">
                <a:latin typeface="Arial" pitchFamily="34" charset="0"/>
                <a:cs typeface="Arial" pitchFamily="34" charset="0"/>
              </a:rPr>
              <a:t>BUDGET</a:t>
            </a:r>
            <a:r>
              <a:rPr lang="en-US" sz="2000" dirty="0" smtClean="0">
                <a:latin typeface="Arial" pitchFamily="34" charset="0"/>
                <a:cs typeface="Arial" pitchFamily="34" charset="0"/>
              </a:rPr>
              <a:t> line item for evangelism activities and that they are scheduled on the </a:t>
            </a:r>
            <a:r>
              <a:rPr lang="en-US" sz="2000" b="1" dirty="0" smtClean="0">
                <a:latin typeface="Arial" pitchFamily="34" charset="0"/>
                <a:cs typeface="Arial" pitchFamily="34" charset="0"/>
              </a:rPr>
              <a:t>CALENDAR</a:t>
            </a:r>
            <a:r>
              <a:rPr lang="en-US" sz="2000" dirty="0" smtClean="0">
                <a:latin typeface="Arial" pitchFamily="34" charset="0"/>
                <a:cs typeface="Arial" pitchFamily="34" charset="0"/>
              </a:rPr>
              <a:t>. Sharing the gospel with people cannot be something that only happens occasionally. </a:t>
            </a:r>
            <a:endParaRPr lang="en-US" sz="2000" dirty="0">
              <a:latin typeface="Arial" pitchFamily="34" charset="0"/>
              <a:cs typeface="Arial" pitchFamily="34" charset="0"/>
            </a:endParaRPr>
          </a:p>
        </p:txBody>
      </p:sp>
      <p:pic>
        <p:nvPicPr>
          <p:cNvPr id="14" name="Picture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19800" y="5920692"/>
            <a:ext cx="2856390" cy="794433"/>
          </a:xfrm>
          <a:prstGeom prst="rect">
            <a:avLst/>
          </a:prstGeom>
        </p:spPr>
      </p:pic>
      <p:sp>
        <p:nvSpPr>
          <p:cNvPr id="15" name="Rectángulo 16"/>
          <p:cNvSpPr/>
          <p:nvPr/>
        </p:nvSpPr>
        <p:spPr>
          <a:xfrm>
            <a:off x="0" y="6725920"/>
            <a:ext cx="9144000" cy="144000"/>
          </a:xfrm>
          <a:prstGeom prst="rect">
            <a:avLst/>
          </a:prstGeom>
          <a:solidFill>
            <a:srgbClr val="1D398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pic>
        <p:nvPicPr>
          <p:cNvPr id="16" name="Picture 1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94399" y="3429000"/>
            <a:ext cx="2844801" cy="1828801"/>
          </a:xfrm>
          <a:prstGeom prst="rect">
            <a:avLst/>
          </a:prstGeom>
        </p:spPr>
      </p:pic>
    </p:spTree>
    <p:extLst>
      <p:ext uri="{BB962C8B-B14F-4D97-AF65-F5344CB8AC3E}">
        <p14:creationId xmlns:p14="http://schemas.microsoft.com/office/powerpoint/2010/main" val="152559277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circle(in)">
                                      <p:cBhvr>
                                        <p:cTn id="12" dur="2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ángulo 15"/>
          <p:cNvSpPr/>
          <p:nvPr/>
        </p:nvSpPr>
        <p:spPr>
          <a:xfrm>
            <a:off x="5029200" y="3200400"/>
            <a:ext cx="4114800" cy="2590800"/>
          </a:xfrm>
          <a:prstGeom prst="rect">
            <a:avLst/>
          </a:prstGeom>
          <a:gradFill flip="none" rotWithShape="1">
            <a:gsLst>
              <a:gs pos="0">
                <a:srgbClr val="125AA3"/>
              </a:gs>
              <a:gs pos="100000">
                <a:srgbClr val="FDFFB8">
                  <a:alpha val="24000"/>
                </a:srgbClr>
              </a:gs>
            </a:gsLst>
            <a:lin ang="16200000" scaled="0"/>
            <a:tileRect/>
          </a:gradFill>
          <a:effectLst/>
        </p:spPr>
        <p:txBody>
          <a:bodyPr wrap="square" anchor="ctr">
            <a:noAutofit/>
          </a:bodyPr>
          <a:lstStyle/>
          <a:p>
            <a:endParaRPr lang="es-ES" sz="1600" dirty="0">
              <a:latin typeface="Times New Roman"/>
              <a:cs typeface="Times New Roman"/>
            </a:endParaRPr>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905000"/>
            <a:ext cx="2324100" cy="2324100"/>
          </a:xfrm>
          <a:prstGeom prst="rect">
            <a:avLst/>
          </a:prstGeom>
        </p:spPr>
      </p:pic>
      <p:sp>
        <p:nvSpPr>
          <p:cNvPr id="4" name="Título 1"/>
          <p:cNvSpPr txBox="1">
            <a:spLocks/>
          </p:cNvSpPr>
          <p:nvPr/>
        </p:nvSpPr>
        <p:spPr>
          <a:xfrm>
            <a:off x="0" y="457200"/>
            <a:ext cx="4897120" cy="432000"/>
          </a:xfrm>
          <a:prstGeom prst="rect">
            <a:avLst/>
          </a:prstGeom>
          <a:solidFill>
            <a:srgbClr val="1D398D"/>
          </a:solidFill>
        </p:spPr>
        <p:txBody>
          <a:bodyPr vert="horz" lIns="360000" tIns="0" rIns="91440" bIns="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s-ES" sz="2000" b="1" dirty="0" smtClean="0">
                <a:solidFill>
                  <a:schemeClr val="bg1"/>
                </a:solidFill>
                <a:latin typeface="Arial"/>
                <a:cs typeface="Arial"/>
              </a:rPr>
              <a:t>EVANGELIZING EFFECTIVELY</a:t>
            </a:r>
            <a:endParaRPr lang="es-ES" sz="2000" b="1" dirty="0">
              <a:solidFill>
                <a:schemeClr val="bg1"/>
              </a:solidFill>
              <a:latin typeface="Arial"/>
              <a:cs typeface="Arial"/>
            </a:endParaRPr>
          </a:p>
        </p:txBody>
      </p:sp>
      <p:sp>
        <p:nvSpPr>
          <p:cNvPr id="5" name="Rectangle 4"/>
          <p:cNvSpPr/>
          <p:nvPr/>
        </p:nvSpPr>
        <p:spPr>
          <a:xfrm>
            <a:off x="34031" y="1066800"/>
            <a:ext cx="8534400" cy="1569660"/>
          </a:xfrm>
          <a:prstGeom prst="rect">
            <a:avLst/>
          </a:prstGeom>
        </p:spPr>
        <p:txBody>
          <a:bodyPr wrap="square">
            <a:spAutoFit/>
          </a:bodyPr>
          <a:lstStyle/>
          <a:p>
            <a:r>
              <a:rPr lang="en-US" sz="2400" b="1" dirty="0" smtClean="0">
                <a:latin typeface="Arial" panose="020B0604020202020204" pitchFamily="34" charset="0"/>
                <a:cs typeface="Arial" panose="020B0604020202020204" pitchFamily="34" charset="0"/>
              </a:rPr>
              <a:t>PERSONAL EVANGELISM STYLES</a:t>
            </a:r>
            <a:r>
              <a:rPr lang="en-US" sz="2400" b="1" dirty="0">
                <a:latin typeface="Arial" panose="020B0604020202020204" pitchFamily="34" charset="0"/>
                <a:cs typeface="Arial" panose="020B0604020202020204" pitchFamily="34" charset="0"/>
              </a:rPr>
              <a:t>:</a:t>
            </a:r>
            <a:endParaRPr lang="en-US" sz="2400" b="1" dirty="0" smtClean="0">
              <a:latin typeface="Arial" panose="020B0604020202020204" pitchFamily="34" charset="0"/>
              <a:cs typeface="Arial" panose="020B0604020202020204" pitchFamily="34" charset="0"/>
            </a:endParaRPr>
          </a:p>
          <a:p>
            <a:endParaRPr lang="en-US" sz="2400" b="1" dirty="0" smtClean="0">
              <a:latin typeface="Arial" panose="020B0604020202020204" pitchFamily="34" charset="0"/>
              <a:cs typeface="Arial" panose="020B0604020202020204" pitchFamily="34" charset="0"/>
            </a:endParaRPr>
          </a:p>
          <a:p>
            <a:endParaRPr lang="en-US" sz="2400" b="1" dirty="0" smtClean="0">
              <a:latin typeface="Arial" panose="020B0604020202020204" pitchFamily="34" charset="0"/>
              <a:cs typeface="Arial" panose="020B0604020202020204" pitchFamily="34" charset="0"/>
            </a:endParaRPr>
          </a:p>
          <a:p>
            <a:r>
              <a:rPr lang="en-US" sz="2400" b="1" dirty="0" smtClean="0">
                <a:latin typeface="Arial" panose="020B0604020202020204" pitchFamily="34" charset="0"/>
                <a:cs typeface="Arial" panose="020B0604020202020204" pitchFamily="34" charset="0"/>
              </a:rPr>
              <a:t> </a:t>
            </a:r>
            <a:endParaRPr lang="en-US" sz="2400" b="1" dirty="0">
              <a:latin typeface="Arial" panose="020B0604020202020204" pitchFamily="34" charset="0"/>
              <a:cs typeface="Arial" panose="020B0604020202020204" pitchFamily="34" charset="0"/>
            </a:endParaRPr>
          </a:p>
        </p:txBody>
      </p:sp>
      <p:sp>
        <p:nvSpPr>
          <p:cNvPr id="6" name="TextBox 5"/>
          <p:cNvSpPr txBox="1"/>
          <p:nvPr/>
        </p:nvSpPr>
        <p:spPr>
          <a:xfrm>
            <a:off x="947689" y="1600200"/>
            <a:ext cx="4338897" cy="400110"/>
          </a:xfrm>
          <a:prstGeom prst="rect">
            <a:avLst/>
          </a:prstGeom>
          <a:noFill/>
        </p:spPr>
        <p:txBody>
          <a:bodyPr wrap="none" rtlCol="0">
            <a:spAutoFit/>
          </a:bodyPr>
          <a:lstStyle/>
          <a:p>
            <a:r>
              <a:rPr lang="en-US" sz="2000" i="1" dirty="0" smtClean="0">
                <a:latin typeface="Arial" pitchFamily="34" charset="0"/>
                <a:cs typeface="Arial" pitchFamily="34" charset="0"/>
              </a:rPr>
              <a:t>What is the best way to evangelize? </a:t>
            </a:r>
            <a:endParaRPr lang="en-US" sz="2000" i="1" dirty="0">
              <a:latin typeface="Arial" pitchFamily="34" charset="0"/>
              <a:cs typeface="Arial" pitchFamily="34" charset="0"/>
            </a:endParaRPr>
          </a:p>
        </p:txBody>
      </p:sp>
      <p:sp>
        <p:nvSpPr>
          <p:cNvPr id="7" name="TextBox 6"/>
          <p:cNvSpPr txBox="1"/>
          <p:nvPr/>
        </p:nvSpPr>
        <p:spPr>
          <a:xfrm>
            <a:off x="2110458" y="2057400"/>
            <a:ext cx="4111095" cy="400110"/>
          </a:xfrm>
          <a:prstGeom prst="rect">
            <a:avLst/>
          </a:prstGeom>
          <a:noFill/>
        </p:spPr>
        <p:txBody>
          <a:bodyPr wrap="none" rtlCol="0">
            <a:spAutoFit/>
          </a:bodyPr>
          <a:lstStyle/>
          <a:p>
            <a:r>
              <a:rPr lang="en-US" sz="2000" i="1" dirty="0" smtClean="0">
                <a:latin typeface="Arial" pitchFamily="34" charset="0"/>
                <a:cs typeface="Arial" pitchFamily="34" charset="0"/>
              </a:rPr>
              <a:t>What approaches should we use? </a:t>
            </a:r>
            <a:endParaRPr lang="en-US" sz="2000" i="1" dirty="0">
              <a:latin typeface="Arial" pitchFamily="34" charset="0"/>
              <a:cs typeface="Arial" pitchFamily="34" charset="0"/>
            </a:endParaRPr>
          </a:p>
        </p:txBody>
      </p:sp>
      <p:sp>
        <p:nvSpPr>
          <p:cNvPr id="8" name="TextBox 7"/>
          <p:cNvSpPr txBox="1"/>
          <p:nvPr/>
        </p:nvSpPr>
        <p:spPr>
          <a:xfrm>
            <a:off x="2519039" y="2571690"/>
            <a:ext cx="3925372" cy="400110"/>
          </a:xfrm>
          <a:prstGeom prst="rect">
            <a:avLst/>
          </a:prstGeom>
          <a:noFill/>
        </p:spPr>
        <p:txBody>
          <a:bodyPr wrap="none" rtlCol="0">
            <a:spAutoFit/>
          </a:bodyPr>
          <a:lstStyle/>
          <a:p>
            <a:r>
              <a:rPr lang="en-US" sz="2000" i="1" dirty="0" smtClean="0">
                <a:latin typeface="Arial" pitchFamily="34" charset="0"/>
                <a:cs typeface="Arial" pitchFamily="34" charset="0"/>
              </a:rPr>
              <a:t>What produces the best results? </a:t>
            </a:r>
            <a:endParaRPr lang="en-US" sz="2000" i="1" dirty="0">
              <a:latin typeface="Arial" pitchFamily="34" charset="0"/>
              <a:cs typeface="Arial" pitchFamily="34" charset="0"/>
            </a:endParaRPr>
          </a:p>
        </p:txBody>
      </p:sp>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19800" y="5920692"/>
            <a:ext cx="2856390" cy="794433"/>
          </a:xfrm>
          <a:prstGeom prst="rect">
            <a:avLst/>
          </a:prstGeom>
        </p:spPr>
      </p:pic>
      <p:sp>
        <p:nvSpPr>
          <p:cNvPr id="11" name="Rectángulo 16"/>
          <p:cNvSpPr/>
          <p:nvPr/>
        </p:nvSpPr>
        <p:spPr>
          <a:xfrm>
            <a:off x="0" y="6725920"/>
            <a:ext cx="9144000" cy="144000"/>
          </a:xfrm>
          <a:prstGeom prst="rect">
            <a:avLst/>
          </a:prstGeom>
          <a:solidFill>
            <a:srgbClr val="1D398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2" name="TextBox 11"/>
          <p:cNvSpPr txBox="1"/>
          <p:nvPr/>
        </p:nvSpPr>
        <p:spPr>
          <a:xfrm>
            <a:off x="4953000" y="3383340"/>
            <a:ext cx="4114801" cy="2246769"/>
          </a:xfrm>
          <a:prstGeom prst="rect">
            <a:avLst/>
          </a:prstGeom>
          <a:noFill/>
        </p:spPr>
        <p:txBody>
          <a:bodyPr wrap="square" rtlCol="0">
            <a:spAutoFit/>
          </a:bodyPr>
          <a:lstStyle/>
          <a:p>
            <a:pPr algn="r"/>
            <a:r>
              <a:rPr lang="en-US" sz="2000" dirty="0" smtClean="0">
                <a:latin typeface="Arial" pitchFamily="34" charset="0"/>
                <a:cs typeface="Arial" pitchFamily="34" charset="0"/>
              </a:rPr>
              <a:t>The truth is that there is no magic formula that solves all our evangelistic challenges. </a:t>
            </a:r>
          </a:p>
          <a:p>
            <a:pPr algn="r"/>
            <a:endParaRPr lang="en-US" sz="2000" dirty="0" smtClean="0">
              <a:latin typeface="Arial" pitchFamily="34" charset="0"/>
              <a:cs typeface="Arial" pitchFamily="34" charset="0"/>
            </a:endParaRPr>
          </a:p>
          <a:p>
            <a:pPr algn="r"/>
            <a:r>
              <a:rPr lang="en-US" sz="2000" dirty="0" smtClean="0">
                <a:latin typeface="Arial" pitchFamily="34" charset="0"/>
                <a:cs typeface="Arial" pitchFamily="34" charset="0"/>
              </a:rPr>
              <a:t>Those starting a new church must find the appropriate methods and put them into practice. </a:t>
            </a:r>
            <a:endParaRPr lang="en-US" sz="2000" dirty="0">
              <a:latin typeface="Arial" pitchFamily="34" charset="0"/>
              <a:cs typeface="Arial" pitchFamily="34" charset="0"/>
            </a:endParaRPr>
          </a:p>
        </p:txBody>
      </p:sp>
      <p:sp>
        <p:nvSpPr>
          <p:cNvPr id="14" name="TextBox 13"/>
          <p:cNvSpPr txBox="1"/>
          <p:nvPr/>
        </p:nvSpPr>
        <p:spPr>
          <a:xfrm>
            <a:off x="2286000" y="3392031"/>
            <a:ext cx="2701031" cy="2246769"/>
          </a:xfrm>
          <a:prstGeom prst="rect">
            <a:avLst/>
          </a:prstGeom>
          <a:noFill/>
        </p:spPr>
        <p:txBody>
          <a:bodyPr wrap="square" rtlCol="0">
            <a:spAutoFit/>
          </a:bodyPr>
          <a:lstStyle/>
          <a:p>
            <a:r>
              <a:rPr lang="en-US" sz="2000" b="1" dirty="0" smtClean="0">
                <a:latin typeface="Arial" pitchFamily="34" charset="0"/>
                <a:cs typeface="Arial" pitchFamily="34" charset="0"/>
              </a:rPr>
              <a:t>Evangelism Styles:</a:t>
            </a:r>
          </a:p>
          <a:p>
            <a:pPr marL="285750" indent="-285750">
              <a:buFont typeface="Courier New" pitchFamily="49" charset="0"/>
              <a:buChar char="o"/>
            </a:pPr>
            <a:r>
              <a:rPr lang="en-US" sz="2000" dirty="0" smtClean="0">
                <a:latin typeface="Arial" pitchFamily="34" charset="0"/>
                <a:cs typeface="Arial" pitchFamily="34" charset="0"/>
              </a:rPr>
              <a:t>Confrontational</a:t>
            </a:r>
          </a:p>
          <a:p>
            <a:pPr marL="285750" indent="-285750">
              <a:buFont typeface="Courier New" pitchFamily="49" charset="0"/>
              <a:buChar char="o"/>
            </a:pPr>
            <a:r>
              <a:rPr lang="en-US" sz="2000" dirty="0" smtClean="0">
                <a:latin typeface="Arial" pitchFamily="34" charset="0"/>
                <a:cs typeface="Arial" pitchFamily="34" charset="0"/>
              </a:rPr>
              <a:t>Intellectual</a:t>
            </a:r>
          </a:p>
          <a:p>
            <a:pPr marL="285750" indent="-285750">
              <a:buFont typeface="Courier New" pitchFamily="49" charset="0"/>
              <a:buChar char="o"/>
            </a:pPr>
            <a:r>
              <a:rPr lang="en-US" sz="2000" dirty="0" smtClean="0">
                <a:latin typeface="Arial" pitchFamily="34" charset="0"/>
                <a:cs typeface="Arial" pitchFamily="34" charset="0"/>
              </a:rPr>
              <a:t>Testimonial</a:t>
            </a:r>
          </a:p>
          <a:p>
            <a:pPr marL="285750" indent="-285750">
              <a:buFont typeface="Courier New" pitchFamily="49" charset="0"/>
              <a:buChar char="o"/>
            </a:pPr>
            <a:r>
              <a:rPr lang="en-US" sz="2000" dirty="0" smtClean="0">
                <a:latin typeface="Arial" pitchFamily="34" charset="0"/>
                <a:cs typeface="Arial" pitchFamily="34" charset="0"/>
              </a:rPr>
              <a:t>Personal</a:t>
            </a:r>
          </a:p>
          <a:p>
            <a:pPr marL="285750" indent="-285750">
              <a:buFont typeface="Courier New" pitchFamily="49" charset="0"/>
              <a:buChar char="o"/>
            </a:pPr>
            <a:r>
              <a:rPr lang="en-US" sz="2000" dirty="0" smtClean="0">
                <a:latin typeface="Arial" pitchFamily="34" charset="0"/>
                <a:cs typeface="Arial" pitchFamily="34" charset="0"/>
              </a:rPr>
              <a:t>Invitational</a:t>
            </a:r>
          </a:p>
          <a:p>
            <a:pPr marL="285750" indent="-285750">
              <a:buFont typeface="Courier New" pitchFamily="49" charset="0"/>
              <a:buChar char="o"/>
            </a:pPr>
            <a:r>
              <a:rPr lang="en-US" sz="2000" dirty="0" smtClean="0">
                <a:latin typeface="Arial" pitchFamily="34" charset="0"/>
                <a:cs typeface="Arial" pitchFamily="34" charset="0"/>
              </a:rPr>
              <a:t>Service-Based</a:t>
            </a:r>
            <a:endParaRPr lang="en-US" sz="2000" dirty="0">
              <a:latin typeface="Arial" pitchFamily="34" charset="0"/>
              <a:cs typeface="Arial" pitchFamily="34" charset="0"/>
            </a:endParaRPr>
          </a:p>
        </p:txBody>
      </p:sp>
    </p:spTree>
    <p:extLst>
      <p:ext uri="{BB962C8B-B14F-4D97-AF65-F5344CB8AC3E}">
        <p14:creationId xmlns:p14="http://schemas.microsoft.com/office/powerpoint/2010/main" val="191170212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barn(inVertical)">
                                      <p:cBhvr>
                                        <p:cTn id="19" dur="500"/>
                                        <p:tgtEl>
                                          <p:spTgt spid="13"/>
                                        </p:tgtEl>
                                      </p:cBhvr>
                                    </p:animEffect>
                                  </p:childTnLst>
                                </p:cTn>
                              </p:par>
                              <p:par>
                                <p:cTn id="20" presetID="16" presetClass="entr" presetSubtype="21" fill="hold" grpId="0" nodeType="with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barn(inVertical)">
                                      <p:cBhvr>
                                        <p:cTn id="2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4" grpId="0" animBg="1"/>
      <p:bldP spid="1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00600" y="2896350"/>
            <a:ext cx="4343400" cy="2513850"/>
          </a:xfrm>
          <a:prstGeom prst="rect">
            <a:avLst/>
          </a:prstGeom>
        </p:spPr>
      </p:pic>
      <p:sp>
        <p:nvSpPr>
          <p:cNvPr id="4" name="Título 1"/>
          <p:cNvSpPr txBox="1">
            <a:spLocks/>
          </p:cNvSpPr>
          <p:nvPr/>
        </p:nvSpPr>
        <p:spPr>
          <a:xfrm>
            <a:off x="0" y="457200"/>
            <a:ext cx="4897120" cy="432000"/>
          </a:xfrm>
          <a:prstGeom prst="rect">
            <a:avLst/>
          </a:prstGeom>
          <a:solidFill>
            <a:srgbClr val="1D398D"/>
          </a:solidFill>
        </p:spPr>
        <p:txBody>
          <a:bodyPr vert="horz" lIns="360000" tIns="0" rIns="91440" bIns="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s-ES" sz="2000" b="1" dirty="0" smtClean="0">
                <a:solidFill>
                  <a:schemeClr val="bg1"/>
                </a:solidFill>
                <a:latin typeface="Arial"/>
                <a:cs typeface="Arial"/>
              </a:rPr>
              <a:t>PLANNING STRATEGICALLY</a:t>
            </a:r>
            <a:endParaRPr lang="es-ES" sz="2000" b="1" dirty="0">
              <a:solidFill>
                <a:schemeClr val="bg1"/>
              </a:solidFill>
              <a:latin typeface="Arial"/>
              <a:cs typeface="Arial"/>
            </a:endParaRPr>
          </a:p>
        </p:txBody>
      </p:sp>
      <p:sp>
        <p:nvSpPr>
          <p:cNvPr id="5" name="Rectangle 4"/>
          <p:cNvSpPr/>
          <p:nvPr/>
        </p:nvSpPr>
        <p:spPr>
          <a:xfrm>
            <a:off x="199284" y="1149427"/>
            <a:ext cx="8534400" cy="1569660"/>
          </a:xfrm>
          <a:prstGeom prst="rect">
            <a:avLst/>
          </a:prstGeom>
        </p:spPr>
        <p:txBody>
          <a:bodyPr wrap="square">
            <a:spAutoFit/>
          </a:bodyPr>
          <a:lstStyle/>
          <a:p>
            <a:r>
              <a:rPr lang="en-US" sz="2400" b="1" dirty="0" smtClean="0">
                <a:latin typeface="Arial" panose="020B0604020202020204" pitchFamily="34" charset="0"/>
                <a:cs typeface="Arial" panose="020B0604020202020204" pitchFamily="34" charset="0"/>
              </a:rPr>
              <a:t>WHAT IS STRATEGIC PLANNING:</a:t>
            </a:r>
          </a:p>
          <a:p>
            <a:endParaRPr lang="en-US" sz="2400" b="1" dirty="0" smtClean="0">
              <a:latin typeface="Arial" panose="020B0604020202020204" pitchFamily="34" charset="0"/>
              <a:cs typeface="Arial" panose="020B0604020202020204" pitchFamily="34" charset="0"/>
            </a:endParaRPr>
          </a:p>
          <a:p>
            <a:endParaRPr lang="en-US" sz="2400" b="1" dirty="0" smtClean="0">
              <a:latin typeface="Arial" panose="020B0604020202020204" pitchFamily="34" charset="0"/>
              <a:cs typeface="Arial" panose="020B0604020202020204" pitchFamily="34" charset="0"/>
            </a:endParaRPr>
          </a:p>
          <a:p>
            <a:r>
              <a:rPr lang="en-US" sz="2400" b="1" dirty="0" smtClean="0">
                <a:latin typeface="Arial" panose="020B0604020202020204" pitchFamily="34" charset="0"/>
                <a:cs typeface="Arial" panose="020B0604020202020204" pitchFamily="34" charset="0"/>
              </a:rPr>
              <a:t> </a:t>
            </a:r>
            <a:endParaRPr lang="en-US" sz="2400" b="1" dirty="0">
              <a:latin typeface="Arial" panose="020B0604020202020204" pitchFamily="34" charset="0"/>
              <a:cs typeface="Arial" panose="020B0604020202020204" pitchFamily="34" charset="0"/>
            </a:endParaRPr>
          </a:p>
        </p:txBody>
      </p:sp>
      <p:sp>
        <p:nvSpPr>
          <p:cNvPr id="9" name="TextBox 8"/>
          <p:cNvSpPr txBox="1"/>
          <p:nvPr/>
        </p:nvSpPr>
        <p:spPr>
          <a:xfrm>
            <a:off x="309238" y="1676400"/>
            <a:ext cx="6853562" cy="5016758"/>
          </a:xfrm>
          <a:prstGeom prst="rect">
            <a:avLst/>
          </a:prstGeom>
          <a:noFill/>
        </p:spPr>
        <p:txBody>
          <a:bodyPr wrap="square" rtlCol="0">
            <a:spAutoFit/>
          </a:bodyPr>
          <a:lstStyle/>
          <a:p>
            <a:pPr marL="285750" indent="-285750">
              <a:buFont typeface="Courier New" pitchFamily="49" charset="0"/>
              <a:buChar char="o"/>
            </a:pPr>
            <a:r>
              <a:rPr lang="en-US" sz="2000" b="1" dirty="0" smtClean="0">
                <a:latin typeface="Arial" pitchFamily="34" charset="0"/>
                <a:cs typeface="Arial" pitchFamily="34" charset="0"/>
              </a:rPr>
              <a:t>Strategic planning </a:t>
            </a:r>
            <a:r>
              <a:rPr lang="en-US" sz="2000" dirty="0" smtClean="0">
                <a:latin typeface="Arial" pitchFamily="34" charset="0"/>
                <a:cs typeface="Arial" pitchFamily="34" charset="0"/>
              </a:rPr>
              <a:t>can be defined as “</a:t>
            </a:r>
            <a:r>
              <a:rPr lang="en-US" sz="2000" i="1" dirty="0" smtClean="0">
                <a:latin typeface="Arial" pitchFamily="34" charset="0"/>
                <a:cs typeface="Arial" pitchFamily="34" charset="0"/>
              </a:rPr>
              <a:t>the process by which the members who run an organization anticipate their future and develop the operations and procedures necessary to achieve that future.” </a:t>
            </a:r>
          </a:p>
          <a:p>
            <a:endParaRPr lang="en-US" sz="2000" i="1" dirty="0" smtClean="0">
              <a:latin typeface="Arial" pitchFamily="34" charset="0"/>
              <a:cs typeface="Arial" pitchFamily="34" charset="0"/>
            </a:endParaRPr>
          </a:p>
          <a:p>
            <a:pPr marL="285750" indent="-285750">
              <a:buFont typeface="Courier New" pitchFamily="49" charset="0"/>
              <a:buChar char="o"/>
            </a:pPr>
            <a:r>
              <a:rPr lang="en-US" sz="2000" dirty="0" smtClean="0">
                <a:latin typeface="Arial" pitchFamily="34" charset="0"/>
                <a:cs typeface="Arial" pitchFamily="34" charset="0"/>
              </a:rPr>
              <a:t>Planning has biblical precedents</a:t>
            </a:r>
          </a:p>
          <a:p>
            <a:endParaRPr lang="en-US" sz="2000" dirty="0" smtClean="0">
              <a:latin typeface="Arial" pitchFamily="34" charset="0"/>
              <a:cs typeface="Arial" pitchFamily="34" charset="0"/>
            </a:endParaRPr>
          </a:p>
          <a:p>
            <a:pPr marL="742950" lvl="1" indent="-285750">
              <a:buFont typeface="Courier New" pitchFamily="49" charset="0"/>
              <a:buChar char="o"/>
            </a:pPr>
            <a:r>
              <a:rPr lang="en-US" sz="2000" dirty="0" smtClean="0">
                <a:latin typeface="Arial" pitchFamily="34" charset="0"/>
                <a:cs typeface="Arial" pitchFamily="34" charset="0"/>
              </a:rPr>
              <a:t>Genesis 41</a:t>
            </a:r>
          </a:p>
          <a:p>
            <a:pPr marL="742950" lvl="1" indent="-285750">
              <a:buFont typeface="Courier New" pitchFamily="49" charset="0"/>
              <a:buChar char="o"/>
            </a:pPr>
            <a:r>
              <a:rPr lang="en-US" sz="2000" dirty="0" smtClean="0">
                <a:latin typeface="Arial" pitchFamily="34" charset="0"/>
                <a:cs typeface="Arial" pitchFamily="34" charset="0"/>
              </a:rPr>
              <a:t>Exodus 18</a:t>
            </a:r>
          </a:p>
          <a:p>
            <a:pPr marL="742950" lvl="1" indent="-285750">
              <a:buFont typeface="Courier New" pitchFamily="49" charset="0"/>
              <a:buChar char="o"/>
            </a:pPr>
            <a:r>
              <a:rPr lang="en-US" sz="2000" dirty="0" smtClean="0">
                <a:latin typeface="Arial" pitchFamily="34" charset="0"/>
                <a:cs typeface="Arial" pitchFamily="34" charset="0"/>
              </a:rPr>
              <a:t>Proverbs 14:22</a:t>
            </a:r>
          </a:p>
          <a:p>
            <a:pPr marL="742950" lvl="1" indent="-285750">
              <a:buFont typeface="Courier New" pitchFamily="49" charset="0"/>
              <a:buChar char="o"/>
            </a:pPr>
            <a:r>
              <a:rPr lang="en-US" sz="2000" dirty="0" smtClean="0">
                <a:latin typeface="Arial" pitchFamily="34" charset="0"/>
                <a:cs typeface="Arial" pitchFamily="34" charset="0"/>
              </a:rPr>
              <a:t>Proverbs 15:22</a:t>
            </a:r>
          </a:p>
          <a:p>
            <a:pPr marL="742950" lvl="1" indent="-285750">
              <a:buFont typeface="Courier New" pitchFamily="49" charset="0"/>
              <a:buChar char="o"/>
            </a:pPr>
            <a:r>
              <a:rPr lang="en-US" sz="2000" dirty="0" smtClean="0">
                <a:latin typeface="Arial" pitchFamily="34" charset="0"/>
                <a:cs typeface="Arial" pitchFamily="34" charset="0"/>
              </a:rPr>
              <a:t>Proverbs 16:3</a:t>
            </a:r>
          </a:p>
          <a:p>
            <a:pPr marL="742950" lvl="1" indent="-285750">
              <a:buFont typeface="Courier New" pitchFamily="49" charset="0"/>
              <a:buChar char="o"/>
            </a:pPr>
            <a:r>
              <a:rPr lang="en-US" sz="2000" dirty="0" smtClean="0">
                <a:latin typeface="Arial" pitchFamily="34" charset="0"/>
                <a:cs typeface="Arial" pitchFamily="34" charset="0"/>
              </a:rPr>
              <a:t>Proverbs 16:9</a:t>
            </a:r>
          </a:p>
          <a:p>
            <a:pPr marL="742950" lvl="1" indent="-285750">
              <a:buFont typeface="Courier New" pitchFamily="49" charset="0"/>
              <a:buChar char="o"/>
            </a:pPr>
            <a:r>
              <a:rPr lang="en-US" sz="2000" dirty="0" smtClean="0">
                <a:latin typeface="Arial" pitchFamily="34" charset="0"/>
                <a:cs typeface="Arial" pitchFamily="34" charset="0"/>
              </a:rPr>
              <a:t>Nehemiah 2:7-8</a:t>
            </a:r>
          </a:p>
          <a:p>
            <a:pPr marL="742950" lvl="1" indent="-285750">
              <a:buFont typeface="Courier New" pitchFamily="49" charset="0"/>
              <a:buChar char="o"/>
            </a:pPr>
            <a:r>
              <a:rPr lang="en-US" sz="2000" dirty="0" smtClean="0">
                <a:latin typeface="Arial" pitchFamily="34" charset="0"/>
                <a:cs typeface="Arial" pitchFamily="34" charset="0"/>
              </a:rPr>
              <a:t>Luke 14:28-32</a:t>
            </a:r>
          </a:p>
          <a:p>
            <a:pPr marL="742950" lvl="1" indent="-285750">
              <a:buFont typeface="Courier New" pitchFamily="49" charset="0"/>
              <a:buChar char="o"/>
            </a:pPr>
            <a:endParaRPr lang="en-US" sz="2000" dirty="0">
              <a:latin typeface="Arial" pitchFamily="34" charset="0"/>
              <a:cs typeface="Arial" pitchFamily="34" charset="0"/>
            </a:endParaRPr>
          </a:p>
        </p:txBody>
      </p:sp>
      <p:sp>
        <p:nvSpPr>
          <p:cNvPr id="10" name="Rectangle 9"/>
          <p:cNvSpPr/>
          <p:nvPr/>
        </p:nvSpPr>
        <p:spPr>
          <a:xfrm>
            <a:off x="76200" y="3916740"/>
            <a:ext cx="8534400" cy="1200329"/>
          </a:xfrm>
          <a:prstGeom prst="rect">
            <a:avLst/>
          </a:prstGeom>
        </p:spPr>
        <p:txBody>
          <a:bodyPr wrap="square">
            <a:spAutoFit/>
          </a:bodyPr>
          <a:lstStyle/>
          <a:p>
            <a:endParaRPr lang="en-US" sz="2400" b="1" dirty="0" smtClean="0">
              <a:latin typeface="Arial" panose="020B0604020202020204" pitchFamily="34" charset="0"/>
              <a:cs typeface="Arial" panose="020B0604020202020204" pitchFamily="34" charset="0"/>
            </a:endParaRPr>
          </a:p>
          <a:p>
            <a:endParaRPr lang="en-US" sz="2400" b="1" dirty="0" smtClean="0">
              <a:latin typeface="Arial" panose="020B0604020202020204" pitchFamily="34" charset="0"/>
              <a:cs typeface="Arial" panose="020B0604020202020204" pitchFamily="34" charset="0"/>
            </a:endParaRPr>
          </a:p>
          <a:p>
            <a:r>
              <a:rPr lang="en-US" sz="2400" b="1" dirty="0" smtClean="0">
                <a:latin typeface="Arial" panose="020B0604020202020204" pitchFamily="34" charset="0"/>
                <a:cs typeface="Arial" panose="020B0604020202020204" pitchFamily="34" charset="0"/>
              </a:rPr>
              <a:t> </a:t>
            </a:r>
            <a:endParaRPr lang="en-US" sz="2400" b="1" dirty="0">
              <a:latin typeface="Arial" panose="020B0604020202020204" pitchFamily="34" charset="0"/>
              <a:cs typeface="Arial" panose="020B0604020202020204" pitchFamily="34" charset="0"/>
            </a:endParaRPr>
          </a:p>
        </p:txBody>
      </p:sp>
      <p:pic>
        <p:nvPicPr>
          <p:cNvPr id="11" name="Pictur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19800" y="5920692"/>
            <a:ext cx="2856390" cy="794433"/>
          </a:xfrm>
          <a:prstGeom prst="rect">
            <a:avLst/>
          </a:prstGeom>
        </p:spPr>
      </p:pic>
      <p:sp>
        <p:nvSpPr>
          <p:cNvPr id="12" name="Rectángulo 16"/>
          <p:cNvSpPr/>
          <p:nvPr/>
        </p:nvSpPr>
        <p:spPr>
          <a:xfrm>
            <a:off x="0" y="6725920"/>
            <a:ext cx="9144000" cy="144000"/>
          </a:xfrm>
          <a:prstGeom prst="rect">
            <a:avLst/>
          </a:prstGeom>
          <a:solidFill>
            <a:srgbClr val="1D398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54049689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txBox="1">
            <a:spLocks/>
          </p:cNvSpPr>
          <p:nvPr/>
        </p:nvSpPr>
        <p:spPr>
          <a:xfrm>
            <a:off x="0" y="457200"/>
            <a:ext cx="4897120" cy="432000"/>
          </a:xfrm>
          <a:prstGeom prst="rect">
            <a:avLst/>
          </a:prstGeom>
          <a:solidFill>
            <a:srgbClr val="1D398D"/>
          </a:solidFill>
        </p:spPr>
        <p:txBody>
          <a:bodyPr vert="horz" lIns="360000" tIns="0" rIns="91440" bIns="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s-ES" sz="2000" b="1" dirty="0" smtClean="0">
                <a:solidFill>
                  <a:schemeClr val="bg1"/>
                </a:solidFill>
                <a:latin typeface="Arial"/>
                <a:cs typeface="Arial"/>
              </a:rPr>
              <a:t>PLANNING STRATEGICALLY</a:t>
            </a:r>
            <a:endParaRPr lang="es-ES" sz="2000" b="1" dirty="0">
              <a:solidFill>
                <a:schemeClr val="bg1"/>
              </a:solidFill>
              <a:latin typeface="Arial"/>
              <a:cs typeface="Arial"/>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19800" y="5920692"/>
            <a:ext cx="2856390" cy="794433"/>
          </a:xfrm>
          <a:prstGeom prst="rect">
            <a:avLst/>
          </a:prstGeom>
        </p:spPr>
      </p:pic>
      <p:sp>
        <p:nvSpPr>
          <p:cNvPr id="6" name="Rectángulo 16"/>
          <p:cNvSpPr/>
          <p:nvPr/>
        </p:nvSpPr>
        <p:spPr>
          <a:xfrm>
            <a:off x="0" y="6725920"/>
            <a:ext cx="9144000" cy="144000"/>
          </a:xfrm>
          <a:prstGeom prst="rect">
            <a:avLst/>
          </a:prstGeom>
          <a:solidFill>
            <a:srgbClr val="1D398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7" name="Rectangle 6"/>
          <p:cNvSpPr/>
          <p:nvPr/>
        </p:nvSpPr>
        <p:spPr>
          <a:xfrm>
            <a:off x="228600" y="1143000"/>
            <a:ext cx="8534400" cy="1569660"/>
          </a:xfrm>
          <a:prstGeom prst="rect">
            <a:avLst/>
          </a:prstGeom>
        </p:spPr>
        <p:txBody>
          <a:bodyPr wrap="square">
            <a:spAutoFit/>
          </a:bodyPr>
          <a:lstStyle/>
          <a:p>
            <a:r>
              <a:rPr lang="en-US" sz="2400" b="1" dirty="0" smtClean="0">
                <a:latin typeface="Arial" panose="020B0604020202020204" pitchFamily="34" charset="0"/>
                <a:cs typeface="Arial" panose="020B0604020202020204" pitchFamily="34" charset="0"/>
              </a:rPr>
              <a:t>PLANNING PRINCIPLES FOR PLANTING CHURCHES:</a:t>
            </a:r>
          </a:p>
          <a:p>
            <a:endParaRPr lang="en-US" sz="2400" b="1" dirty="0" smtClean="0">
              <a:latin typeface="Arial" panose="020B0604020202020204" pitchFamily="34" charset="0"/>
              <a:cs typeface="Arial" panose="020B0604020202020204" pitchFamily="34" charset="0"/>
            </a:endParaRPr>
          </a:p>
          <a:p>
            <a:endParaRPr lang="en-US" sz="2400" b="1" dirty="0" smtClean="0">
              <a:latin typeface="Arial" panose="020B0604020202020204" pitchFamily="34" charset="0"/>
              <a:cs typeface="Arial" panose="020B0604020202020204" pitchFamily="34" charset="0"/>
            </a:endParaRPr>
          </a:p>
          <a:p>
            <a:r>
              <a:rPr lang="en-US" sz="2400" b="1" dirty="0" smtClean="0">
                <a:latin typeface="Arial" panose="020B0604020202020204" pitchFamily="34" charset="0"/>
                <a:cs typeface="Arial" panose="020B0604020202020204" pitchFamily="34" charset="0"/>
              </a:rPr>
              <a:t> </a:t>
            </a:r>
            <a:endParaRPr lang="en-US" sz="2400" b="1" dirty="0">
              <a:latin typeface="Arial" panose="020B0604020202020204" pitchFamily="34" charset="0"/>
              <a:cs typeface="Arial" panose="020B0604020202020204" pitchFamily="34" charset="0"/>
            </a:endParaRPr>
          </a:p>
        </p:txBody>
      </p:sp>
      <p:grpSp>
        <p:nvGrpSpPr>
          <p:cNvPr id="3" name="Group 2"/>
          <p:cNvGrpSpPr/>
          <p:nvPr/>
        </p:nvGrpSpPr>
        <p:grpSpPr>
          <a:xfrm>
            <a:off x="609600" y="1782279"/>
            <a:ext cx="5486400" cy="4004641"/>
            <a:chOff x="609600" y="1782279"/>
            <a:chExt cx="5486400" cy="4004641"/>
          </a:xfrm>
        </p:grpSpPr>
        <p:sp>
          <p:nvSpPr>
            <p:cNvPr id="9" name="Freeform 8"/>
            <p:cNvSpPr/>
            <p:nvPr/>
          </p:nvSpPr>
          <p:spPr>
            <a:xfrm>
              <a:off x="609600" y="1782279"/>
              <a:ext cx="5486400" cy="505440"/>
            </a:xfrm>
            <a:custGeom>
              <a:avLst/>
              <a:gdLst>
                <a:gd name="connsiteX0" fmla="*/ 0 w 5486400"/>
                <a:gd name="connsiteY0" fmla="*/ 84242 h 505440"/>
                <a:gd name="connsiteX1" fmla="*/ 84242 w 5486400"/>
                <a:gd name="connsiteY1" fmla="*/ 0 h 505440"/>
                <a:gd name="connsiteX2" fmla="*/ 5402158 w 5486400"/>
                <a:gd name="connsiteY2" fmla="*/ 0 h 505440"/>
                <a:gd name="connsiteX3" fmla="*/ 5486400 w 5486400"/>
                <a:gd name="connsiteY3" fmla="*/ 84242 h 505440"/>
                <a:gd name="connsiteX4" fmla="*/ 5486400 w 5486400"/>
                <a:gd name="connsiteY4" fmla="*/ 421198 h 505440"/>
                <a:gd name="connsiteX5" fmla="*/ 5402158 w 5486400"/>
                <a:gd name="connsiteY5" fmla="*/ 505440 h 505440"/>
                <a:gd name="connsiteX6" fmla="*/ 84242 w 5486400"/>
                <a:gd name="connsiteY6" fmla="*/ 505440 h 505440"/>
                <a:gd name="connsiteX7" fmla="*/ 0 w 5486400"/>
                <a:gd name="connsiteY7" fmla="*/ 421198 h 505440"/>
                <a:gd name="connsiteX8" fmla="*/ 0 w 5486400"/>
                <a:gd name="connsiteY8" fmla="*/ 84242 h 505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486400" h="505440">
                  <a:moveTo>
                    <a:pt x="0" y="84242"/>
                  </a:moveTo>
                  <a:cubicBezTo>
                    <a:pt x="0" y="37716"/>
                    <a:pt x="37716" y="0"/>
                    <a:pt x="84242" y="0"/>
                  </a:cubicBezTo>
                  <a:lnTo>
                    <a:pt x="5402158" y="0"/>
                  </a:lnTo>
                  <a:cubicBezTo>
                    <a:pt x="5448684" y="0"/>
                    <a:pt x="5486400" y="37716"/>
                    <a:pt x="5486400" y="84242"/>
                  </a:cubicBezTo>
                  <a:lnTo>
                    <a:pt x="5486400" y="421198"/>
                  </a:lnTo>
                  <a:cubicBezTo>
                    <a:pt x="5486400" y="467724"/>
                    <a:pt x="5448684" y="505440"/>
                    <a:pt x="5402158" y="505440"/>
                  </a:cubicBezTo>
                  <a:lnTo>
                    <a:pt x="84242" y="505440"/>
                  </a:lnTo>
                  <a:cubicBezTo>
                    <a:pt x="37716" y="505440"/>
                    <a:pt x="0" y="467724"/>
                    <a:pt x="0" y="421198"/>
                  </a:cubicBezTo>
                  <a:lnTo>
                    <a:pt x="0" y="84242"/>
                  </a:lnTo>
                  <a:close/>
                </a:path>
              </a:pathLst>
            </a:custGeom>
            <a:noFill/>
            <a:ln w="38100">
              <a:solidFill>
                <a:srgbClr val="E6418D"/>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100874" tIns="100874" rIns="100874" bIns="100874" numCol="1" spcCol="1270" anchor="ctr" anchorCtr="0">
              <a:noAutofit/>
            </a:bodyPr>
            <a:lstStyle/>
            <a:p>
              <a:pPr lvl="0" algn="l" defTabSz="889000">
                <a:lnSpc>
                  <a:spcPct val="90000"/>
                </a:lnSpc>
                <a:spcBef>
                  <a:spcPct val="0"/>
                </a:spcBef>
                <a:spcAft>
                  <a:spcPct val="35000"/>
                </a:spcAft>
              </a:pPr>
              <a:r>
                <a:rPr lang="en-US" sz="2000" kern="1200" dirty="0" smtClean="0">
                  <a:solidFill>
                    <a:schemeClr val="tx1"/>
                  </a:solidFill>
                  <a:latin typeface="Arial" pitchFamily="34" charset="0"/>
                  <a:cs typeface="Arial" pitchFamily="34" charset="0"/>
                </a:rPr>
                <a:t>Skills and knowledge </a:t>
              </a:r>
              <a:endParaRPr lang="en-US" sz="2000" kern="1200" dirty="0">
                <a:solidFill>
                  <a:schemeClr val="tx1"/>
                </a:solidFill>
                <a:latin typeface="Arial" pitchFamily="34" charset="0"/>
                <a:cs typeface="Arial" pitchFamily="34" charset="0"/>
              </a:endParaRPr>
            </a:p>
          </p:txBody>
        </p:sp>
        <p:sp>
          <p:nvSpPr>
            <p:cNvPr id="10" name="Freeform 9"/>
            <p:cNvSpPr/>
            <p:nvPr/>
          </p:nvSpPr>
          <p:spPr>
            <a:xfrm>
              <a:off x="609600" y="2365479"/>
              <a:ext cx="5486400" cy="505440"/>
            </a:xfrm>
            <a:custGeom>
              <a:avLst/>
              <a:gdLst>
                <a:gd name="connsiteX0" fmla="*/ 0 w 5486400"/>
                <a:gd name="connsiteY0" fmla="*/ 84242 h 505440"/>
                <a:gd name="connsiteX1" fmla="*/ 84242 w 5486400"/>
                <a:gd name="connsiteY1" fmla="*/ 0 h 505440"/>
                <a:gd name="connsiteX2" fmla="*/ 5402158 w 5486400"/>
                <a:gd name="connsiteY2" fmla="*/ 0 h 505440"/>
                <a:gd name="connsiteX3" fmla="*/ 5486400 w 5486400"/>
                <a:gd name="connsiteY3" fmla="*/ 84242 h 505440"/>
                <a:gd name="connsiteX4" fmla="*/ 5486400 w 5486400"/>
                <a:gd name="connsiteY4" fmla="*/ 421198 h 505440"/>
                <a:gd name="connsiteX5" fmla="*/ 5402158 w 5486400"/>
                <a:gd name="connsiteY5" fmla="*/ 505440 h 505440"/>
                <a:gd name="connsiteX6" fmla="*/ 84242 w 5486400"/>
                <a:gd name="connsiteY6" fmla="*/ 505440 h 505440"/>
                <a:gd name="connsiteX7" fmla="*/ 0 w 5486400"/>
                <a:gd name="connsiteY7" fmla="*/ 421198 h 505440"/>
                <a:gd name="connsiteX8" fmla="*/ 0 w 5486400"/>
                <a:gd name="connsiteY8" fmla="*/ 84242 h 505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486400" h="505440">
                  <a:moveTo>
                    <a:pt x="0" y="84242"/>
                  </a:moveTo>
                  <a:cubicBezTo>
                    <a:pt x="0" y="37716"/>
                    <a:pt x="37716" y="0"/>
                    <a:pt x="84242" y="0"/>
                  </a:cubicBezTo>
                  <a:lnTo>
                    <a:pt x="5402158" y="0"/>
                  </a:lnTo>
                  <a:cubicBezTo>
                    <a:pt x="5448684" y="0"/>
                    <a:pt x="5486400" y="37716"/>
                    <a:pt x="5486400" y="84242"/>
                  </a:cubicBezTo>
                  <a:lnTo>
                    <a:pt x="5486400" y="421198"/>
                  </a:lnTo>
                  <a:cubicBezTo>
                    <a:pt x="5486400" y="467724"/>
                    <a:pt x="5448684" y="505440"/>
                    <a:pt x="5402158" y="505440"/>
                  </a:cubicBezTo>
                  <a:lnTo>
                    <a:pt x="84242" y="505440"/>
                  </a:lnTo>
                  <a:cubicBezTo>
                    <a:pt x="37716" y="505440"/>
                    <a:pt x="0" y="467724"/>
                    <a:pt x="0" y="421198"/>
                  </a:cubicBezTo>
                  <a:lnTo>
                    <a:pt x="0" y="84242"/>
                  </a:lnTo>
                  <a:close/>
                </a:path>
              </a:pathLst>
            </a:custGeom>
            <a:noFill/>
            <a:ln w="38100">
              <a:solidFill>
                <a:srgbClr val="125AA3"/>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100874" tIns="100874" rIns="100874" bIns="100874" numCol="1" spcCol="1270" anchor="ctr" anchorCtr="0">
              <a:noAutofit/>
            </a:bodyPr>
            <a:lstStyle/>
            <a:p>
              <a:pPr lvl="0" algn="l" defTabSz="889000">
                <a:lnSpc>
                  <a:spcPct val="90000"/>
                </a:lnSpc>
                <a:spcBef>
                  <a:spcPct val="0"/>
                </a:spcBef>
                <a:spcAft>
                  <a:spcPct val="35000"/>
                </a:spcAft>
              </a:pPr>
              <a:r>
                <a:rPr lang="en-US" sz="2000" kern="1200" dirty="0" smtClean="0">
                  <a:solidFill>
                    <a:schemeClr val="tx1"/>
                  </a:solidFill>
                  <a:latin typeface="Arial" pitchFamily="34" charset="0"/>
                  <a:cs typeface="Arial" pitchFamily="34" charset="0"/>
                </a:rPr>
                <a:t>Begin with the end in mind</a:t>
              </a:r>
              <a:endParaRPr lang="en-US" sz="2000" kern="1200" dirty="0">
                <a:solidFill>
                  <a:schemeClr val="tx1"/>
                </a:solidFill>
                <a:latin typeface="Arial" pitchFamily="34" charset="0"/>
                <a:cs typeface="Arial" pitchFamily="34" charset="0"/>
              </a:endParaRPr>
            </a:p>
          </p:txBody>
        </p:sp>
        <p:sp>
          <p:nvSpPr>
            <p:cNvPr id="11" name="Freeform 10"/>
            <p:cNvSpPr/>
            <p:nvPr/>
          </p:nvSpPr>
          <p:spPr>
            <a:xfrm>
              <a:off x="609600" y="2948679"/>
              <a:ext cx="5486400" cy="505440"/>
            </a:xfrm>
            <a:custGeom>
              <a:avLst/>
              <a:gdLst>
                <a:gd name="connsiteX0" fmla="*/ 0 w 5486400"/>
                <a:gd name="connsiteY0" fmla="*/ 84242 h 505440"/>
                <a:gd name="connsiteX1" fmla="*/ 84242 w 5486400"/>
                <a:gd name="connsiteY1" fmla="*/ 0 h 505440"/>
                <a:gd name="connsiteX2" fmla="*/ 5402158 w 5486400"/>
                <a:gd name="connsiteY2" fmla="*/ 0 h 505440"/>
                <a:gd name="connsiteX3" fmla="*/ 5486400 w 5486400"/>
                <a:gd name="connsiteY3" fmla="*/ 84242 h 505440"/>
                <a:gd name="connsiteX4" fmla="*/ 5486400 w 5486400"/>
                <a:gd name="connsiteY4" fmla="*/ 421198 h 505440"/>
                <a:gd name="connsiteX5" fmla="*/ 5402158 w 5486400"/>
                <a:gd name="connsiteY5" fmla="*/ 505440 h 505440"/>
                <a:gd name="connsiteX6" fmla="*/ 84242 w 5486400"/>
                <a:gd name="connsiteY6" fmla="*/ 505440 h 505440"/>
                <a:gd name="connsiteX7" fmla="*/ 0 w 5486400"/>
                <a:gd name="connsiteY7" fmla="*/ 421198 h 505440"/>
                <a:gd name="connsiteX8" fmla="*/ 0 w 5486400"/>
                <a:gd name="connsiteY8" fmla="*/ 84242 h 505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486400" h="505440">
                  <a:moveTo>
                    <a:pt x="0" y="84242"/>
                  </a:moveTo>
                  <a:cubicBezTo>
                    <a:pt x="0" y="37716"/>
                    <a:pt x="37716" y="0"/>
                    <a:pt x="84242" y="0"/>
                  </a:cubicBezTo>
                  <a:lnTo>
                    <a:pt x="5402158" y="0"/>
                  </a:lnTo>
                  <a:cubicBezTo>
                    <a:pt x="5448684" y="0"/>
                    <a:pt x="5486400" y="37716"/>
                    <a:pt x="5486400" y="84242"/>
                  </a:cubicBezTo>
                  <a:lnTo>
                    <a:pt x="5486400" y="421198"/>
                  </a:lnTo>
                  <a:cubicBezTo>
                    <a:pt x="5486400" y="467724"/>
                    <a:pt x="5448684" y="505440"/>
                    <a:pt x="5402158" y="505440"/>
                  </a:cubicBezTo>
                  <a:lnTo>
                    <a:pt x="84242" y="505440"/>
                  </a:lnTo>
                  <a:cubicBezTo>
                    <a:pt x="37716" y="505440"/>
                    <a:pt x="0" y="467724"/>
                    <a:pt x="0" y="421198"/>
                  </a:cubicBezTo>
                  <a:lnTo>
                    <a:pt x="0" y="84242"/>
                  </a:lnTo>
                  <a:close/>
                </a:path>
              </a:pathLst>
            </a:custGeom>
            <a:noFill/>
            <a:ln w="38100">
              <a:solidFill>
                <a:srgbClr val="009036"/>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100874" tIns="100874" rIns="100874" bIns="100874" numCol="1" spcCol="1270" anchor="ctr" anchorCtr="0">
              <a:noAutofit/>
            </a:bodyPr>
            <a:lstStyle/>
            <a:p>
              <a:pPr lvl="0" algn="l" defTabSz="889000">
                <a:lnSpc>
                  <a:spcPct val="90000"/>
                </a:lnSpc>
                <a:spcBef>
                  <a:spcPct val="0"/>
                </a:spcBef>
                <a:spcAft>
                  <a:spcPct val="35000"/>
                </a:spcAft>
              </a:pPr>
              <a:r>
                <a:rPr lang="en-US" sz="2000" kern="1200" dirty="0" smtClean="0">
                  <a:solidFill>
                    <a:schemeClr val="tx1"/>
                  </a:solidFill>
                  <a:latin typeface="Arial" pitchFamily="34" charset="0"/>
                  <a:cs typeface="Arial" pitchFamily="34" charset="0"/>
                </a:rPr>
                <a:t>“Just in time” training</a:t>
              </a:r>
              <a:endParaRPr lang="en-US" sz="2000" kern="1200" dirty="0">
                <a:solidFill>
                  <a:schemeClr val="tx1"/>
                </a:solidFill>
                <a:latin typeface="Arial" pitchFamily="34" charset="0"/>
                <a:cs typeface="Arial" pitchFamily="34" charset="0"/>
              </a:endParaRPr>
            </a:p>
          </p:txBody>
        </p:sp>
        <p:sp>
          <p:nvSpPr>
            <p:cNvPr id="12" name="Freeform 11"/>
            <p:cNvSpPr/>
            <p:nvPr/>
          </p:nvSpPr>
          <p:spPr>
            <a:xfrm>
              <a:off x="609600" y="3531880"/>
              <a:ext cx="5486400" cy="505440"/>
            </a:xfrm>
            <a:custGeom>
              <a:avLst/>
              <a:gdLst>
                <a:gd name="connsiteX0" fmla="*/ 0 w 5486400"/>
                <a:gd name="connsiteY0" fmla="*/ 84242 h 505440"/>
                <a:gd name="connsiteX1" fmla="*/ 84242 w 5486400"/>
                <a:gd name="connsiteY1" fmla="*/ 0 h 505440"/>
                <a:gd name="connsiteX2" fmla="*/ 5402158 w 5486400"/>
                <a:gd name="connsiteY2" fmla="*/ 0 h 505440"/>
                <a:gd name="connsiteX3" fmla="*/ 5486400 w 5486400"/>
                <a:gd name="connsiteY3" fmla="*/ 84242 h 505440"/>
                <a:gd name="connsiteX4" fmla="*/ 5486400 w 5486400"/>
                <a:gd name="connsiteY4" fmla="*/ 421198 h 505440"/>
                <a:gd name="connsiteX5" fmla="*/ 5402158 w 5486400"/>
                <a:gd name="connsiteY5" fmla="*/ 505440 h 505440"/>
                <a:gd name="connsiteX6" fmla="*/ 84242 w 5486400"/>
                <a:gd name="connsiteY6" fmla="*/ 505440 h 505440"/>
                <a:gd name="connsiteX7" fmla="*/ 0 w 5486400"/>
                <a:gd name="connsiteY7" fmla="*/ 421198 h 505440"/>
                <a:gd name="connsiteX8" fmla="*/ 0 w 5486400"/>
                <a:gd name="connsiteY8" fmla="*/ 84242 h 505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486400" h="505440">
                  <a:moveTo>
                    <a:pt x="0" y="84242"/>
                  </a:moveTo>
                  <a:cubicBezTo>
                    <a:pt x="0" y="37716"/>
                    <a:pt x="37716" y="0"/>
                    <a:pt x="84242" y="0"/>
                  </a:cubicBezTo>
                  <a:lnTo>
                    <a:pt x="5402158" y="0"/>
                  </a:lnTo>
                  <a:cubicBezTo>
                    <a:pt x="5448684" y="0"/>
                    <a:pt x="5486400" y="37716"/>
                    <a:pt x="5486400" y="84242"/>
                  </a:cubicBezTo>
                  <a:lnTo>
                    <a:pt x="5486400" y="421198"/>
                  </a:lnTo>
                  <a:cubicBezTo>
                    <a:pt x="5486400" y="467724"/>
                    <a:pt x="5448684" y="505440"/>
                    <a:pt x="5402158" y="505440"/>
                  </a:cubicBezTo>
                  <a:lnTo>
                    <a:pt x="84242" y="505440"/>
                  </a:lnTo>
                  <a:cubicBezTo>
                    <a:pt x="37716" y="505440"/>
                    <a:pt x="0" y="467724"/>
                    <a:pt x="0" y="421198"/>
                  </a:cubicBezTo>
                  <a:lnTo>
                    <a:pt x="0" y="84242"/>
                  </a:lnTo>
                  <a:close/>
                </a:path>
              </a:pathLst>
            </a:custGeom>
            <a:noFill/>
            <a:ln w="38100">
              <a:solidFill>
                <a:srgbClr val="F9B200"/>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100874" tIns="100874" rIns="100874" bIns="100874" numCol="1" spcCol="1270" anchor="ctr" anchorCtr="0">
              <a:noAutofit/>
            </a:bodyPr>
            <a:lstStyle/>
            <a:p>
              <a:pPr lvl="0" algn="l" defTabSz="889000">
                <a:lnSpc>
                  <a:spcPct val="90000"/>
                </a:lnSpc>
                <a:spcBef>
                  <a:spcPct val="0"/>
                </a:spcBef>
                <a:spcAft>
                  <a:spcPct val="35000"/>
                </a:spcAft>
              </a:pPr>
              <a:r>
                <a:rPr lang="en-US" sz="2000" kern="1200" dirty="0" smtClean="0">
                  <a:solidFill>
                    <a:schemeClr val="tx1"/>
                  </a:solidFill>
                  <a:latin typeface="Arial" pitchFamily="34" charset="0"/>
                  <a:cs typeface="Arial" pitchFamily="34" charset="0"/>
                </a:rPr>
                <a:t>Practice and repeat what works in the context </a:t>
              </a:r>
              <a:endParaRPr lang="en-US" sz="2000" kern="1200" dirty="0">
                <a:solidFill>
                  <a:schemeClr val="tx1"/>
                </a:solidFill>
                <a:latin typeface="Arial" pitchFamily="34" charset="0"/>
                <a:cs typeface="Arial" pitchFamily="34" charset="0"/>
              </a:endParaRPr>
            </a:p>
          </p:txBody>
        </p:sp>
        <p:sp>
          <p:nvSpPr>
            <p:cNvPr id="13" name="Freeform 12"/>
            <p:cNvSpPr/>
            <p:nvPr/>
          </p:nvSpPr>
          <p:spPr>
            <a:xfrm>
              <a:off x="609600" y="4115079"/>
              <a:ext cx="5486400" cy="505440"/>
            </a:xfrm>
            <a:custGeom>
              <a:avLst/>
              <a:gdLst>
                <a:gd name="connsiteX0" fmla="*/ 0 w 5486400"/>
                <a:gd name="connsiteY0" fmla="*/ 84242 h 505440"/>
                <a:gd name="connsiteX1" fmla="*/ 84242 w 5486400"/>
                <a:gd name="connsiteY1" fmla="*/ 0 h 505440"/>
                <a:gd name="connsiteX2" fmla="*/ 5402158 w 5486400"/>
                <a:gd name="connsiteY2" fmla="*/ 0 h 505440"/>
                <a:gd name="connsiteX3" fmla="*/ 5486400 w 5486400"/>
                <a:gd name="connsiteY3" fmla="*/ 84242 h 505440"/>
                <a:gd name="connsiteX4" fmla="*/ 5486400 w 5486400"/>
                <a:gd name="connsiteY4" fmla="*/ 421198 h 505440"/>
                <a:gd name="connsiteX5" fmla="*/ 5402158 w 5486400"/>
                <a:gd name="connsiteY5" fmla="*/ 505440 h 505440"/>
                <a:gd name="connsiteX6" fmla="*/ 84242 w 5486400"/>
                <a:gd name="connsiteY6" fmla="*/ 505440 h 505440"/>
                <a:gd name="connsiteX7" fmla="*/ 0 w 5486400"/>
                <a:gd name="connsiteY7" fmla="*/ 421198 h 505440"/>
                <a:gd name="connsiteX8" fmla="*/ 0 w 5486400"/>
                <a:gd name="connsiteY8" fmla="*/ 84242 h 505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486400" h="505440">
                  <a:moveTo>
                    <a:pt x="0" y="84242"/>
                  </a:moveTo>
                  <a:cubicBezTo>
                    <a:pt x="0" y="37716"/>
                    <a:pt x="37716" y="0"/>
                    <a:pt x="84242" y="0"/>
                  </a:cubicBezTo>
                  <a:lnTo>
                    <a:pt x="5402158" y="0"/>
                  </a:lnTo>
                  <a:cubicBezTo>
                    <a:pt x="5448684" y="0"/>
                    <a:pt x="5486400" y="37716"/>
                    <a:pt x="5486400" y="84242"/>
                  </a:cubicBezTo>
                  <a:lnTo>
                    <a:pt x="5486400" y="421198"/>
                  </a:lnTo>
                  <a:cubicBezTo>
                    <a:pt x="5486400" y="467724"/>
                    <a:pt x="5448684" y="505440"/>
                    <a:pt x="5402158" y="505440"/>
                  </a:cubicBezTo>
                  <a:lnTo>
                    <a:pt x="84242" y="505440"/>
                  </a:lnTo>
                  <a:cubicBezTo>
                    <a:pt x="37716" y="505440"/>
                    <a:pt x="0" y="467724"/>
                    <a:pt x="0" y="421198"/>
                  </a:cubicBezTo>
                  <a:lnTo>
                    <a:pt x="0" y="84242"/>
                  </a:lnTo>
                  <a:close/>
                </a:path>
              </a:pathLst>
            </a:custGeom>
            <a:noFill/>
            <a:ln w="38100">
              <a:solidFill>
                <a:srgbClr val="009036"/>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100874" tIns="100874" rIns="100874" bIns="100874" numCol="1" spcCol="1270" anchor="ctr" anchorCtr="0">
              <a:noAutofit/>
            </a:bodyPr>
            <a:lstStyle/>
            <a:p>
              <a:pPr lvl="0" algn="l" defTabSz="889000">
                <a:lnSpc>
                  <a:spcPct val="90000"/>
                </a:lnSpc>
                <a:spcBef>
                  <a:spcPct val="0"/>
                </a:spcBef>
                <a:spcAft>
                  <a:spcPct val="35000"/>
                </a:spcAft>
              </a:pPr>
              <a:r>
                <a:rPr lang="en-US" sz="2000" kern="1200" dirty="0" smtClean="0">
                  <a:solidFill>
                    <a:schemeClr val="tx1"/>
                  </a:solidFill>
                  <a:latin typeface="Arial" pitchFamily="34" charset="0"/>
                  <a:cs typeface="Arial" pitchFamily="34" charset="0"/>
                </a:rPr>
                <a:t>Measure your progress</a:t>
              </a:r>
              <a:endParaRPr lang="en-US" sz="2000" kern="1200" dirty="0">
                <a:solidFill>
                  <a:schemeClr val="tx1"/>
                </a:solidFill>
                <a:latin typeface="Arial" pitchFamily="34" charset="0"/>
                <a:cs typeface="Arial" pitchFamily="34" charset="0"/>
              </a:endParaRPr>
            </a:p>
          </p:txBody>
        </p:sp>
        <p:sp>
          <p:nvSpPr>
            <p:cNvPr id="14" name="Freeform 13"/>
            <p:cNvSpPr/>
            <p:nvPr/>
          </p:nvSpPr>
          <p:spPr>
            <a:xfrm>
              <a:off x="609600" y="4698280"/>
              <a:ext cx="5486400" cy="505440"/>
            </a:xfrm>
            <a:custGeom>
              <a:avLst/>
              <a:gdLst>
                <a:gd name="connsiteX0" fmla="*/ 0 w 5486400"/>
                <a:gd name="connsiteY0" fmla="*/ 84242 h 505440"/>
                <a:gd name="connsiteX1" fmla="*/ 84242 w 5486400"/>
                <a:gd name="connsiteY1" fmla="*/ 0 h 505440"/>
                <a:gd name="connsiteX2" fmla="*/ 5402158 w 5486400"/>
                <a:gd name="connsiteY2" fmla="*/ 0 h 505440"/>
                <a:gd name="connsiteX3" fmla="*/ 5486400 w 5486400"/>
                <a:gd name="connsiteY3" fmla="*/ 84242 h 505440"/>
                <a:gd name="connsiteX4" fmla="*/ 5486400 w 5486400"/>
                <a:gd name="connsiteY4" fmla="*/ 421198 h 505440"/>
                <a:gd name="connsiteX5" fmla="*/ 5402158 w 5486400"/>
                <a:gd name="connsiteY5" fmla="*/ 505440 h 505440"/>
                <a:gd name="connsiteX6" fmla="*/ 84242 w 5486400"/>
                <a:gd name="connsiteY6" fmla="*/ 505440 h 505440"/>
                <a:gd name="connsiteX7" fmla="*/ 0 w 5486400"/>
                <a:gd name="connsiteY7" fmla="*/ 421198 h 505440"/>
                <a:gd name="connsiteX8" fmla="*/ 0 w 5486400"/>
                <a:gd name="connsiteY8" fmla="*/ 84242 h 505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486400" h="505440">
                  <a:moveTo>
                    <a:pt x="0" y="84242"/>
                  </a:moveTo>
                  <a:cubicBezTo>
                    <a:pt x="0" y="37716"/>
                    <a:pt x="37716" y="0"/>
                    <a:pt x="84242" y="0"/>
                  </a:cubicBezTo>
                  <a:lnTo>
                    <a:pt x="5402158" y="0"/>
                  </a:lnTo>
                  <a:cubicBezTo>
                    <a:pt x="5448684" y="0"/>
                    <a:pt x="5486400" y="37716"/>
                    <a:pt x="5486400" y="84242"/>
                  </a:cubicBezTo>
                  <a:lnTo>
                    <a:pt x="5486400" y="421198"/>
                  </a:lnTo>
                  <a:cubicBezTo>
                    <a:pt x="5486400" y="467724"/>
                    <a:pt x="5448684" y="505440"/>
                    <a:pt x="5402158" y="505440"/>
                  </a:cubicBezTo>
                  <a:lnTo>
                    <a:pt x="84242" y="505440"/>
                  </a:lnTo>
                  <a:cubicBezTo>
                    <a:pt x="37716" y="505440"/>
                    <a:pt x="0" y="467724"/>
                    <a:pt x="0" y="421198"/>
                  </a:cubicBezTo>
                  <a:lnTo>
                    <a:pt x="0" y="84242"/>
                  </a:lnTo>
                  <a:close/>
                </a:path>
              </a:pathLst>
            </a:custGeom>
            <a:noFill/>
            <a:ln w="38100">
              <a:solidFill>
                <a:srgbClr val="E6418D"/>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100874" tIns="100874" rIns="100874" bIns="100874" numCol="1" spcCol="1270" anchor="ctr" anchorCtr="0">
              <a:noAutofit/>
            </a:bodyPr>
            <a:lstStyle/>
            <a:p>
              <a:pPr lvl="0" algn="l" defTabSz="889000">
                <a:lnSpc>
                  <a:spcPct val="90000"/>
                </a:lnSpc>
                <a:spcBef>
                  <a:spcPct val="0"/>
                </a:spcBef>
                <a:spcAft>
                  <a:spcPct val="35000"/>
                </a:spcAft>
              </a:pPr>
              <a:r>
                <a:rPr lang="en-US" sz="2000" kern="1200" dirty="0" smtClean="0">
                  <a:solidFill>
                    <a:schemeClr val="tx1"/>
                  </a:solidFill>
                  <a:latin typeface="Arial" pitchFamily="34" charset="0"/>
                  <a:cs typeface="Arial" pitchFamily="34" charset="0"/>
                </a:rPr>
                <a:t>“Ready, Fire, Aim” </a:t>
              </a:r>
              <a:endParaRPr lang="en-US" sz="2000" kern="1200" dirty="0">
                <a:solidFill>
                  <a:schemeClr val="tx1"/>
                </a:solidFill>
                <a:latin typeface="Arial" pitchFamily="34" charset="0"/>
                <a:cs typeface="Arial" pitchFamily="34" charset="0"/>
              </a:endParaRPr>
            </a:p>
          </p:txBody>
        </p:sp>
        <p:sp>
          <p:nvSpPr>
            <p:cNvPr id="15" name="Freeform 14"/>
            <p:cNvSpPr/>
            <p:nvPr/>
          </p:nvSpPr>
          <p:spPr>
            <a:xfrm>
              <a:off x="609600" y="5281480"/>
              <a:ext cx="5486400" cy="505440"/>
            </a:xfrm>
            <a:custGeom>
              <a:avLst/>
              <a:gdLst>
                <a:gd name="connsiteX0" fmla="*/ 0 w 5486400"/>
                <a:gd name="connsiteY0" fmla="*/ 84242 h 505440"/>
                <a:gd name="connsiteX1" fmla="*/ 84242 w 5486400"/>
                <a:gd name="connsiteY1" fmla="*/ 0 h 505440"/>
                <a:gd name="connsiteX2" fmla="*/ 5402158 w 5486400"/>
                <a:gd name="connsiteY2" fmla="*/ 0 h 505440"/>
                <a:gd name="connsiteX3" fmla="*/ 5486400 w 5486400"/>
                <a:gd name="connsiteY3" fmla="*/ 84242 h 505440"/>
                <a:gd name="connsiteX4" fmla="*/ 5486400 w 5486400"/>
                <a:gd name="connsiteY4" fmla="*/ 421198 h 505440"/>
                <a:gd name="connsiteX5" fmla="*/ 5402158 w 5486400"/>
                <a:gd name="connsiteY5" fmla="*/ 505440 h 505440"/>
                <a:gd name="connsiteX6" fmla="*/ 84242 w 5486400"/>
                <a:gd name="connsiteY6" fmla="*/ 505440 h 505440"/>
                <a:gd name="connsiteX7" fmla="*/ 0 w 5486400"/>
                <a:gd name="connsiteY7" fmla="*/ 421198 h 505440"/>
                <a:gd name="connsiteX8" fmla="*/ 0 w 5486400"/>
                <a:gd name="connsiteY8" fmla="*/ 84242 h 505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486400" h="505440">
                  <a:moveTo>
                    <a:pt x="0" y="84242"/>
                  </a:moveTo>
                  <a:cubicBezTo>
                    <a:pt x="0" y="37716"/>
                    <a:pt x="37716" y="0"/>
                    <a:pt x="84242" y="0"/>
                  </a:cubicBezTo>
                  <a:lnTo>
                    <a:pt x="5402158" y="0"/>
                  </a:lnTo>
                  <a:cubicBezTo>
                    <a:pt x="5448684" y="0"/>
                    <a:pt x="5486400" y="37716"/>
                    <a:pt x="5486400" y="84242"/>
                  </a:cubicBezTo>
                  <a:lnTo>
                    <a:pt x="5486400" y="421198"/>
                  </a:lnTo>
                  <a:cubicBezTo>
                    <a:pt x="5486400" y="467724"/>
                    <a:pt x="5448684" y="505440"/>
                    <a:pt x="5402158" y="505440"/>
                  </a:cubicBezTo>
                  <a:lnTo>
                    <a:pt x="84242" y="505440"/>
                  </a:lnTo>
                  <a:cubicBezTo>
                    <a:pt x="37716" y="505440"/>
                    <a:pt x="0" y="467724"/>
                    <a:pt x="0" y="421198"/>
                  </a:cubicBezTo>
                  <a:lnTo>
                    <a:pt x="0" y="84242"/>
                  </a:lnTo>
                  <a:close/>
                </a:path>
              </a:pathLst>
            </a:custGeom>
            <a:noFill/>
            <a:ln w="38100">
              <a:solidFill>
                <a:srgbClr val="125AA3"/>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100874" tIns="100874" rIns="100874" bIns="100874" numCol="1" spcCol="1270" anchor="ctr" anchorCtr="0">
              <a:noAutofit/>
            </a:bodyPr>
            <a:lstStyle/>
            <a:p>
              <a:pPr lvl="0" algn="l" defTabSz="889000">
                <a:lnSpc>
                  <a:spcPct val="90000"/>
                </a:lnSpc>
                <a:spcBef>
                  <a:spcPct val="0"/>
                </a:spcBef>
                <a:spcAft>
                  <a:spcPct val="35000"/>
                </a:spcAft>
              </a:pPr>
              <a:r>
                <a:rPr lang="en-US" sz="2000" kern="1200" dirty="0" smtClean="0">
                  <a:solidFill>
                    <a:schemeClr val="tx1"/>
                  </a:solidFill>
                  <a:latin typeface="Arial" pitchFamily="34" charset="0"/>
                  <a:cs typeface="Arial" pitchFamily="34" charset="0"/>
                </a:rPr>
                <a:t>The centrality of the Word </a:t>
              </a:r>
              <a:endParaRPr lang="en-US" sz="2000" kern="1200" dirty="0">
                <a:solidFill>
                  <a:schemeClr val="tx1"/>
                </a:solidFill>
                <a:latin typeface="Arial" pitchFamily="34" charset="0"/>
                <a:cs typeface="Arial" pitchFamily="34" charset="0"/>
              </a:endParaRPr>
            </a:p>
          </p:txBody>
        </p:sp>
      </p:grpSp>
    </p:spTree>
    <p:extLst>
      <p:ext uri="{BB962C8B-B14F-4D97-AF65-F5344CB8AC3E}">
        <p14:creationId xmlns:p14="http://schemas.microsoft.com/office/powerpoint/2010/main" val="329934113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down)">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txBox="1">
            <a:spLocks/>
          </p:cNvSpPr>
          <p:nvPr/>
        </p:nvSpPr>
        <p:spPr>
          <a:xfrm>
            <a:off x="0" y="457200"/>
            <a:ext cx="4897120" cy="432000"/>
          </a:xfrm>
          <a:prstGeom prst="rect">
            <a:avLst/>
          </a:prstGeom>
          <a:solidFill>
            <a:srgbClr val="1D398D"/>
          </a:solidFill>
        </p:spPr>
        <p:txBody>
          <a:bodyPr vert="horz" lIns="360000" tIns="0" rIns="91440" bIns="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s-ES" sz="2000" b="1" dirty="0" smtClean="0">
                <a:solidFill>
                  <a:schemeClr val="bg1"/>
                </a:solidFill>
                <a:latin typeface="Arial"/>
                <a:cs typeface="Arial"/>
              </a:rPr>
              <a:t>PLANNING STRATEGICALLY</a:t>
            </a:r>
            <a:endParaRPr lang="es-ES" sz="2000" b="1" dirty="0">
              <a:solidFill>
                <a:schemeClr val="bg1"/>
              </a:solidFill>
              <a:latin typeface="Arial"/>
              <a:cs typeface="Arial"/>
            </a:endParaRPr>
          </a:p>
        </p:txBody>
      </p:sp>
      <p:sp>
        <p:nvSpPr>
          <p:cNvPr id="6" name="Rectángulo 16"/>
          <p:cNvSpPr/>
          <p:nvPr/>
        </p:nvSpPr>
        <p:spPr>
          <a:xfrm>
            <a:off x="0" y="6725920"/>
            <a:ext cx="9144000" cy="144000"/>
          </a:xfrm>
          <a:prstGeom prst="rect">
            <a:avLst/>
          </a:prstGeom>
          <a:solidFill>
            <a:srgbClr val="1D398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7" name="Rectangle 6"/>
          <p:cNvSpPr/>
          <p:nvPr/>
        </p:nvSpPr>
        <p:spPr>
          <a:xfrm>
            <a:off x="228600" y="1143000"/>
            <a:ext cx="8534400" cy="461665"/>
          </a:xfrm>
          <a:prstGeom prst="rect">
            <a:avLst/>
          </a:prstGeom>
        </p:spPr>
        <p:txBody>
          <a:bodyPr wrap="square">
            <a:spAutoFit/>
          </a:bodyPr>
          <a:lstStyle/>
          <a:p>
            <a:r>
              <a:rPr lang="en-US" sz="2400" b="1" dirty="0" smtClean="0">
                <a:latin typeface="Arial" panose="020B0604020202020204" pitchFamily="34" charset="0"/>
                <a:cs typeface="Arial" panose="020B0604020202020204" pitchFamily="34" charset="0"/>
              </a:rPr>
              <a:t>BASIC STEPS FOR STARTING A NEW CHURCH: </a:t>
            </a:r>
            <a:endParaRPr lang="en-US" sz="2400" b="1" dirty="0">
              <a:latin typeface="Arial" panose="020B0604020202020204" pitchFamily="34" charset="0"/>
              <a:cs typeface="Arial" panose="020B0604020202020204" pitchFamily="34" charset="0"/>
            </a:endParaRPr>
          </a:p>
        </p:txBody>
      </p:sp>
      <p:sp>
        <p:nvSpPr>
          <p:cNvPr id="29" name="TextBox 28"/>
          <p:cNvSpPr txBox="1"/>
          <p:nvPr/>
        </p:nvSpPr>
        <p:spPr>
          <a:xfrm>
            <a:off x="457200" y="2492514"/>
            <a:ext cx="1828800" cy="707886"/>
          </a:xfrm>
          <a:prstGeom prst="rect">
            <a:avLst/>
          </a:prstGeom>
          <a:noFill/>
        </p:spPr>
        <p:txBody>
          <a:bodyPr wrap="square" rtlCol="0">
            <a:spAutoFit/>
          </a:bodyPr>
          <a:lstStyle/>
          <a:p>
            <a:r>
              <a:rPr lang="en-US" sz="2000" dirty="0" smtClean="0">
                <a:latin typeface="Arial" pitchFamily="34" charset="0"/>
                <a:cs typeface="Arial" pitchFamily="34" charset="0"/>
              </a:rPr>
              <a:t>Make new contacts.</a:t>
            </a:r>
            <a:endParaRPr lang="en-US" sz="2000" dirty="0">
              <a:latin typeface="Arial" pitchFamily="34" charset="0"/>
              <a:cs typeface="Arial" pitchFamily="34" charset="0"/>
            </a:endParaRPr>
          </a:p>
        </p:txBody>
      </p:sp>
      <p:sp>
        <p:nvSpPr>
          <p:cNvPr id="30" name="TextBox 29"/>
          <p:cNvSpPr txBox="1"/>
          <p:nvPr/>
        </p:nvSpPr>
        <p:spPr>
          <a:xfrm>
            <a:off x="3429000" y="2438400"/>
            <a:ext cx="2286000" cy="707886"/>
          </a:xfrm>
          <a:prstGeom prst="rect">
            <a:avLst/>
          </a:prstGeom>
          <a:noFill/>
        </p:spPr>
        <p:txBody>
          <a:bodyPr wrap="square" rtlCol="0">
            <a:spAutoFit/>
          </a:bodyPr>
          <a:lstStyle/>
          <a:p>
            <a:r>
              <a:rPr lang="en-US" sz="2000" dirty="0" smtClean="0">
                <a:latin typeface="Arial" pitchFamily="34" charset="0"/>
                <a:cs typeface="Arial" pitchFamily="34" charset="0"/>
              </a:rPr>
              <a:t>Start small groups for Bible Study.</a:t>
            </a:r>
            <a:endParaRPr lang="en-US" sz="2000" dirty="0">
              <a:latin typeface="Arial" pitchFamily="34" charset="0"/>
              <a:cs typeface="Arial" pitchFamily="34" charset="0"/>
            </a:endParaRPr>
          </a:p>
        </p:txBody>
      </p:sp>
      <p:sp>
        <p:nvSpPr>
          <p:cNvPr id="31" name="TextBox 30"/>
          <p:cNvSpPr txBox="1"/>
          <p:nvPr/>
        </p:nvSpPr>
        <p:spPr>
          <a:xfrm>
            <a:off x="6324600" y="2286000"/>
            <a:ext cx="2286000" cy="1015663"/>
          </a:xfrm>
          <a:prstGeom prst="rect">
            <a:avLst/>
          </a:prstGeom>
          <a:noFill/>
        </p:spPr>
        <p:txBody>
          <a:bodyPr wrap="square" rtlCol="0">
            <a:spAutoFit/>
          </a:bodyPr>
          <a:lstStyle/>
          <a:p>
            <a:r>
              <a:rPr lang="en-US" sz="2000" dirty="0" smtClean="0">
                <a:latin typeface="Arial" pitchFamily="34" charset="0"/>
                <a:cs typeface="Arial" pitchFamily="34" charset="0"/>
              </a:rPr>
              <a:t>Encourage people to commit to membership.</a:t>
            </a:r>
            <a:endParaRPr lang="en-US" sz="2000" dirty="0">
              <a:latin typeface="Arial" pitchFamily="34" charset="0"/>
              <a:cs typeface="Arial" pitchFamily="34" charset="0"/>
            </a:endParaRPr>
          </a:p>
        </p:txBody>
      </p:sp>
      <p:sp>
        <p:nvSpPr>
          <p:cNvPr id="32" name="TextBox 31"/>
          <p:cNvSpPr txBox="1"/>
          <p:nvPr/>
        </p:nvSpPr>
        <p:spPr>
          <a:xfrm>
            <a:off x="381000" y="4648200"/>
            <a:ext cx="2667000" cy="1015663"/>
          </a:xfrm>
          <a:prstGeom prst="rect">
            <a:avLst/>
          </a:prstGeom>
          <a:noFill/>
        </p:spPr>
        <p:txBody>
          <a:bodyPr wrap="square" rtlCol="0">
            <a:spAutoFit/>
          </a:bodyPr>
          <a:lstStyle/>
          <a:p>
            <a:r>
              <a:rPr lang="en-US" sz="2000" dirty="0" smtClean="0">
                <a:latin typeface="Arial" pitchFamily="34" charset="0"/>
                <a:cs typeface="Arial" pitchFamily="34" charset="0"/>
              </a:rPr>
              <a:t>Begin worship services and community outreach.</a:t>
            </a:r>
            <a:endParaRPr lang="en-US" sz="2000" dirty="0">
              <a:latin typeface="Arial" pitchFamily="34" charset="0"/>
              <a:cs typeface="Arial" pitchFamily="34" charset="0"/>
            </a:endParaRPr>
          </a:p>
        </p:txBody>
      </p:sp>
      <p:sp>
        <p:nvSpPr>
          <p:cNvPr id="33" name="TextBox 32"/>
          <p:cNvSpPr txBox="1"/>
          <p:nvPr/>
        </p:nvSpPr>
        <p:spPr>
          <a:xfrm>
            <a:off x="3352800" y="4854714"/>
            <a:ext cx="2286000" cy="707886"/>
          </a:xfrm>
          <a:prstGeom prst="rect">
            <a:avLst/>
          </a:prstGeom>
          <a:noFill/>
        </p:spPr>
        <p:txBody>
          <a:bodyPr wrap="square" rtlCol="0">
            <a:spAutoFit/>
          </a:bodyPr>
          <a:lstStyle/>
          <a:p>
            <a:r>
              <a:rPr lang="en-US" sz="2000" dirty="0" smtClean="0">
                <a:latin typeface="Arial" pitchFamily="34" charset="0"/>
                <a:cs typeface="Arial" pitchFamily="34" charset="0"/>
              </a:rPr>
              <a:t>Develop leadership.</a:t>
            </a:r>
            <a:endParaRPr lang="en-US" sz="2000" dirty="0">
              <a:latin typeface="Arial" pitchFamily="34" charset="0"/>
              <a:cs typeface="Arial" pitchFamily="34" charset="0"/>
            </a:endParaRPr>
          </a:p>
        </p:txBody>
      </p:sp>
      <p:sp>
        <p:nvSpPr>
          <p:cNvPr id="34" name="TextBox 33"/>
          <p:cNvSpPr txBox="1"/>
          <p:nvPr/>
        </p:nvSpPr>
        <p:spPr>
          <a:xfrm>
            <a:off x="6248400" y="4930914"/>
            <a:ext cx="2286000" cy="707886"/>
          </a:xfrm>
          <a:prstGeom prst="rect">
            <a:avLst/>
          </a:prstGeom>
          <a:noFill/>
        </p:spPr>
        <p:txBody>
          <a:bodyPr wrap="square" rtlCol="0">
            <a:spAutoFit/>
          </a:bodyPr>
          <a:lstStyle/>
          <a:p>
            <a:r>
              <a:rPr lang="en-US" sz="2000" dirty="0" smtClean="0">
                <a:latin typeface="Arial" pitchFamily="34" charset="0"/>
                <a:cs typeface="Arial" pitchFamily="34" charset="0"/>
              </a:rPr>
              <a:t>Serve the community.</a:t>
            </a:r>
            <a:endParaRPr lang="en-US" sz="2000" dirty="0">
              <a:latin typeface="Arial" pitchFamily="34" charset="0"/>
              <a:cs typeface="Arial" pitchFamily="34" charset="0"/>
            </a:endParaRPr>
          </a:p>
        </p:txBody>
      </p:sp>
      <p:grpSp>
        <p:nvGrpSpPr>
          <p:cNvPr id="21" name="Group 20"/>
          <p:cNvGrpSpPr/>
          <p:nvPr/>
        </p:nvGrpSpPr>
        <p:grpSpPr>
          <a:xfrm>
            <a:off x="365125" y="4114800"/>
            <a:ext cx="8626475" cy="2254250"/>
            <a:chOff x="304800" y="1828800"/>
            <a:chExt cx="8305800" cy="1981200"/>
          </a:xfrm>
        </p:grpSpPr>
        <p:sp>
          <p:nvSpPr>
            <p:cNvPr id="22" name="Right Arrow 21"/>
            <p:cNvSpPr/>
            <p:nvPr/>
          </p:nvSpPr>
          <p:spPr>
            <a:xfrm>
              <a:off x="304800" y="1828800"/>
              <a:ext cx="2667000" cy="1981200"/>
            </a:xfrm>
            <a:prstGeom prst="rightArrow">
              <a:avLst/>
            </a:prstGeom>
            <a:noFill/>
            <a:ln w="38100">
              <a:solidFill>
                <a:srgbClr val="F9B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ight Arrow 22"/>
            <p:cNvSpPr/>
            <p:nvPr/>
          </p:nvSpPr>
          <p:spPr>
            <a:xfrm>
              <a:off x="3124200" y="1828800"/>
              <a:ext cx="2667000" cy="1981200"/>
            </a:xfrm>
            <a:prstGeom prst="rightArrow">
              <a:avLst/>
            </a:prstGeom>
            <a:noFill/>
            <a:ln w="38100">
              <a:solidFill>
                <a:srgbClr val="F9B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ight Arrow 34"/>
            <p:cNvSpPr/>
            <p:nvPr/>
          </p:nvSpPr>
          <p:spPr>
            <a:xfrm>
              <a:off x="5943600" y="1828800"/>
              <a:ext cx="2667000" cy="1981200"/>
            </a:xfrm>
            <a:prstGeom prst="rightArrow">
              <a:avLst/>
            </a:prstGeom>
            <a:noFill/>
            <a:ln w="38100">
              <a:solidFill>
                <a:srgbClr val="F9B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6" name="Group 35"/>
          <p:cNvGrpSpPr/>
          <p:nvPr/>
        </p:nvGrpSpPr>
        <p:grpSpPr>
          <a:xfrm>
            <a:off x="381000" y="1708150"/>
            <a:ext cx="8626475" cy="2254250"/>
            <a:chOff x="304800" y="1828800"/>
            <a:chExt cx="8305800" cy="1981200"/>
          </a:xfrm>
        </p:grpSpPr>
        <p:sp>
          <p:nvSpPr>
            <p:cNvPr id="37" name="Right Arrow 36"/>
            <p:cNvSpPr/>
            <p:nvPr/>
          </p:nvSpPr>
          <p:spPr>
            <a:xfrm>
              <a:off x="304800" y="1828800"/>
              <a:ext cx="2667000" cy="1981200"/>
            </a:xfrm>
            <a:prstGeom prst="rightArrow">
              <a:avLst/>
            </a:prstGeom>
            <a:noFill/>
            <a:ln w="38100">
              <a:solidFill>
                <a:srgbClr val="F9B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ight Arrow 37"/>
            <p:cNvSpPr/>
            <p:nvPr/>
          </p:nvSpPr>
          <p:spPr>
            <a:xfrm>
              <a:off x="3124200" y="1828800"/>
              <a:ext cx="2667000" cy="1981200"/>
            </a:xfrm>
            <a:prstGeom prst="rightArrow">
              <a:avLst/>
            </a:prstGeom>
            <a:noFill/>
            <a:ln w="38100">
              <a:solidFill>
                <a:srgbClr val="F9B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ight Arrow 38"/>
            <p:cNvSpPr/>
            <p:nvPr/>
          </p:nvSpPr>
          <p:spPr>
            <a:xfrm>
              <a:off x="5943600" y="1828800"/>
              <a:ext cx="2667000" cy="1981200"/>
            </a:xfrm>
            <a:prstGeom prst="rightArrow">
              <a:avLst/>
            </a:prstGeom>
            <a:noFill/>
            <a:ln w="38100">
              <a:solidFill>
                <a:srgbClr val="F9B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69867299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txBox="1">
            <a:spLocks/>
          </p:cNvSpPr>
          <p:nvPr/>
        </p:nvSpPr>
        <p:spPr>
          <a:xfrm>
            <a:off x="0" y="457200"/>
            <a:ext cx="4897120" cy="432000"/>
          </a:xfrm>
          <a:prstGeom prst="rect">
            <a:avLst/>
          </a:prstGeom>
          <a:solidFill>
            <a:srgbClr val="1D398D"/>
          </a:solidFill>
        </p:spPr>
        <p:txBody>
          <a:bodyPr vert="horz" lIns="360000" tIns="0" rIns="91440" bIns="0" rtlCol="0" anchor="ctr">
            <a:normAutofit fontScale="92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s-ES" sz="2000" b="1" dirty="0" smtClean="0">
                <a:solidFill>
                  <a:schemeClr val="bg1"/>
                </a:solidFill>
                <a:latin typeface="Arial"/>
                <a:cs typeface="Arial"/>
              </a:rPr>
              <a:t>DESIGNING AN EFFECTIVE MINISTRY</a:t>
            </a:r>
            <a:endParaRPr lang="es-ES" sz="2000" b="1" dirty="0">
              <a:solidFill>
                <a:schemeClr val="bg1"/>
              </a:solidFill>
              <a:latin typeface="Arial"/>
              <a:cs typeface="Arial"/>
            </a:endParaRPr>
          </a:p>
        </p:txBody>
      </p:sp>
      <p:sp>
        <p:nvSpPr>
          <p:cNvPr id="5" name="Rectangle 4"/>
          <p:cNvSpPr/>
          <p:nvPr/>
        </p:nvSpPr>
        <p:spPr>
          <a:xfrm>
            <a:off x="228600" y="1143000"/>
            <a:ext cx="8534400" cy="1569660"/>
          </a:xfrm>
          <a:prstGeom prst="rect">
            <a:avLst/>
          </a:prstGeom>
        </p:spPr>
        <p:txBody>
          <a:bodyPr wrap="square">
            <a:spAutoFit/>
          </a:bodyPr>
          <a:lstStyle/>
          <a:p>
            <a:r>
              <a:rPr lang="en-US" sz="2400" b="1" dirty="0" smtClean="0">
                <a:latin typeface="Arial" panose="020B0604020202020204" pitchFamily="34" charset="0"/>
                <a:cs typeface="Arial" panose="020B0604020202020204" pitchFamily="34" charset="0"/>
              </a:rPr>
              <a:t>THE CHURCH AS A SYSTEM</a:t>
            </a:r>
          </a:p>
          <a:p>
            <a:endParaRPr lang="en-US" sz="2400" b="1" dirty="0" smtClean="0">
              <a:latin typeface="Arial" panose="020B0604020202020204" pitchFamily="34" charset="0"/>
              <a:cs typeface="Arial" panose="020B0604020202020204" pitchFamily="34" charset="0"/>
            </a:endParaRPr>
          </a:p>
          <a:p>
            <a:endParaRPr lang="en-US" sz="2400" b="1" dirty="0" smtClean="0">
              <a:latin typeface="Arial" panose="020B0604020202020204" pitchFamily="34" charset="0"/>
              <a:cs typeface="Arial" panose="020B0604020202020204" pitchFamily="34" charset="0"/>
            </a:endParaRPr>
          </a:p>
          <a:p>
            <a:r>
              <a:rPr lang="en-US" sz="2400" b="1" dirty="0" smtClean="0">
                <a:latin typeface="Arial" panose="020B0604020202020204" pitchFamily="34" charset="0"/>
                <a:cs typeface="Arial" panose="020B0604020202020204" pitchFamily="34" charset="0"/>
              </a:rPr>
              <a:t> </a:t>
            </a:r>
            <a:endParaRPr lang="en-US" sz="2400" b="1" dirty="0">
              <a:latin typeface="Arial" panose="020B0604020202020204" pitchFamily="34" charset="0"/>
              <a:cs typeface="Arial" panose="020B0604020202020204" pitchFamily="34" charset="0"/>
            </a:endParaRP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19800" y="5920692"/>
            <a:ext cx="2856390" cy="794433"/>
          </a:xfrm>
          <a:prstGeom prst="rect">
            <a:avLst/>
          </a:prstGeom>
        </p:spPr>
      </p:pic>
      <p:sp>
        <p:nvSpPr>
          <p:cNvPr id="7" name="Rectángulo 16"/>
          <p:cNvSpPr/>
          <p:nvPr/>
        </p:nvSpPr>
        <p:spPr>
          <a:xfrm>
            <a:off x="0" y="6725920"/>
            <a:ext cx="9144000" cy="144000"/>
          </a:xfrm>
          <a:prstGeom prst="rect">
            <a:avLst/>
          </a:prstGeom>
          <a:solidFill>
            <a:srgbClr val="1D398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8" name="Rectangle 7"/>
          <p:cNvSpPr/>
          <p:nvPr/>
        </p:nvSpPr>
        <p:spPr>
          <a:xfrm>
            <a:off x="685800" y="1770084"/>
            <a:ext cx="8534400" cy="461665"/>
          </a:xfrm>
          <a:prstGeom prst="rect">
            <a:avLst/>
          </a:prstGeom>
        </p:spPr>
        <p:txBody>
          <a:bodyPr wrap="square">
            <a:spAutoFit/>
          </a:bodyPr>
          <a:lstStyle/>
          <a:p>
            <a:r>
              <a:rPr lang="en-US" sz="2000" dirty="0" smtClean="0">
                <a:latin typeface="Arial" panose="020B0604020202020204" pitchFamily="34" charset="0"/>
                <a:cs typeface="Arial" panose="020B0604020202020204" pitchFamily="34" charset="0"/>
              </a:rPr>
              <a:t>Key principles of systems as they relate to starting a church: </a:t>
            </a:r>
            <a:r>
              <a:rPr lang="en-US" sz="2400" b="1" dirty="0" smtClean="0">
                <a:latin typeface="Arial" panose="020B0604020202020204" pitchFamily="34" charset="0"/>
                <a:cs typeface="Arial" panose="020B0604020202020204" pitchFamily="34" charset="0"/>
              </a:rPr>
              <a:t> </a:t>
            </a:r>
            <a:endParaRPr lang="en-US" sz="2400" b="1" dirty="0">
              <a:latin typeface="Arial" panose="020B0604020202020204" pitchFamily="34" charset="0"/>
              <a:cs typeface="Arial" panose="020B0604020202020204" pitchFamily="34" charset="0"/>
            </a:endParaRPr>
          </a:p>
        </p:txBody>
      </p:sp>
      <p:sp>
        <p:nvSpPr>
          <p:cNvPr id="9" name="Rectángulo 15"/>
          <p:cNvSpPr/>
          <p:nvPr/>
        </p:nvSpPr>
        <p:spPr>
          <a:xfrm>
            <a:off x="0" y="2579224"/>
            <a:ext cx="9144000" cy="2907175"/>
          </a:xfrm>
          <a:prstGeom prst="rect">
            <a:avLst/>
          </a:prstGeom>
          <a:gradFill flip="none" rotWithShape="1">
            <a:gsLst>
              <a:gs pos="0">
                <a:srgbClr val="E2001A"/>
              </a:gs>
              <a:gs pos="100000">
                <a:srgbClr val="FDFFB8">
                  <a:alpha val="24000"/>
                </a:srgbClr>
              </a:gs>
            </a:gsLst>
            <a:lin ang="16200000" scaled="0"/>
            <a:tileRect/>
          </a:gradFill>
          <a:effectLst/>
        </p:spPr>
        <p:txBody>
          <a:bodyPr wrap="square" anchor="ctr">
            <a:noAutofit/>
          </a:bodyPr>
          <a:lstStyle/>
          <a:p>
            <a:endParaRPr lang="es-ES" sz="1600" dirty="0">
              <a:latin typeface="Times New Roman"/>
              <a:cs typeface="Times New Roman"/>
            </a:endParaRPr>
          </a:p>
        </p:txBody>
      </p:sp>
      <p:sp>
        <p:nvSpPr>
          <p:cNvPr id="10" name="TextBox 9"/>
          <p:cNvSpPr txBox="1"/>
          <p:nvPr/>
        </p:nvSpPr>
        <p:spPr>
          <a:xfrm>
            <a:off x="3733800" y="2547878"/>
            <a:ext cx="5105400" cy="2862322"/>
          </a:xfrm>
          <a:prstGeom prst="rect">
            <a:avLst/>
          </a:prstGeom>
          <a:noFill/>
        </p:spPr>
        <p:txBody>
          <a:bodyPr wrap="square" rtlCol="0">
            <a:spAutoFit/>
          </a:bodyPr>
          <a:lstStyle/>
          <a:p>
            <a:pPr marL="285750" indent="-285750">
              <a:buFont typeface="Courier New" panose="02070309020205020404" pitchFamily="49" charset="0"/>
              <a:buChar char="o"/>
            </a:pPr>
            <a:r>
              <a:rPr lang="en-US" sz="2000" dirty="0" smtClean="0">
                <a:latin typeface="Arial" panose="020B0604020202020204" pitchFamily="34" charset="0"/>
                <a:cs typeface="Arial" panose="020B0604020202020204" pitchFamily="34" charset="0"/>
              </a:rPr>
              <a:t>Healthy leaders understand that the Church is both living organism and structured organization. </a:t>
            </a:r>
          </a:p>
          <a:p>
            <a:endParaRPr lang="en-US" sz="2000" dirty="0">
              <a:latin typeface="Arial" panose="020B0604020202020204" pitchFamily="34" charset="0"/>
              <a:cs typeface="Arial" panose="020B0604020202020204" pitchFamily="34" charset="0"/>
            </a:endParaRPr>
          </a:p>
          <a:p>
            <a:pPr marL="285750" indent="-285750">
              <a:buFont typeface="Courier New" panose="02070309020205020404" pitchFamily="49" charset="0"/>
              <a:buChar char="o"/>
            </a:pPr>
            <a:r>
              <a:rPr lang="en-US" sz="2000" dirty="0" smtClean="0">
                <a:latin typeface="Arial" panose="020B0604020202020204" pitchFamily="34" charset="0"/>
                <a:cs typeface="Arial" panose="020B0604020202020204" pitchFamily="34" charset="0"/>
              </a:rPr>
              <a:t>The role of leaders is to mobilize the ministering body (all the members) to carry out its God-given tasks in its context for God’s glory and for the work of God’s kingdom. </a:t>
            </a:r>
          </a:p>
        </p:txBody>
      </p:sp>
      <p:pic>
        <p:nvPicPr>
          <p:cNvPr id="11" name="Picture 10"/>
          <p:cNvPicPr>
            <a:picLocks noChangeAspect="1"/>
          </p:cNvPicPr>
          <p:nvPr/>
        </p:nvPicPr>
        <p:blipFill rotWithShape="1">
          <a:blip r:embed="rId4">
            <a:extLst>
              <a:ext uri="{28A0092B-C50C-407E-A947-70E740481C1C}">
                <a14:useLocalDpi xmlns:a14="http://schemas.microsoft.com/office/drawing/2010/main" val="0"/>
              </a:ext>
            </a:extLst>
          </a:blip>
          <a:srcRect l="5914"/>
          <a:stretch/>
        </p:blipFill>
        <p:spPr>
          <a:xfrm>
            <a:off x="0" y="2590799"/>
            <a:ext cx="3637176" cy="2895601"/>
          </a:xfrm>
          <a:prstGeom prst="rect">
            <a:avLst/>
          </a:prstGeom>
        </p:spPr>
      </p:pic>
    </p:spTree>
    <p:extLst>
      <p:ext uri="{BB962C8B-B14F-4D97-AF65-F5344CB8AC3E}">
        <p14:creationId xmlns:p14="http://schemas.microsoft.com/office/powerpoint/2010/main" val="289245567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down)">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1000"/>
                                        <p:tgtEl>
                                          <p:spTgt spid="11"/>
                                        </p:tgtEl>
                                      </p:cBhvr>
                                    </p:animEffect>
                                    <p:anim calcmode="lin" valueType="num">
                                      <p:cBhvr>
                                        <p:cTn id="18" dur="1000" fill="hold"/>
                                        <p:tgtEl>
                                          <p:spTgt spid="11"/>
                                        </p:tgtEl>
                                        <p:attrNameLst>
                                          <p:attrName>ppt_x</p:attrName>
                                        </p:attrNameLst>
                                      </p:cBhvr>
                                      <p:tavLst>
                                        <p:tav tm="0">
                                          <p:val>
                                            <p:strVal val="#ppt_x"/>
                                          </p:val>
                                        </p:tav>
                                        <p:tav tm="100000">
                                          <p:val>
                                            <p:strVal val="#ppt_x"/>
                                          </p:val>
                                        </p:tav>
                                      </p:tavLst>
                                    </p:anim>
                                    <p:anim calcmode="lin" valueType="num">
                                      <p:cBhvr>
                                        <p:cTn id="19" dur="1000" fill="hold"/>
                                        <p:tgtEl>
                                          <p:spTgt spid="11"/>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1000"/>
                                        <p:tgtEl>
                                          <p:spTgt spid="10"/>
                                        </p:tgtEl>
                                      </p:cBhvr>
                                    </p:animEffect>
                                    <p:anim calcmode="lin" valueType="num">
                                      <p:cBhvr>
                                        <p:cTn id="23" dur="1000" fill="hold"/>
                                        <p:tgtEl>
                                          <p:spTgt spid="10"/>
                                        </p:tgtEl>
                                        <p:attrNameLst>
                                          <p:attrName>ppt_x</p:attrName>
                                        </p:attrNameLst>
                                      </p:cBhvr>
                                      <p:tavLst>
                                        <p:tav tm="0">
                                          <p:val>
                                            <p:strVal val="#ppt_x"/>
                                          </p:val>
                                        </p:tav>
                                        <p:tav tm="100000">
                                          <p:val>
                                            <p:strVal val="#ppt_x"/>
                                          </p:val>
                                        </p:tav>
                                      </p:tavLst>
                                    </p:anim>
                                    <p:anim calcmode="lin" valueType="num">
                                      <p:cBhvr>
                                        <p:cTn id="24"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9" grpId="0" animBg="1"/>
      <p:bldP spid="10"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txBox="1">
            <a:spLocks/>
          </p:cNvSpPr>
          <p:nvPr/>
        </p:nvSpPr>
        <p:spPr>
          <a:xfrm>
            <a:off x="0" y="457200"/>
            <a:ext cx="4897120" cy="432000"/>
          </a:xfrm>
          <a:prstGeom prst="rect">
            <a:avLst/>
          </a:prstGeom>
          <a:solidFill>
            <a:srgbClr val="1D398D"/>
          </a:solidFill>
        </p:spPr>
        <p:txBody>
          <a:bodyPr vert="horz" lIns="360000" tIns="0" rIns="91440" bIns="0" rtlCol="0" anchor="ctr">
            <a:normAutofit fontScale="92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s-ES" sz="2000" b="1" dirty="0" smtClean="0">
                <a:solidFill>
                  <a:schemeClr val="bg1"/>
                </a:solidFill>
                <a:latin typeface="Arial"/>
                <a:cs typeface="Arial"/>
              </a:rPr>
              <a:t>DESIGNING AN EFFECTIVE MINISTRY</a:t>
            </a:r>
            <a:endParaRPr lang="es-ES" sz="2000" b="1" dirty="0">
              <a:solidFill>
                <a:schemeClr val="bg1"/>
              </a:solidFill>
              <a:latin typeface="Arial"/>
              <a:cs typeface="Arial"/>
            </a:endParaRPr>
          </a:p>
        </p:txBody>
      </p:sp>
      <p:sp>
        <p:nvSpPr>
          <p:cNvPr id="8" name="Rectángulo 16"/>
          <p:cNvSpPr/>
          <p:nvPr/>
        </p:nvSpPr>
        <p:spPr>
          <a:xfrm>
            <a:off x="0" y="6725920"/>
            <a:ext cx="9144000" cy="144000"/>
          </a:xfrm>
          <a:prstGeom prst="rect">
            <a:avLst/>
          </a:prstGeom>
          <a:solidFill>
            <a:srgbClr val="1D398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9" name="Rectangle 8"/>
          <p:cNvSpPr/>
          <p:nvPr/>
        </p:nvSpPr>
        <p:spPr>
          <a:xfrm>
            <a:off x="228600" y="990600"/>
            <a:ext cx="8534400" cy="461665"/>
          </a:xfrm>
          <a:prstGeom prst="rect">
            <a:avLst/>
          </a:prstGeom>
        </p:spPr>
        <p:txBody>
          <a:bodyPr wrap="square">
            <a:spAutoFit/>
          </a:bodyPr>
          <a:lstStyle/>
          <a:p>
            <a:r>
              <a:rPr lang="en-US" sz="2400" b="1" dirty="0" smtClean="0">
                <a:latin typeface="Arial" panose="020B0604020202020204" pitchFamily="34" charset="0"/>
                <a:cs typeface="Arial" panose="020B0604020202020204" pitchFamily="34" charset="0"/>
              </a:rPr>
              <a:t>FIVE ESSENTIAL ELEMENTS: </a:t>
            </a:r>
            <a:endParaRPr lang="en-US" sz="2400" b="1" dirty="0">
              <a:latin typeface="Arial" panose="020B0604020202020204" pitchFamily="34" charset="0"/>
              <a:cs typeface="Arial" panose="020B0604020202020204" pitchFamily="34" charset="0"/>
            </a:endParaRPr>
          </a:p>
        </p:txBody>
      </p:sp>
      <p:sp>
        <p:nvSpPr>
          <p:cNvPr id="21" name="TextBox 20"/>
          <p:cNvSpPr txBox="1"/>
          <p:nvPr/>
        </p:nvSpPr>
        <p:spPr>
          <a:xfrm>
            <a:off x="228600" y="1615619"/>
            <a:ext cx="8763000" cy="4708981"/>
          </a:xfrm>
          <a:prstGeom prst="rect">
            <a:avLst/>
          </a:prstGeom>
          <a:noFill/>
        </p:spPr>
        <p:txBody>
          <a:bodyPr wrap="square" rtlCol="0">
            <a:spAutoFit/>
          </a:bodyPr>
          <a:lstStyle/>
          <a:p>
            <a:r>
              <a:rPr lang="en-US" sz="2000" b="1" dirty="0" smtClean="0">
                <a:solidFill>
                  <a:srgbClr val="E2001A"/>
                </a:solidFill>
                <a:latin typeface="Arial" pitchFamily="34" charset="0"/>
                <a:cs typeface="Arial" pitchFamily="34" charset="0"/>
              </a:rPr>
              <a:t>VISION:</a:t>
            </a:r>
            <a:r>
              <a:rPr lang="en-US" sz="2000" dirty="0" smtClean="0">
                <a:latin typeface="Arial" pitchFamily="34" charset="0"/>
                <a:cs typeface="Arial" pitchFamily="34" charset="0"/>
              </a:rPr>
              <a:t> The church sees clearly what God wants it to be and do as the Body of Christ. </a:t>
            </a:r>
          </a:p>
          <a:p>
            <a:endParaRPr lang="en-US" sz="2000" dirty="0" smtClean="0">
              <a:latin typeface="Arial" pitchFamily="34" charset="0"/>
              <a:cs typeface="Arial" pitchFamily="34" charset="0"/>
            </a:endParaRPr>
          </a:p>
          <a:p>
            <a:r>
              <a:rPr lang="en-US" sz="2000" b="1" dirty="0" smtClean="0">
                <a:solidFill>
                  <a:srgbClr val="F9B200"/>
                </a:solidFill>
                <a:latin typeface="Arial" pitchFamily="34" charset="0"/>
                <a:cs typeface="Arial" pitchFamily="34" charset="0"/>
              </a:rPr>
              <a:t>THE LEADERSHIP TEAM:</a:t>
            </a:r>
            <a:r>
              <a:rPr lang="en-US" sz="2000" dirty="0" smtClean="0">
                <a:latin typeface="Arial" pitchFamily="34" charset="0"/>
                <a:cs typeface="Arial" pitchFamily="34" charset="0"/>
              </a:rPr>
              <a:t> Called by God to their positions. The leadership team understands the vision and communicates it to the congregation.</a:t>
            </a:r>
          </a:p>
          <a:p>
            <a:endParaRPr lang="en-US" sz="2000" dirty="0" smtClean="0">
              <a:latin typeface="Arial" pitchFamily="34" charset="0"/>
              <a:cs typeface="Arial" pitchFamily="34" charset="0"/>
            </a:endParaRPr>
          </a:p>
          <a:p>
            <a:r>
              <a:rPr lang="en-US" sz="2000" b="1" dirty="0" smtClean="0">
                <a:solidFill>
                  <a:srgbClr val="009036"/>
                </a:solidFill>
                <a:latin typeface="Arial" pitchFamily="34" charset="0"/>
                <a:cs typeface="Arial" pitchFamily="34" charset="0"/>
              </a:rPr>
              <a:t>THE CHURCH MEMBERSHIP: </a:t>
            </a:r>
            <a:r>
              <a:rPr lang="en-US" sz="2000" dirty="0" smtClean="0">
                <a:latin typeface="Arial" pitchFamily="34" charset="0"/>
                <a:cs typeface="Arial" pitchFamily="34" charset="0"/>
              </a:rPr>
              <a:t>The church members work together, using their gifts </a:t>
            </a:r>
            <a:r>
              <a:rPr lang="en-US" sz="2000" dirty="0" smtClean="0">
                <a:latin typeface="Arial" pitchFamily="34" charset="0"/>
                <a:cs typeface="Arial" pitchFamily="34" charset="0"/>
              </a:rPr>
              <a:t>responsibly </a:t>
            </a:r>
            <a:r>
              <a:rPr lang="en-US" sz="2000" dirty="0" smtClean="0">
                <a:latin typeface="Arial" pitchFamily="34" charset="0"/>
                <a:cs typeface="Arial" pitchFamily="34" charset="0"/>
              </a:rPr>
              <a:t>both in the congregation and in the community. </a:t>
            </a:r>
          </a:p>
          <a:p>
            <a:endParaRPr lang="en-US" sz="2000" dirty="0" smtClean="0">
              <a:latin typeface="Arial" pitchFamily="34" charset="0"/>
              <a:cs typeface="Arial" pitchFamily="34" charset="0"/>
            </a:endParaRPr>
          </a:p>
          <a:p>
            <a:r>
              <a:rPr lang="en-US" sz="2000" b="1" dirty="0" smtClean="0">
                <a:solidFill>
                  <a:srgbClr val="E6418D"/>
                </a:solidFill>
                <a:latin typeface="Arial" pitchFamily="34" charset="0"/>
                <a:cs typeface="Arial" pitchFamily="34" charset="0"/>
              </a:rPr>
              <a:t>RESOURCES: </a:t>
            </a:r>
            <a:r>
              <a:rPr lang="en-US" sz="2000" dirty="0" smtClean="0">
                <a:latin typeface="Arial" pitchFamily="34" charset="0"/>
                <a:cs typeface="Arial" pitchFamily="34" charset="0"/>
              </a:rPr>
              <a:t>The church uses its resources of time, talent, and treasure to carry out the work of the Kingdom of God in the church itself and in the community. </a:t>
            </a:r>
          </a:p>
          <a:p>
            <a:endParaRPr lang="en-US" sz="2000" dirty="0" smtClean="0">
              <a:latin typeface="Arial" pitchFamily="34" charset="0"/>
              <a:cs typeface="Arial" pitchFamily="34" charset="0"/>
            </a:endParaRPr>
          </a:p>
          <a:p>
            <a:r>
              <a:rPr lang="en-US" sz="2000" b="1" dirty="0" smtClean="0">
                <a:solidFill>
                  <a:srgbClr val="125AA3"/>
                </a:solidFill>
                <a:latin typeface="Arial" pitchFamily="34" charset="0"/>
                <a:cs typeface="Arial" pitchFamily="34" charset="0"/>
              </a:rPr>
              <a:t>TEXT AND CONTEXT: </a:t>
            </a:r>
            <a:r>
              <a:rPr lang="en-US" sz="2000" dirty="0" smtClean="0">
                <a:latin typeface="Arial" pitchFamily="34" charset="0"/>
                <a:cs typeface="Arial" pitchFamily="34" charset="0"/>
              </a:rPr>
              <a:t>The church understands its context and knows how to communicate God’s Word in ways that make sense to the hearers.</a:t>
            </a:r>
            <a:endParaRPr lang="en-US" sz="2000" dirty="0">
              <a:latin typeface="Arial" pitchFamily="34" charset="0"/>
              <a:cs typeface="Arial" pitchFamily="34" charset="0"/>
            </a:endParaRPr>
          </a:p>
        </p:txBody>
      </p:sp>
    </p:spTree>
    <p:extLst>
      <p:ext uri="{BB962C8B-B14F-4D97-AF65-F5344CB8AC3E}">
        <p14:creationId xmlns:p14="http://schemas.microsoft.com/office/powerpoint/2010/main" val="124420674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txBox="1">
            <a:spLocks/>
          </p:cNvSpPr>
          <p:nvPr/>
        </p:nvSpPr>
        <p:spPr>
          <a:xfrm>
            <a:off x="0" y="457200"/>
            <a:ext cx="4897120" cy="432000"/>
          </a:xfrm>
          <a:prstGeom prst="rect">
            <a:avLst/>
          </a:prstGeom>
          <a:solidFill>
            <a:srgbClr val="1D398D"/>
          </a:solidFill>
        </p:spPr>
        <p:txBody>
          <a:bodyPr vert="horz" lIns="360000" tIns="0" rIns="91440" bIns="0" rtlCol="0" anchor="ctr">
            <a:normAutofit fontScale="92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s-ES" sz="2000" b="1" dirty="0" smtClean="0">
                <a:solidFill>
                  <a:schemeClr val="bg1"/>
                </a:solidFill>
                <a:latin typeface="Arial"/>
                <a:cs typeface="Arial"/>
              </a:rPr>
              <a:t>DESIGNING AN EFFECTIVE MINISTRY</a:t>
            </a:r>
            <a:endParaRPr lang="es-ES" sz="2000" b="1" dirty="0">
              <a:solidFill>
                <a:schemeClr val="bg1"/>
              </a:solidFill>
              <a:latin typeface="Arial"/>
              <a:cs typeface="Arial"/>
            </a:endParaRPr>
          </a:p>
        </p:txBody>
      </p:sp>
      <p:sp>
        <p:nvSpPr>
          <p:cNvPr id="5" name="Rectangle 4"/>
          <p:cNvSpPr/>
          <p:nvPr/>
        </p:nvSpPr>
        <p:spPr>
          <a:xfrm>
            <a:off x="228600" y="990600"/>
            <a:ext cx="8534400" cy="461665"/>
          </a:xfrm>
          <a:prstGeom prst="rect">
            <a:avLst/>
          </a:prstGeom>
        </p:spPr>
        <p:txBody>
          <a:bodyPr wrap="square">
            <a:spAutoFit/>
          </a:bodyPr>
          <a:lstStyle/>
          <a:p>
            <a:r>
              <a:rPr lang="en-US" sz="2400" b="1" dirty="0" smtClean="0">
                <a:latin typeface="Arial" panose="020B0604020202020204" pitchFamily="34" charset="0"/>
                <a:cs typeface="Arial" panose="020B0604020202020204" pitchFamily="34" charset="0"/>
              </a:rPr>
              <a:t>FIVE ESSENTIAL TASKS: </a:t>
            </a:r>
            <a:endParaRPr lang="en-US" sz="2400" b="1" dirty="0">
              <a:latin typeface="Arial" panose="020B0604020202020204" pitchFamily="34" charset="0"/>
              <a:cs typeface="Arial" panose="020B0604020202020204" pitchFamily="34" charset="0"/>
            </a:endParaRPr>
          </a:p>
        </p:txBody>
      </p:sp>
      <p:sp>
        <p:nvSpPr>
          <p:cNvPr id="7" name="Rectángulo 16"/>
          <p:cNvSpPr/>
          <p:nvPr/>
        </p:nvSpPr>
        <p:spPr>
          <a:xfrm>
            <a:off x="0" y="6725920"/>
            <a:ext cx="9144000" cy="144000"/>
          </a:xfrm>
          <a:prstGeom prst="rect">
            <a:avLst/>
          </a:prstGeom>
          <a:solidFill>
            <a:srgbClr val="1D398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8" name="TextBox 7"/>
          <p:cNvSpPr txBox="1"/>
          <p:nvPr/>
        </p:nvSpPr>
        <p:spPr>
          <a:xfrm>
            <a:off x="228600" y="1615619"/>
            <a:ext cx="8686800" cy="4708981"/>
          </a:xfrm>
          <a:prstGeom prst="rect">
            <a:avLst/>
          </a:prstGeom>
          <a:noFill/>
        </p:spPr>
        <p:txBody>
          <a:bodyPr wrap="square" rtlCol="0">
            <a:spAutoFit/>
          </a:bodyPr>
          <a:lstStyle/>
          <a:p>
            <a:r>
              <a:rPr lang="en-US" sz="2000" b="1" dirty="0" smtClean="0">
                <a:solidFill>
                  <a:srgbClr val="E2001A"/>
                </a:solidFill>
                <a:latin typeface="Arial" pitchFamily="34" charset="0"/>
                <a:cs typeface="Arial" pitchFamily="34" charset="0"/>
              </a:rPr>
              <a:t>EVANGELISM:</a:t>
            </a:r>
            <a:r>
              <a:rPr lang="en-US" sz="2000" dirty="0" smtClean="0">
                <a:latin typeface="Arial" pitchFamily="34" charset="0"/>
                <a:cs typeface="Arial" pitchFamily="34" charset="0"/>
              </a:rPr>
              <a:t> The church announces the good news of the Kingdom in word and action.</a:t>
            </a:r>
          </a:p>
          <a:p>
            <a:endParaRPr lang="en-US" sz="2000" dirty="0" smtClean="0">
              <a:latin typeface="Arial" pitchFamily="34" charset="0"/>
              <a:cs typeface="Arial" pitchFamily="34" charset="0"/>
            </a:endParaRPr>
          </a:p>
          <a:p>
            <a:r>
              <a:rPr lang="en-US" sz="2000" b="1" dirty="0" smtClean="0">
                <a:solidFill>
                  <a:srgbClr val="F9B200"/>
                </a:solidFill>
                <a:latin typeface="Arial" pitchFamily="34" charset="0"/>
                <a:cs typeface="Arial" pitchFamily="34" charset="0"/>
              </a:rPr>
              <a:t>DISCIPLING:</a:t>
            </a:r>
            <a:r>
              <a:rPr lang="en-US" sz="2000" dirty="0" smtClean="0">
                <a:latin typeface="Arial" pitchFamily="34" charset="0"/>
                <a:cs typeface="Arial" pitchFamily="34" charset="0"/>
              </a:rPr>
              <a:t> The church helps people to see Christ clearly as He is revealed in Scripture, to know His will for them, and to follow Him in all aspects of life, guided by the Holy Spirit.</a:t>
            </a:r>
          </a:p>
          <a:p>
            <a:endParaRPr lang="en-US" sz="2000" dirty="0" smtClean="0">
              <a:latin typeface="Arial" pitchFamily="34" charset="0"/>
              <a:cs typeface="Arial" pitchFamily="34" charset="0"/>
            </a:endParaRPr>
          </a:p>
          <a:p>
            <a:r>
              <a:rPr lang="en-US" sz="2000" b="1" dirty="0" smtClean="0">
                <a:solidFill>
                  <a:srgbClr val="009036"/>
                </a:solidFill>
                <a:latin typeface="Arial" pitchFamily="34" charset="0"/>
                <a:cs typeface="Arial" pitchFamily="34" charset="0"/>
              </a:rPr>
              <a:t>SERVICE: </a:t>
            </a:r>
            <a:r>
              <a:rPr lang="en-US" sz="2000" dirty="0" smtClean="0">
                <a:latin typeface="Arial" pitchFamily="34" charset="0"/>
                <a:cs typeface="Arial" pitchFamily="34" charset="0"/>
              </a:rPr>
              <a:t>The church meets the needs of people and the community in the name of Christ in a holistic manner, inviting people to be Christ’s disciples. </a:t>
            </a:r>
          </a:p>
          <a:p>
            <a:endParaRPr lang="en-US" sz="2000" dirty="0" smtClean="0">
              <a:latin typeface="Arial" pitchFamily="34" charset="0"/>
              <a:cs typeface="Arial" pitchFamily="34" charset="0"/>
            </a:endParaRPr>
          </a:p>
          <a:p>
            <a:r>
              <a:rPr lang="en-US" sz="2000" b="1" dirty="0" smtClean="0">
                <a:solidFill>
                  <a:srgbClr val="E6418D"/>
                </a:solidFill>
                <a:latin typeface="Arial" pitchFamily="34" charset="0"/>
                <a:cs typeface="Arial" pitchFamily="34" charset="0"/>
              </a:rPr>
              <a:t>FELLOWSHIP: </a:t>
            </a:r>
            <a:r>
              <a:rPr lang="en-US" sz="2000" dirty="0" smtClean="0">
                <a:latin typeface="Arial" pitchFamily="34" charset="0"/>
                <a:cs typeface="Arial" pitchFamily="34" charset="0"/>
              </a:rPr>
              <a:t>Members show each other the love and compassion of God, sharing each other’s joys and burdens. </a:t>
            </a:r>
          </a:p>
          <a:p>
            <a:endParaRPr lang="en-US" sz="2000" dirty="0" smtClean="0">
              <a:latin typeface="Arial" pitchFamily="34" charset="0"/>
              <a:cs typeface="Arial" pitchFamily="34" charset="0"/>
            </a:endParaRPr>
          </a:p>
          <a:p>
            <a:r>
              <a:rPr lang="en-US" sz="2000" b="1" dirty="0" smtClean="0">
                <a:solidFill>
                  <a:srgbClr val="125AA3"/>
                </a:solidFill>
                <a:latin typeface="Arial" pitchFamily="34" charset="0"/>
                <a:cs typeface="Arial" pitchFamily="34" charset="0"/>
              </a:rPr>
              <a:t>WORSHIP: </a:t>
            </a:r>
            <a:r>
              <a:rPr lang="en-US" sz="2000" dirty="0" smtClean="0">
                <a:latin typeface="Arial" pitchFamily="34" charset="0"/>
                <a:cs typeface="Arial" pitchFamily="34" charset="0"/>
              </a:rPr>
              <a:t>The church meets as the family of God, responding to God’s goodness and greatness with praise, confession, and thanksgiving.</a:t>
            </a:r>
            <a:endParaRPr lang="en-US" sz="2000" dirty="0">
              <a:latin typeface="Arial" pitchFamily="34" charset="0"/>
              <a:cs typeface="Arial" pitchFamily="34" charset="0"/>
            </a:endParaRPr>
          </a:p>
        </p:txBody>
      </p:sp>
    </p:spTree>
    <p:extLst>
      <p:ext uri="{BB962C8B-B14F-4D97-AF65-F5344CB8AC3E}">
        <p14:creationId xmlns:p14="http://schemas.microsoft.com/office/powerpoint/2010/main" val="176450690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09735" y="5909094"/>
            <a:ext cx="2856390" cy="794433"/>
          </a:xfrm>
          <a:prstGeom prst="rect">
            <a:avLst/>
          </a:prstGeom>
        </p:spPr>
      </p:pic>
      <p:sp>
        <p:nvSpPr>
          <p:cNvPr id="5" name="Rectángulo 16"/>
          <p:cNvSpPr/>
          <p:nvPr/>
        </p:nvSpPr>
        <p:spPr>
          <a:xfrm>
            <a:off x="0" y="6714226"/>
            <a:ext cx="9144000" cy="144000"/>
          </a:xfrm>
          <a:prstGeom prst="rect">
            <a:avLst/>
          </a:prstGeom>
          <a:solidFill>
            <a:srgbClr val="1D398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6" name="Título 1"/>
          <p:cNvSpPr txBox="1">
            <a:spLocks/>
          </p:cNvSpPr>
          <p:nvPr/>
        </p:nvSpPr>
        <p:spPr>
          <a:xfrm>
            <a:off x="0" y="445698"/>
            <a:ext cx="4897120" cy="432000"/>
          </a:xfrm>
          <a:prstGeom prst="rect">
            <a:avLst/>
          </a:prstGeom>
          <a:solidFill>
            <a:srgbClr val="1D398D"/>
          </a:solidFill>
        </p:spPr>
        <p:txBody>
          <a:bodyPr vert="horz" lIns="360000" tIns="0" rIns="91440" bIns="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s-ES" sz="2000" b="1" dirty="0">
                <a:solidFill>
                  <a:schemeClr val="bg1"/>
                </a:solidFill>
                <a:latin typeface="Arial"/>
                <a:cs typeface="Arial"/>
              </a:rPr>
              <a:t>THE CHURCH AS A SYSTEM </a:t>
            </a:r>
            <a:endParaRPr lang="en-US" sz="2000" b="1" dirty="0">
              <a:solidFill>
                <a:schemeClr val="bg1"/>
              </a:solidFill>
              <a:latin typeface="Arial"/>
              <a:cs typeface="Arial"/>
            </a:endParaRPr>
          </a:p>
        </p:txBody>
      </p:sp>
      <p:sp>
        <p:nvSpPr>
          <p:cNvPr id="10" name="Rectangle 9"/>
          <p:cNvSpPr/>
          <p:nvPr/>
        </p:nvSpPr>
        <p:spPr>
          <a:xfrm>
            <a:off x="174347" y="1073841"/>
            <a:ext cx="8534400" cy="1569660"/>
          </a:xfrm>
          <a:prstGeom prst="rect">
            <a:avLst/>
          </a:prstGeom>
        </p:spPr>
        <p:txBody>
          <a:bodyPr wrap="square" anchor="t">
            <a:spAutoFit/>
          </a:bodyPr>
          <a:lstStyle/>
          <a:p>
            <a:r>
              <a:rPr lang="en-US" sz="2400" b="1" dirty="0">
                <a:latin typeface="Arial" panose="020B0604020202020204" pitchFamily="34" charset="0"/>
                <a:cs typeface="Arial" panose="020B0604020202020204" pitchFamily="34" charset="0"/>
              </a:rPr>
              <a:t>NINE ESSENTIAL CHARACTERISTICS </a:t>
            </a:r>
          </a:p>
          <a:p>
            <a:endParaRPr lang="en-US" sz="2400" b="1" dirty="0">
              <a:latin typeface="Arial" panose="020B0604020202020204" pitchFamily="34" charset="0"/>
              <a:cs typeface="Arial" panose="020B0604020202020204" pitchFamily="34" charset="0"/>
            </a:endParaRPr>
          </a:p>
          <a:p>
            <a:endParaRPr lang="en-US" sz="2400" b="1" dirty="0">
              <a:latin typeface="Arial" panose="020B0604020202020204" pitchFamily="34" charset="0"/>
              <a:cs typeface="Arial" panose="020B0604020202020204" pitchFamily="34" charset="0"/>
            </a:endParaRPr>
          </a:p>
          <a:p>
            <a:r>
              <a:rPr lang="en-US" sz="2400" b="1" dirty="0">
                <a:latin typeface="Arial" panose="020B0604020202020204" pitchFamily="34" charset="0"/>
                <a:cs typeface="Arial" panose="020B0604020202020204" pitchFamily="34" charset="0"/>
              </a:rPr>
              <a:t> </a:t>
            </a:r>
          </a:p>
        </p:txBody>
      </p:sp>
      <p:graphicFrame>
        <p:nvGraphicFramePr>
          <p:cNvPr id="11" name="Diagram 10"/>
          <p:cNvGraphicFramePr/>
          <p:nvPr>
            <p:extLst>
              <p:ext uri="{D42A27DB-BD31-4B8C-83A1-F6EECF244321}">
                <p14:modId xmlns:p14="http://schemas.microsoft.com/office/powerpoint/2010/main" val="4187644674"/>
              </p:ext>
            </p:extLst>
          </p:nvPr>
        </p:nvGraphicFramePr>
        <p:xfrm>
          <a:off x="1116684" y="1676400"/>
          <a:ext cx="6910631" cy="405042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35028169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heel(1)">
                                      <p:cBhvr>
                                        <p:cTn id="12"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Graphic spid="11" grpId="0">
        <p:bldAsOne/>
      </p:bldGraphic>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txBox="1">
            <a:spLocks/>
          </p:cNvSpPr>
          <p:nvPr/>
        </p:nvSpPr>
        <p:spPr>
          <a:xfrm>
            <a:off x="0" y="457200"/>
            <a:ext cx="4897120" cy="432000"/>
          </a:xfrm>
          <a:prstGeom prst="rect">
            <a:avLst/>
          </a:prstGeom>
          <a:solidFill>
            <a:srgbClr val="1D398D"/>
          </a:solidFill>
        </p:spPr>
        <p:txBody>
          <a:bodyPr vert="horz" lIns="360000" tIns="0" rIns="91440" bIns="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s-ES" sz="2000" b="1" dirty="0" smtClean="0">
                <a:solidFill>
                  <a:schemeClr val="bg1"/>
                </a:solidFill>
                <a:latin typeface="Arial"/>
                <a:cs typeface="Arial"/>
              </a:rPr>
              <a:t>SESSIONS</a:t>
            </a:r>
            <a:endParaRPr lang="es-ES" sz="2000" b="1" dirty="0">
              <a:solidFill>
                <a:schemeClr val="bg1"/>
              </a:solidFill>
              <a:latin typeface="Arial"/>
              <a:cs typeface="Arial"/>
            </a:endParaRPr>
          </a:p>
        </p:txBody>
      </p:sp>
      <p:grpSp>
        <p:nvGrpSpPr>
          <p:cNvPr id="11" name="Group 10"/>
          <p:cNvGrpSpPr/>
          <p:nvPr/>
        </p:nvGrpSpPr>
        <p:grpSpPr>
          <a:xfrm>
            <a:off x="-1219200" y="1517138"/>
            <a:ext cx="6096000" cy="4064000"/>
            <a:chOff x="1524000" y="1397000"/>
            <a:chExt cx="6096000" cy="4064000"/>
          </a:xfrm>
        </p:grpSpPr>
        <p:sp>
          <p:nvSpPr>
            <p:cNvPr id="13" name="Freeform 12"/>
            <p:cNvSpPr/>
            <p:nvPr/>
          </p:nvSpPr>
          <p:spPr>
            <a:xfrm>
              <a:off x="1524000" y="1397000"/>
              <a:ext cx="1219200" cy="4064000"/>
            </a:xfrm>
            <a:custGeom>
              <a:avLst/>
              <a:gdLst>
                <a:gd name="connsiteX0" fmla="*/ 0 w 1219200"/>
                <a:gd name="connsiteY0" fmla="*/ 0 h 4064000"/>
                <a:gd name="connsiteX1" fmla="*/ 1219200 w 1219200"/>
                <a:gd name="connsiteY1" fmla="*/ 0 h 4064000"/>
                <a:gd name="connsiteX2" fmla="*/ 1219200 w 1219200"/>
                <a:gd name="connsiteY2" fmla="*/ 4064000 h 4064000"/>
                <a:gd name="connsiteX3" fmla="*/ 0 w 1219200"/>
                <a:gd name="connsiteY3" fmla="*/ 4064000 h 4064000"/>
                <a:gd name="connsiteX4" fmla="*/ 0 w 1219200"/>
                <a:gd name="connsiteY4" fmla="*/ 0 h 4064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 h="4064000">
                  <a:moveTo>
                    <a:pt x="0" y="0"/>
                  </a:moveTo>
                  <a:lnTo>
                    <a:pt x="1219200" y="0"/>
                  </a:lnTo>
                  <a:lnTo>
                    <a:pt x="1219200" y="4064000"/>
                  </a:lnTo>
                  <a:lnTo>
                    <a:pt x="0" y="406400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47650" tIns="247650" rIns="247650" bIns="247650" numCol="1" spcCol="1270" anchor="t" anchorCtr="0">
              <a:noAutofit/>
            </a:bodyPr>
            <a:lstStyle/>
            <a:p>
              <a:pPr lvl="0" algn="l" defTabSz="2889250">
                <a:lnSpc>
                  <a:spcPct val="90000"/>
                </a:lnSpc>
                <a:spcBef>
                  <a:spcPct val="0"/>
                </a:spcBef>
                <a:spcAft>
                  <a:spcPct val="35000"/>
                </a:spcAft>
              </a:pPr>
              <a:endParaRPr lang="en-US" sz="6500" kern="1200" dirty="0"/>
            </a:p>
          </p:txBody>
        </p:sp>
        <p:sp>
          <p:nvSpPr>
            <p:cNvPr id="14" name="Freeform 13"/>
            <p:cNvSpPr/>
            <p:nvPr/>
          </p:nvSpPr>
          <p:spPr>
            <a:xfrm>
              <a:off x="2834640" y="1435298"/>
              <a:ext cx="4785360" cy="765968"/>
            </a:xfrm>
            <a:custGeom>
              <a:avLst/>
              <a:gdLst>
                <a:gd name="connsiteX0" fmla="*/ 0 w 4785360"/>
                <a:gd name="connsiteY0" fmla="*/ 0 h 765968"/>
                <a:gd name="connsiteX1" fmla="*/ 4785360 w 4785360"/>
                <a:gd name="connsiteY1" fmla="*/ 0 h 765968"/>
                <a:gd name="connsiteX2" fmla="*/ 4785360 w 4785360"/>
                <a:gd name="connsiteY2" fmla="*/ 765968 h 765968"/>
                <a:gd name="connsiteX3" fmla="*/ 0 w 4785360"/>
                <a:gd name="connsiteY3" fmla="*/ 765968 h 765968"/>
                <a:gd name="connsiteX4" fmla="*/ 0 w 4785360"/>
                <a:gd name="connsiteY4" fmla="*/ 0 h 7659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85360" h="765968">
                  <a:moveTo>
                    <a:pt x="0" y="0"/>
                  </a:moveTo>
                  <a:lnTo>
                    <a:pt x="4785360" y="0"/>
                  </a:lnTo>
                  <a:lnTo>
                    <a:pt x="4785360" y="765968"/>
                  </a:lnTo>
                  <a:lnTo>
                    <a:pt x="0" y="765968"/>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80010" tIns="80010" rIns="80010" bIns="80010" numCol="1" spcCol="1270" anchor="t" anchorCtr="0">
              <a:noAutofit/>
            </a:bodyPr>
            <a:lstStyle/>
            <a:p>
              <a:pPr lvl="0" algn="l" defTabSz="933450">
                <a:lnSpc>
                  <a:spcPct val="90000"/>
                </a:lnSpc>
                <a:spcBef>
                  <a:spcPct val="0"/>
                </a:spcBef>
                <a:spcAft>
                  <a:spcPct val="35000"/>
                </a:spcAft>
              </a:pPr>
              <a:r>
                <a:rPr lang="en-US" sz="2200" kern="1200" dirty="0" smtClean="0">
                  <a:latin typeface="Arial" pitchFamily="34" charset="0"/>
                  <a:cs typeface="Arial" pitchFamily="34" charset="0"/>
                </a:rPr>
                <a:t>1. Defining the Vision</a:t>
              </a:r>
              <a:endParaRPr lang="en-US" sz="2200" kern="1200" dirty="0">
                <a:latin typeface="Arial" pitchFamily="34" charset="0"/>
                <a:cs typeface="Arial" pitchFamily="34" charset="0"/>
              </a:endParaRPr>
            </a:p>
          </p:txBody>
        </p:sp>
        <p:sp>
          <p:nvSpPr>
            <p:cNvPr id="15" name="Straight Connector 14"/>
            <p:cNvSpPr/>
            <p:nvPr/>
          </p:nvSpPr>
          <p:spPr>
            <a:xfrm>
              <a:off x="2743200" y="2201267"/>
              <a:ext cx="4876800" cy="0"/>
            </a:xfrm>
            <a:prstGeom prst="line">
              <a:avLst/>
            </a:prstGeom>
            <a:ln>
              <a:solidFill>
                <a:srgbClr val="F9B200"/>
              </a:solidFill>
            </a:ln>
          </p:spPr>
          <p:style>
            <a:lnRef idx="2">
              <a:schemeClr val="accent1">
                <a:tint val="50000"/>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sp>
          <p:nvSpPr>
            <p:cNvPr id="16" name="Freeform 15"/>
            <p:cNvSpPr/>
            <p:nvPr/>
          </p:nvSpPr>
          <p:spPr>
            <a:xfrm>
              <a:off x="2834640" y="2239565"/>
              <a:ext cx="4785360" cy="765968"/>
            </a:xfrm>
            <a:custGeom>
              <a:avLst/>
              <a:gdLst>
                <a:gd name="connsiteX0" fmla="*/ 0 w 4785360"/>
                <a:gd name="connsiteY0" fmla="*/ 0 h 765968"/>
                <a:gd name="connsiteX1" fmla="*/ 4785360 w 4785360"/>
                <a:gd name="connsiteY1" fmla="*/ 0 h 765968"/>
                <a:gd name="connsiteX2" fmla="*/ 4785360 w 4785360"/>
                <a:gd name="connsiteY2" fmla="*/ 765968 h 765968"/>
                <a:gd name="connsiteX3" fmla="*/ 0 w 4785360"/>
                <a:gd name="connsiteY3" fmla="*/ 765968 h 765968"/>
                <a:gd name="connsiteX4" fmla="*/ 0 w 4785360"/>
                <a:gd name="connsiteY4" fmla="*/ 0 h 7659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85360" h="765968">
                  <a:moveTo>
                    <a:pt x="0" y="0"/>
                  </a:moveTo>
                  <a:lnTo>
                    <a:pt x="4785360" y="0"/>
                  </a:lnTo>
                  <a:lnTo>
                    <a:pt x="4785360" y="765968"/>
                  </a:lnTo>
                  <a:lnTo>
                    <a:pt x="0" y="765968"/>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80010" tIns="80010" rIns="80010" bIns="80010" numCol="1" spcCol="1270" anchor="t" anchorCtr="0">
              <a:noAutofit/>
            </a:bodyPr>
            <a:lstStyle/>
            <a:p>
              <a:pPr lvl="0" algn="l" defTabSz="933450">
                <a:lnSpc>
                  <a:spcPct val="90000"/>
                </a:lnSpc>
                <a:spcBef>
                  <a:spcPct val="0"/>
                </a:spcBef>
                <a:spcAft>
                  <a:spcPct val="35000"/>
                </a:spcAft>
              </a:pPr>
              <a:r>
                <a:rPr lang="en-US" sz="2200" kern="1200" dirty="0" smtClean="0">
                  <a:latin typeface="Arial" pitchFamily="34" charset="0"/>
                  <a:cs typeface="Arial" pitchFamily="34" charset="0"/>
                </a:rPr>
                <a:t>2. Clarifying the Values</a:t>
              </a:r>
              <a:endParaRPr lang="en-US" sz="2200" kern="1200" dirty="0">
                <a:latin typeface="Arial" pitchFamily="34" charset="0"/>
                <a:cs typeface="Arial" pitchFamily="34" charset="0"/>
              </a:endParaRPr>
            </a:p>
          </p:txBody>
        </p:sp>
        <p:sp>
          <p:nvSpPr>
            <p:cNvPr id="17" name="Straight Connector 16"/>
            <p:cNvSpPr/>
            <p:nvPr/>
          </p:nvSpPr>
          <p:spPr>
            <a:xfrm>
              <a:off x="2743200" y="3005534"/>
              <a:ext cx="4876800" cy="0"/>
            </a:xfrm>
            <a:prstGeom prst="line">
              <a:avLst/>
            </a:prstGeom>
            <a:ln>
              <a:solidFill>
                <a:srgbClr val="E2001A"/>
              </a:solidFill>
            </a:ln>
          </p:spPr>
          <p:style>
            <a:lnRef idx="2">
              <a:schemeClr val="accent1">
                <a:tint val="50000"/>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sp>
          <p:nvSpPr>
            <p:cNvPr id="18" name="Freeform 17"/>
            <p:cNvSpPr/>
            <p:nvPr/>
          </p:nvSpPr>
          <p:spPr>
            <a:xfrm>
              <a:off x="2834640" y="3043832"/>
              <a:ext cx="4785360" cy="765968"/>
            </a:xfrm>
            <a:custGeom>
              <a:avLst/>
              <a:gdLst>
                <a:gd name="connsiteX0" fmla="*/ 0 w 4785360"/>
                <a:gd name="connsiteY0" fmla="*/ 0 h 765968"/>
                <a:gd name="connsiteX1" fmla="*/ 4785360 w 4785360"/>
                <a:gd name="connsiteY1" fmla="*/ 0 h 765968"/>
                <a:gd name="connsiteX2" fmla="*/ 4785360 w 4785360"/>
                <a:gd name="connsiteY2" fmla="*/ 765968 h 765968"/>
                <a:gd name="connsiteX3" fmla="*/ 0 w 4785360"/>
                <a:gd name="connsiteY3" fmla="*/ 765968 h 765968"/>
                <a:gd name="connsiteX4" fmla="*/ 0 w 4785360"/>
                <a:gd name="connsiteY4" fmla="*/ 0 h 7659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85360" h="765968">
                  <a:moveTo>
                    <a:pt x="0" y="0"/>
                  </a:moveTo>
                  <a:lnTo>
                    <a:pt x="4785360" y="0"/>
                  </a:lnTo>
                  <a:lnTo>
                    <a:pt x="4785360" y="765968"/>
                  </a:lnTo>
                  <a:lnTo>
                    <a:pt x="0" y="765968"/>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80010" tIns="80010" rIns="80010" bIns="80010" numCol="1" spcCol="1270" anchor="t" anchorCtr="0">
              <a:noAutofit/>
            </a:bodyPr>
            <a:lstStyle/>
            <a:p>
              <a:pPr lvl="0" algn="l" defTabSz="933450">
                <a:lnSpc>
                  <a:spcPct val="90000"/>
                </a:lnSpc>
                <a:spcBef>
                  <a:spcPct val="0"/>
                </a:spcBef>
                <a:spcAft>
                  <a:spcPct val="35000"/>
                </a:spcAft>
              </a:pPr>
              <a:r>
                <a:rPr lang="en-US" sz="2200" kern="1200" dirty="0" smtClean="0">
                  <a:latin typeface="Arial" pitchFamily="34" charset="0"/>
                  <a:cs typeface="Arial" pitchFamily="34" charset="0"/>
                </a:rPr>
                <a:t>3. Identifying the Mission</a:t>
              </a:r>
              <a:endParaRPr lang="en-US" sz="2200" kern="1200" dirty="0">
                <a:latin typeface="Arial" pitchFamily="34" charset="0"/>
                <a:cs typeface="Arial" pitchFamily="34" charset="0"/>
              </a:endParaRPr>
            </a:p>
          </p:txBody>
        </p:sp>
        <p:sp>
          <p:nvSpPr>
            <p:cNvPr id="19" name="Straight Connector 18"/>
            <p:cNvSpPr/>
            <p:nvPr/>
          </p:nvSpPr>
          <p:spPr>
            <a:xfrm>
              <a:off x="2743200" y="3809801"/>
              <a:ext cx="4876800" cy="0"/>
            </a:xfrm>
            <a:prstGeom prst="line">
              <a:avLst/>
            </a:prstGeom>
            <a:ln>
              <a:solidFill>
                <a:srgbClr val="009036"/>
              </a:solidFill>
            </a:ln>
          </p:spPr>
          <p:style>
            <a:lnRef idx="2">
              <a:schemeClr val="accent1">
                <a:tint val="50000"/>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sp>
          <p:nvSpPr>
            <p:cNvPr id="20" name="Freeform 19"/>
            <p:cNvSpPr/>
            <p:nvPr/>
          </p:nvSpPr>
          <p:spPr>
            <a:xfrm>
              <a:off x="2834640" y="3848099"/>
              <a:ext cx="4785360" cy="765968"/>
            </a:xfrm>
            <a:custGeom>
              <a:avLst/>
              <a:gdLst>
                <a:gd name="connsiteX0" fmla="*/ 0 w 4785360"/>
                <a:gd name="connsiteY0" fmla="*/ 0 h 765968"/>
                <a:gd name="connsiteX1" fmla="*/ 4785360 w 4785360"/>
                <a:gd name="connsiteY1" fmla="*/ 0 h 765968"/>
                <a:gd name="connsiteX2" fmla="*/ 4785360 w 4785360"/>
                <a:gd name="connsiteY2" fmla="*/ 765968 h 765968"/>
                <a:gd name="connsiteX3" fmla="*/ 0 w 4785360"/>
                <a:gd name="connsiteY3" fmla="*/ 765968 h 765968"/>
                <a:gd name="connsiteX4" fmla="*/ 0 w 4785360"/>
                <a:gd name="connsiteY4" fmla="*/ 0 h 7659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85360" h="765968">
                  <a:moveTo>
                    <a:pt x="0" y="0"/>
                  </a:moveTo>
                  <a:lnTo>
                    <a:pt x="4785360" y="0"/>
                  </a:lnTo>
                  <a:lnTo>
                    <a:pt x="4785360" y="765968"/>
                  </a:lnTo>
                  <a:lnTo>
                    <a:pt x="0" y="765968"/>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80010" tIns="80010" rIns="80010" bIns="80010" numCol="1" spcCol="1270" anchor="t" anchorCtr="0">
              <a:noAutofit/>
            </a:bodyPr>
            <a:lstStyle/>
            <a:p>
              <a:pPr lvl="0" algn="l" defTabSz="933450">
                <a:lnSpc>
                  <a:spcPct val="90000"/>
                </a:lnSpc>
                <a:spcBef>
                  <a:spcPct val="0"/>
                </a:spcBef>
                <a:spcAft>
                  <a:spcPct val="35000"/>
                </a:spcAft>
              </a:pPr>
              <a:r>
                <a:rPr lang="en-US" sz="2200" kern="1200" dirty="0" smtClean="0">
                  <a:latin typeface="Arial" pitchFamily="34" charset="0"/>
                  <a:cs typeface="Arial" pitchFamily="34" charset="0"/>
                </a:rPr>
                <a:t>4. Committing Yourself to Prayer                and the Word</a:t>
              </a:r>
            </a:p>
            <a:p>
              <a:pPr lvl="0" algn="l" defTabSz="933450">
                <a:lnSpc>
                  <a:spcPct val="90000"/>
                </a:lnSpc>
                <a:spcBef>
                  <a:spcPct val="0"/>
                </a:spcBef>
                <a:spcAft>
                  <a:spcPct val="35000"/>
                </a:spcAft>
              </a:pPr>
              <a:endParaRPr lang="en-US" sz="2400" kern="1200" dirty="0" smtClean="0">
                <a:latin typeface="Arial" pitchFamily="34" charset="0"/>
                <a:cs typeface="Arial" pitchFamily="34" charset="0"/>
              </a:endParaRPr>
            </a:p>
            <a:p>
              <a:pPr lvl="0" algn="l" defTabSz="933450">
                <a:lnSpc>
                  <a:spcPct val="90000"/>
                </a:lnSpc>
                <a:spcBef>
                  <a:spcPct val="0"/>
                </a:spcBef>
                <a:spcAft>
                  <a:spcPct val="35000"/>
                </a:spcAft>
              </a:pPr>
              <a:endParaRPr lang="en-US" sz="2400" kern="1200" dirty="0" smtClean="0">
                <a:latin typeface="Arial" pitchFamily="34" charset="0"/>
                <a:cs typeface="Arial" pitchFamily="34" charset="0"/>
              </a:endParaRPr>
            </a:p>
            <a:p>
              <a:pPr lvl="0" algn="l" defTabSz="933450">
                <a:lnSpc>
                  <a:spcPct val="90000"/>
                </a:lnSpc>
                <a:spcBef>
                  <a:spcPct val="0"/>
                </a:spcBef>
                <a:spcAft>
                  <a:spcPct val="35000"/>
                </a:spcAft>
              </a:pPr>
              <a:endParaRPr lang="en-US" sz="2400" kern="1200" dirty="0">
                <a:latin typeface="Arial" pitchFamily="34" charset="0"/>
                <a:cs typeface="Arial" pitchFamily="34" charset="0"/>
              </a:endParaRPr>
            </a:p>
          </p:txBody>
        </p:sp>
        <p:sp>
          <p:nvSpPr>
            <p:cNvPr id="21" name="Straight Connector 20"/>
            <p:cNvSpPr/>
            <p:nvPr/>
          </p:nvSpPr>
          <p:spPr>
            <a:xfrm>
              <a:off x="2743200" y="4614068"/>
              <a:ext cx="4876800" cy="0"/>
            </a:xfrm>
            <a:prstGeom prst="line">
              <a:avLst/>
            </a:prstGeom>
            <a:ln>
              <a:solidFill>
                <a:srgbClr val="E6418D"/>
              </a:solidFill>
            </a:ln>
          </p:spPr>
          <p:style>
            <a:lnRef idx="2">
              <a:schemeClr val="accent1">
                <a:tint val="50000"/>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sp>
          <p:nvSpPr>
            <p:cNvPr id="22" name="Freeform 21"/>
            <p:cNvSpPr/>
            <p:nvPr/>
          </p:nvSpPr>
          <p:spPr>
            <a:xfrm>
              <a:off x="2834640" y="4652367"/>
              <a:ext cx="4785360" cy="765968"/>
            </a:xfrm>
            <a:custGeom>
              <a:avLst/>
              <a:gdLst>
                <a:gd name="connsiteX0" fmla="*/ 0 w 4785360"/>
                <a:gd name="connsiteY0" fmla="*/ 0 h 765968"/>
                <a:gd name="connsiteX1" fmla="*/ 4785360 w 4785360"/>
                <a:gd name="connsiteY1" fmla="*/ 0 h 765968"/>
                <a:gd name="connsiteX2" fmla="*/ 4785360 w 4785360"/>
                <a:gd name="connsiteY2" fmla="*/ 765968 h 765968"/>
                <a:gd name="connsiteX3" fmla="*/ 0 w 4785360"/>
                <a:gd name="connsiteY3" fmla="*/ 765968 h 765968"/>
                <a:gd name="connsiteX4" fmla="*/ 0 w 4785360"/>
                <a:gd name="connsiteY4" fmla="*/ 0 h 7659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85360" h="765968">
                  <a:moveTo>
                    <a:pt x="0" y="0"/>
                  </a:moveTo>
                  <a:lnTo>
                    <a:pt x="4785360" y="0"/>
                  </a:lnTo>
                  <a:lnTo>
                    <a:pt x="4785360" y="765968"/>
                  </a:lnTo>
                  <a:lnTo>
                    <a:pt x="0" y="765968"/>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80010" tIns="80010" rIns="80010" bIns="80010" numCol="1" spcCol="1270" anchor="t" anchorCtr="0">
              <a:noAutofit/>
            </a:bodyPr>
            <a:lstStyle/>
            <a:p>
              <a:pPr lvl="0" algn="l" defTabSz="933450">
                <a:lnSpc>
                  <a:spcPct val="90000"/>
                </a:lnSpc>
                <a:spcBef>
                  <a:spcPct val="0"/>
                </a:spcBef>
                <a:spcAft>
                  <a:spcPct val="35000"/>
                </a:spcAft>
              </a:pPr>
              <a:r>
                <a:rPr lang="en-US" sz="2200" kern="1200" dirty="0" smtClean="0">
                  <a:latin typeface="Arial" pitchFamily="34" charset="0"/>
                  <a:cs typeface="Arial" pitchFamily="34" charset="0"/>
                </a:rPr>
                <a:t>5. Building a Team</a:t>
              </a:r>
              <a:endParaRPr lang="en-US" sz="2200" kern="1200" dirty="0">
                <a:latin typeface="Arial" pitchFamily="34" charset="0"/>
                <a:cs typeface="Arial" pitchFamily="34" charset="0"/>
              </a:endParaRPr>
            </a:p>
          </p:txBody>
        </p:sp>
      </p:grpSp>
      <p:grpSp>
        <p:nvGrpSpPr>
          <p:cNvPr id="24" name="Group 23"/>
          <p:cNvGrpSpPr/>
          <p:nvPr/>
        </p:nvGrpSpPr>
        <p:grpSpPr>
          <a:xfrm>
            <a:off x="3048000" y="1517138"/>
            <a:ext cx="6096000" cy="4064000"/>
            <a:chOff x="1524000" y="1397000"/>
            <a:chExt cx="6096000" cy="4064000"/>
          </a:xfrm>
        </p:grpSpPr>
        <p:sp>
          <p:nvSpPr>
            <p:cNvPr id="25" name="Freeform 24"/>
            <p:cNvSpPr/>
            <p:nvPr/>
          </p:nvSpPr>
          <p:spPr>
            <a:xfrm>
              <a:off x="1524000" y="1397000"/>
              <a:ext cx="1219200" cy="4064000"/>
            </a:xfrm>
            <a:custGeom>
              <a:avLst/>
              <a:gdLst>
                <a:gd name="connsiteX0" fmla="*/ 0 w 1219200"/>
                <a:gd name="connsiteY0" fmla="*/ 0 h 4064000"/>
                <a:gd name="connsiteX1" fmla="*/ 1219200 w 1219200"/>
                <a:gd name="connsiteY1" fmla="*/ 0 h 4064000"/>
                <a:gd name="connsiteX2" fmla="*/ 1219200 w 1219200"/>
                <a:gd name="connsiteY2" fmla="*/ 4064000 h 4064000"/>
                <a:gd name="connsiteX3" fmla="*/ 0 w 1219200"/>
                <a:gd name="connsiteY3" fmla="*/ 4064000 h 4064000"/>
                <a:gd name="connsiteX4" fmla="*/ 0 w 1219200"/>
                <a:gd name="connsiteY4" fmla="*/ 0 h 4064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 h="4064000">
                  <a:moveTo>
                    <a:pt x="0" y="0"/>
                  </a:moveTo>
                  <a:lnTo>
                    <a:pt x="1219200" y="0"/>
                  </a:lnTo>
                  <a:lnTo>
                    <a:pt x="1219200" y="4064000"/>
                  </a:lnTo>
                  <a:lnTo>
                    <a:pt x="0" y="406400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47650" tIns="247650" rIns="247650" bIns="247650" numCol="1" spcCol="1270" anchor="t" anchorCtr="0">
              <a:noAutofit/>
            </a:bodyPr>
            <a:lstStyle/>
            <a:p>
              <a:pPr lvl="0" algn="l" defTabSz="2889250">
                <a:lnSpc>
                  <a:spcPct val="90000"/>
                </a:lnSpc>
                <a:spcBef>
                  <a:spcPct val="0"/>
                </a:spcBef>
                <a:spcAft>
                  <a:spcPct val="35000"/>
                </a:spcAft>
              </a:pPr>
              <a:endParaRPr lang="en-US" sz="6500" kern="1200" dirty="0"/>
            </a:p>
          </p:txBody>
        </p:sp>
        <p:sp>
          <p:nvSpPr>
            <p:cNvPr id="26" name="Freeform 25"/>
            <p:cNvSpPr/>
            <p:nvPr/>
          </p:nvSpPr>
          <p:spPr>
            <a:xfrm>
              <a:off x="2834640" y="1435298"/>
              <a:ext cx="4785360" cy="765968"/>
            </a:xfrm>
            <a:custGeom>
              <a:avLst/>
              <a:gdLst>
                <a:gd name="connsiteX0" fmla="*/ 0 w 4785360"/>
                <a:gd name="connsiteY0" fmla="*/ 0 h 765968"/>
                <a:gd name="connsiteX1" fmla="*/ 4785360 w 4785360"/>
                <a:gd name="connsiteY1" fmla="*/ 0 h 765968"/>
                <a:gd name="connsiteX2" fmla="*/ 4785360 w 4785360"/>
                <a:gd name="connsiteY2" fmla="*/ 765968 h 765968"/>
                <a:gd name="connsiteX3" fmla="*/ 0 w 4785360"/>
                <a:gd name="connsiteY3" fmla="*/ 765968 h 765968"/>
                <a:gd name="connsiteX4" fmla="*/ 0 w 4785360"/>
                <a:gd name="connsiteY4" fmla="*/ 0 h 7659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85360" h="765968">
                  <a:moveTo>
                    <a:pt x="0" y="0"/>
                  </a:moveTo>
                  <a:lnTo>
                    <a:pt x="4785360" y="0"/>
                  </a:lnTo>
                  <a:lnTo>
                    <a:pt x="4785360" y="765968"/>
                  </a:lnTo>
                  <a:lnTo>
                    <a:pt x="0" y="765968"/>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80010" tIns="80010" rIns="80010" bIns="80010" numCol="1" spcCol="1270" anchor="t" anchorCtr="0">
              <a:noAutofit/>
            </a:bodyPr>
            <a:lstStyle/>
            <a:p>
              <a:pPr lvl="0" algn="l" defTabSz="933450">
                <a:lnSpc>
                  <a:spcPct val="90000"/>
                </a:lnSpc>
                <a:spcBef>
                  <a:spcPct val="0"/>
                </a:spcBef>
                <a:spcAft>
                  <a:spcPct val="35000"/>
                </a:spcAft>
              </a:pPr>
              <a:r>
                <a:rPr lang="en-US" sz="2200" dirty="0">
                  <a:latin typeface="Arial" pitchFamily="34" charset="0"/>
                  <a:cs typeface="Arial" pitchFamily="34" charset="0"/>
                </a:rPr>
                <a:t>6</a:t>
              </a:r>
              <a:r>
                <a:rPr lang="en-US" sz="2200" kern="1200" dirty="0" smtClean="0">
                  <a:latin typeface="Arial" pitchFamily="34" charset="0"/>
                  <a:cs typeface="Arial" pitchFamily="34" charset="0"/>
                </a:rPr>
                <a:t>. </a:t>
              </a:r>
              <a:r>
                <a:rPr lang="en-US" sz="2200" dirty="0" smtClean="0">
                  <a:latin typeface="Arial" pitchFamily="34" charset="0"/>
                  <a:cs typeface="Arial" pitchFamily="34" charset="0"/>
                </a:rPr>
                <a:t>Evangelizing Effectively</a:t>
              </a:r>
              <a:endParaRPr lang="en-US" sz="2200" kern="1200" dirty="0">
                <a:latin typeface="Arial" pitchFamily="34" charset="0"/>
                <a:cs typeface="Arial" pitchFamily="34" charset="0"/>
              </a:endParaRPr>
            </a:p>
          </p:txBody>
        </p:sp>
        <p:sp>
          <p:nvSpPr>
            <p:cNvPr id="27" name="Straight Connector 26"/>
            <p:cNvSpPr/>
            <p:nvPr/>
          </p:nvSpPr>
          <p:spPr>
            <a:xfrm>
              <a:off x="2743200" y="2201267"/>
              <a:ext cx="4876800" cy="0"/>
            </a:xfrm>
            <a:prstGeom prst="line">
              <a:avLst/>
            </a:prstGeom>
            <a:ln>
              <a:solidFill>
                <a:srgbClr val="F9B200"/>
              </a:solidFill>
            </a:ln>
          </p:spPr>
          <p:style>
            <a:lnRef idx="2">
              <a:schemeClr val="accent1">
                <a:tint val="50000"/>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sp>
          <p:nvSpPr>
            <p:cNvPr id="28" name="Freeform 27"/>
            <p:cNvSpPr/>
            <p:nvPr/>
          </p:nvSpPr>
          <p:spPr>
            <a:xfrm>
              <a:off x="2834640" y="2239565"/>
              <a:ext cx="4785360" cy="765968"/>
            </a:xfrm>
            <a:custGeom>
              <a:avLst/>
              <a:gdLst>
                <a:gd name="connsiteX0" fmla="*/ 0 w 4785360"/>
                <a:gd name="connsiteY0" fmla="*/ 0 h 765968"/>
                <a:gd name="connsiteX1" fmla="*/ 4785360 w 4785360"/>
                <a:gd name="connsiteY1" fmla="*/ 0 h 765968"/>
                <a:gd name="connsiteX2" fmla="*/ 4785360 w 4785360"/>
                <a:gd name="connsiteY2" fmla="*/ 765968 h 765968"/>
                <a:gd name="connsiteX3" fmla="*/ 0 w 4785360"/>
                <a:gd name="connsiteY3" fmla="*/ 765968 h 765968"/>
                <a:gd name="connsiteX4" fmla="*/ 0 w 4785360"/>
                <a:gd name="connsiteY4" fmla="*/ 0 h 7659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85360" h="765968">
                  <a:moveTo>
                    <a:pt x="0" y="0"/>
                  </a:moveTo>
                  <a:lnTo>
                    <a:pt x="4785360" y="0"/>
                  </a:lnTo>
                  <a:lnTo>
                    <a:pt x="4785360" y="765968"/>
                  </a:lnTo>
                  <a:lnTo>
                    <a:pt x="0" y="765968"/>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80010" tIns="80010" rIns="80010" bIns="80010" numCol="1" spcCol="1270" anchor="t" anchorCtr="0">
              <a:noAutofit/>
            </a:bodyPr>
            <a:lstStyle/>
            <a:p>
              <a:pPr lvl="0" algn="l" defTabSz="933450">
                <a:lnSpc>
                  <a:spcPct val="90000"/>
                </a:lnSpc>
                <a:spcBef>
                  <a:spcPct val="0"/>
                </a:spcBef>
                <a:spcAft>
                  <a:spcPct val="35000"/>
                </a:spcAft>
              </a:pPr>
              <a:r>
                <a:rPr lang="en-US" sz="2200" dirty="0">
                  <a:latin typeface="Arial" pitchFamily="34" charset="0"/>
                  <a:cs typeface="Arial" pitchFamily="34" charset="0"/>
                </a:rPr>
                <a:t>7</a:t>
              </a:r>
              <a:r>
                <a:rPr lang="en-US" sz="2200" kern="1200" dirty="0" smtClean="0">
                  <a:latin typeface="Arial" pitchFamily="34" charset="0"/>
                  <a:cs typeface="Arial" pitchFamily="34" charset="0"/>
                </a:rPr>
                <a:t>. Planning Strategically  </a:t>
              </a:r>
              <a:endParaRPr lang="en-US" sz="2200" kern="1200" dirty="0">
                <a:latin typeface="Arial" pitchFamily="34" charset="0"/>
                <a:cs typeface="Arial" pitchFamily="34" charset="0"/>
              </a:endParaRPr>
            </a:p>
          </p:txBody>
        </p:sp>
        <p:sp>
          <p:nvSpPr>
            <p:cNvPr id="29" name="Straight Connector 28"/>
            <p:cNvSpPr/>
            <p:nvPr/>
          </p:nvSpPr>
          <p:spPr>
            <a:xfrm>
              <a:off x="2743200" y="3005534"/>
              <a:ext cx="4876800" cy="0"/>
            </a:xfrm>
            <a:prstGeom prst="line">
              <a:avLst/>
            </a:prstGeom>
            <a:ln>
              <a:solidFill>
                <a:srgbClr val="E2001A"/>
              </a:solidFill>
            </a:ln>
          </p:spPr>
          <p:style>
            <a:lnRef idx="2">
              <a:schemeClr val="accent1">
                <a:tint val="50000"/>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sp>
          <p:nvSpPr>
            <p:cNvPr id="30" name="Freeform 29"/>
            <p:cNvSpPr/>
            <p:nvPr/>
          </p:nvSpPr>
          <p:spPr>
            <a:xfrm>
              <a:off x="2834640" y="3043832"/>
              <a:ext cx="4785360" cy="765968"/>
            </a:xfrm>
            <a:custGeom>
              <a:avLst/>
              <a:gdLst>
                <a:gd name="connsiteX0" fmla="*/ 0 w 4785360"/>
                <a:gd name="connsiteY0" fmla="*/ 0 h 765968"/>
                <a:gd name="connsiteX1" fmla="*/ 4785360 w 4785360"/>
                <a:gd name="connsiteY1" fmla="*/ 0 h 765968"/>
                <a:gd name="connsiteX2" fmla="*/ 4785360 w 4785360"/>
                <a:gd name="connsiteY2" fmla="*/ 765968 h 765968"/>
                <a:gd name="connsiteX3" fmla="*/ 0 w 4785360"/>
                <a:gd name="connsiteY3" fmla="*/ 765968 h 765968"/>
                <a:gd name="connsiteX4" fmla="*/ 0 w 4785360"/>
                <a:gd name="connsiteY4" fmla="*/ 0 h 7659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85360" h="765968">
                  <a:moveTo>
                    <a:pt x="0" y="0"/>
                  </a:moveTo>
                  <a:lnTo>
                    <a:pt x="4785360" y="0"/>
                  </a:lnTo>
                  <a:lnTo>
                    <a:pt x="4785360" y="765968"/>
                  </a:lnTo>
                  <a:lnTo>
                    <a:pt x="0" y="765968"/>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80010" tIns="80010" rIns="80010" bIns="80010" numCol="1" spcCol="1270" anchor="t" anchorCtr="0">
              <a:noAutofit/>
            </a:bodyPr>
            <a:lstStyle/>
            <a:p>
              <a:pPr lvl="0" algn="l" defTabSz="933450">
                <a:lnSpc>
                  <a:spcPct val="90000"/>
                </a:lnSpc>
                <a:spcBef>
                  <a:spcPct val="0"/>
                </a:spcBef>
                <a:spcAft>
                  <a:spcPct val="35000"/>
                </a:spcAft>
              </a:pPr>
              <a:r>
                <a:rPr lang="en-US" sz="2200" dirty="0">
                  <a:latin typeface="Arial" pitchFamily="34" charset="0"/>
                  <a:cs typeface="Arial" pitchFamily="34" charset="0"/>
                </a:rPr>
                <a:t>8</a:t>
              </a:r>
              <a:r>
                <a:rPr lang="en-US" sz="2200" kern="1200" dirty="0" smtClean="0">
                  <a:latin typeface="Arial" pitchFamily="34" charset="0"/>
                  <a:cs typeface="Arial" pitchFamily="34" charset="0"/>
                </a:rPr>
                <a:t>. </a:t>
              </a:r>
              <a:r>
                <a:rPr lang="en-US" sz="2200" dirty="0" smtClean="0">
                  <a:latin typeface="Arial" pitchFamily="34" charset="0"/>
                  <a:cs typeface="Arial" pitchFamily="34" charset="0"/>
                </a:rPr>
                <a:t>Designing an Effective Ministry</a:t>
              </a:r>
              <a:endParaRPr lang="en-US" sz="2200" kern="1200" dirty="0">
                <a:latin typeface="Arial" pitchFamily="34" charset="0"/>
                <a:cs typeface="Arial" pitchFamily="34" charset="0"/>
              </a:endParaRPr>
            </a:p>
          </p:txBody>
        </p:sp>
        <p:sp>
          <p:nvSpPr>
            <p:cNvPr id="31" name="Straight Connector 30"/>
            <p:cNvSpPr/>
            <p:nvPr/>
          </p:nvSpPr>
          <p:spPr>
            <a:xfrm>
              <a:off x="2743200" y="3809801"/>
              <a:ext cx="4876800" cy="0"/>
            </a:xfrm>
            <a:prstGeom prst="line">
              <a:avLst/>
            </a:prstGeom>
            <a:ln>
              <a:solidFill>
                <a:srgbClr val="009036"/>
              </a:solidFill>
            </a:ln>
          </p:spPr>
          <p:style>
            <a:lnRef idx="2">
              <a:schemeClr val="accent1">
                <a:tint val="50000"/>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sp>
          <p:nvSpPr>
            <p:cNvPr id="32" name="Freeform 31"/>
            <p:cNvSpPr/>
            <p:nvPr/>
          </p:nvSpPr>
          <p:spPr>
            <a:xfrm>
              <a:off x="2834640" y="3848099"/>
              <a:ext cx="4785360" cy="765968"/>
            </a:xfrm>
            <a:custGeom>
              <a:avLst/>
              <a:gdLst>
                <a:gd name="connsiteX0" fmla="*/ 0 w 4785360"/>
                <a:gd name="connsiteY0" fmla="*/ 0 h 765968"/>
                <a:gd name="connsiteX1" fmla="*/ 4785360 w 4785360"/>
                <a:gd name="connsiteY1" fmla="*/ 0 h 765968"/>
                <a:gd name="connsiteX2" fmla="*/ 4785360 w 4785360"/>
                <a:gd name="connsiteY2" fmla="*/ 765968 h 765968"/>
                <a:gd name="connsiteX3" fmla="*/ 0 w 4785360"/>
                <a:gd name="connsiteY3" fmla="*/ 765968 h 765968"/>
                <a:gd name="connsiteX4" fmla="*/ 0 w 4785360"/>
                <a:gd name="connsiteY4" fmla="*/ 0 h 7659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85360" h="765968">
                  <a:moveTo>
                    <a:pt x="0" y="0"/>
                  </a:moveTo>
                  <a:lnTo>
                    <a:pt x="4785360" y="0"/>
                  </a:lnTo>
                  <a:lnTo>
                    <a:pt x="4785360" y="765968"/>
                  </a:lnTo>
                  <a:lnTo>
                    <a:pt x="0" y="765968"/>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80010" tIns="80010" rIns="80010" bIns="80010" numCol="1" spcCol="1270" anchor="t" anchorCtr="0">
              <a:noAutofit/>
            </a:bodyPr>
            <a:lstStyle/>
            <a:p>
              <a:pPr lvl="0" algn="l" defTabSz="933450">
                <a:lnSpc>
                  <a:spcPct val="90000"/>
                </a:lnSpc>
                <a:spcBef>
                  <a:spcPct val="0"/>
                </a:spcBef>
                <a:spcAft>
                  <a:spcPct val="35000"/>
                </a:spcAft>
              </a:pPr>
              <a:r>
                <a:rPr lang="en-US" sz="2200" dirty="0">
                  <a:latin typeface="Arial" pitchFamily="34" charset="0"/>
                  <a:cs typeface="Arial" pitchFamily="34" charset="0"/>
                </a:rPr>
                <a:t>9</a:t>
              </a:r>
              <a:r>
                <a:rPr lang="en-US" sz="2200" kern="1200" dirty="0" smtClean="0">
                  <a:latin typeface="Arial" pitchFamily="34" charset="0"/>
                  <a:cs typeface="Arial" pitchFamily="34" charset="0"/>
                </a:rPr>
                <a:t>. </a:t>
              </a:r>
              <a:r>
                <a:rPr lang="en-US" sz="2200" dirty="0" smtClean="0">
                  <a:latin typeface="Arial" pitchFamily="34" charset="0"/>
                  <a:cs typeface="Arial" pitchFamily="34" charset="0"/>
                </a:rPr>
                <a:t>Overcoming Obstacles</a:t>
              </a:r>
              <a:endParaRPr lang="en-US" sz="2200" kern="1200" dirty="0" smtClean="0">
                <a:latin typeface="Arial" pitchFamily="34" charset="0"/>
                <a:cs typeface="Arial" pitchFamily="34" charset="0"/>
              </a:endParaRPr>
            </a:p>
            <a:p>
              <a:pPr lvl="0" algn="l" defTabSz="933450">
                <a:lnSpc>
                  <a:spcPct val="90000"/>
                </a:lnSpc>
                <a:spcBef>
                  <a:spcPct val="0"/>
                </a:spcBef>
                <a:spcAft>
                  <a:spcPct val="35000"/>
                </a:spcAft>
              </a:pPr>
              <a:endParaRPr lang="en-US" sz="2400" kern="1200" dirty="0" smtClean="0">
                <a:latin typeface="Arial" pitchFamily="34" charset="0"/>
                <a:cs typeface="Arial" pitchFamily="34" charset="0"/>
              </a:endParaRPr>
            </a:p>
            <a:p>
              <a:pPr lvl="0" algn="l" defTabSz="933450">
                <a:lnSpc>
                  <a:spcPct val="90000"/>
                </a:lnSpc>
                <a:spcBef>
                  <a:spcPct val="0"/>
                </a:spcBef>
                <a:spcAft>
                  <a:spcPct val="35000"/>
                </a:spcAft>
              </a:pPr>
              <a:endParaRPr lang="en-US" sz="2400" kern="1200" dirty="0">
                <a:latin typeface="Arial" pitchFamily="34" charset="0"/>
                <a:cs typeface="Arial" pitchFamily="34" charset="0"/>
              </a:endParaRPr>
            </a:p>
          </p:txBody>
        </p:sp>
        <p:sp>
          <p:nvSpPr>
            <p:cNvPr id="33" name="Straight Connector 32"/>
            <p:cNvSpPr/>
            <p:nvPr/>
          </p:nvSpPr>
          <p:spPr>
            <a:xfrm>
              <a:off x="2743200" y="4614068"/>
              <a:ext cx="4876800" cy="0"/>
            </a:xfrm>
            <a:prstGeom prst="line">
              <a:avLst/>
            </a:prstGeom>
            <a:ln>
              <a:solidFill>
                <a:srgbClr val="E6418D"/>
              </a:solidFill>
            </a:ln>
          </p:spPr>
          <p:style>
            <a:lnRef idx="2">
              <a:schemeClr val="accent1">
                <a:tint val="50000"/>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sp>
          <p:nvSpPr>
            <p:cNvPr id="34" name="Freeform 33"/>
            <p:cNvSpPr/>
            <p:nvPr/>
          </p:nvSpPr>
          <p:spPr>
            <a:xfrm>
              <a:off x="2834640" y="4652367"/>
              <a:ext cx="4785360" cy="765968"/>
            </a:xfrm>
            <a:custGeom>
              <a:avLst/>
              <a:gdLst>
                <a:gd name="connsiteX0" fmla="*/ 0 w 4785360"/>
                <a:gd name="connsiteY0" fmla="*/ 0 h 765968"/>
                <a:gd name="connsiteX1" fmla="*/ 4785360 w 4785360"/>
                <a:gd name="connsiteY1" fmla="*/ 0 h 765968"/>
                <a:gd name="connsiteX2" fmla="*/ 4785360 w 4785360"/>
                <a:gd name="connsiteY2" fmla="*/ 765968 h 765968"/>
                <a:gd name="connsiteX3" fmla="*/ 0 w 4785360"/>
                <a:gd name="connsiteY3" fmla="*/ 765968 h 765968"/>
                <a:gd name="connsiteX4" fmla="*/ 0 w 4785360"/>
                <a:gd name="connsiteY4" fmla="*/ 0 h 7659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85360" h="765968">
                  <a:moveTo>
                    <a:pt x="0" y="0"/>
                  </a:moveTo>
                  <a:lnTo>
                    <a:pt x="4785360" y="0"/>
                  </a:lnTo>
                  <a:lnTo>
                    <a:pt x="4785360" y="765968"/>
                  </a:lnTo>
                  <a:lnTo>
                    <a:pt x="0" y="765968"/>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80010" tIns="80010" rIns="80010" bIns="80010" numCol="1" spcCol="1270" anchor="t" anchorCtr="0">
              <a:noAutofit/>
            </a:bodyPr>
            <a:lstStyle/>
            <a:p>
              <a:pPr lvl="0" algn="l" defTabSz="933450">
                <a:lnSpc>
                  <a:spcPct val="90000"/>
                </a:lnSpc>
                <a:spcBef>
                  <a:spcPct val="0"/>
                </a:spcBef>
                <a:spcAft>
                  <a:spcPct val="35000"/>
                </a:spcAft>
              </a:pPr>
              <a:r>
                <a:rPr lang="en-US" sz="2200" dirty="0" smtClean="0">
                  <a:latin typeface="Arial" pitchFamily="34" charset="0"/>
                  <a:cs typeface="Arial" pitchFamily="34" charset="0"/>
                </a:rPr>
                <a:t>10</a:t>
              </a:r>
              <a:r>
                <a:rPr lang="en-US" sz="2200" kern="1200" dirty="0" smtClean="0">
                  <a:latin typeface="Arial" pitchFamily="34" charset="0"/>
                  <a:cs typeface="Arial" pitchFamily="34" charset="0"/>
                </a:rPr>
                <a:t>. </a:t>
              </a:r>
              <a:r>
                <a:rPr lang="en-US" sz="2200" dirty="0" smtClean="0">
                  <a:latin typeface="Arial" pitchFamily="34" charset="0"/>
                  <a:cs typeface="Arial" pitchFamily="34" charset="0"/>
                </a:rPr>
                <a:t>Caring for Your Family</a:t>
              </a:r>
              <a:endParaRPr lang="en-US" sz="2200" kern="1200" dirty="0">
                <a:latin typeface="Arial" pitchFamily="34" charset="0"/>
                <a:cs typeface="Arial" pitchFamily="34" charset="0"/>
              </a:endParaRPr>
            </a:p>
          </p:txBody>
        </p:sp>
      </p:grpSp>
      <p:sp>
        <p:nvSpPr>
          <p:cNvPr id="35" name="Straight Connector 34"/>
          <p:cNvSpPr/>
          <p:nvPr/>
        </p:nvSpPr>
        <p:spPr>
          <a:xfrm>
            <a:off x="0" y="1371600"/>
            <a:ext cx="9144000" cy="0"/>
          </a:xfrm>
          <a:prstGeom prst="line">
            <a:avLst/>
          </a:prstGeom>
          <a:ln w="38100">
            <a:solidFill>
              <a:srgbClr val="003F8A"/>
            </a:solidFill>
          </a:ln>
        </p:spPr>
        <p:style>
          <a:lnRef idx="2">
            <a:schemeClr val="accent1">
              <a:tint val="50000"/>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sp>
        <p:nvSpPr>
          <p:cNvPr id="36" name="Straight Connector 35"/>
          <p:cNvSpPr/>
          <p:nvPr/>
        </p:nvSpPr>
        <p:spPr>
          <a:xfrm>
            <a:off x="0" y="5562600"/>
            <a:ext cx="9144000" cy="0"/>
          </a:xfrm>
          <a:prstGeom prst="line">
            <a:avLst/>
          </a:prstGeom>
          <a:ln w="38100">
            <a:solidFill>
              <a:srgbClr val="003F8A"/>
            </a:solidFill>
          </a:ln>
        </p:spPr>
        <p:style>
          <a:lnRef idx="2">
            <a:schemeClr val="accent1">
              <a:tint val="50000"/>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pic>
        <p:nvPicPr>
          <p:cNvPr id="37" name="Picture 3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28190" y="5791200"/>
            <a:ext cx="3048000" cy="847725"/>
          </a:xfrm>
          <a:prstGeom prst="rect">
            <a:avLst/>
          </a:prstGeom>
        </p:spPr>
      </p:pic>
      <p:sp>
        <p:nvSpPr>
          <p:cNvPr id="38" name="Rectángulo 16"/>
          <p:cNvSpPr/>
          <p:nvPr/>
        </p:nvSpPr>
        <p:spPr>
          <a:xfrm>
            <a:off x="0" y="6725920"/>
            <a:ext cx="9144000" cy="144000"/>
          </a:xfrm>
          <a:prstGeom prst="rect">
            <a:avLst/>
          </a:prstGeom>
          <a:solidFill>
            <a:srgbClr val="1D398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267901353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church.png"/>
          <p:cNvPicPr>
            <a:picLocks noChangeAspect="1"/>
          </p:cNvPicPr>
          <p:nvPr/>
        </p:nvPicPr>
        <p:blipFill>
          <a:blip r:embed="rId3"/>
          <a:stretch>
            <a:fillRect/>
          </a:stretch>
        </p:blipFill>
        <p:spPr>
          <a:xfrm>
            <a:off x="6248400" y="1955413"/>
            <a:ext cx="2224088" cy="2095005"/>
          </a:xfrm>
          <a:prstGeom prst="rect">
            <a:avLst/>
          </a:prstGeom>
        </p:spPr>
      </p:pic>
      <p:sp>
        <p:nvSpPr>
          <p:cNvPr id="4" name="Título 1"/>
          <p:cNvSpPr txBox="1">
            <a:spLocks/>
          </p:cNvSpPr>
          <p:nvPr/>
        </p:nvSpPr>
        <p:spPr>
          <a:xfrm>
            <a:off x="0" y="431320"/>
            <a:ext cx="4897120" cy="432000"/>
          </a:xfrm>
          <a:prstGeom prst="rect">
            <a:avLst/>
          </a:prstGeom>
          <a:solidFill>
            <a:srgbClr val="1D398D"/>
          </a:solidFill>
        </p:spPr>
        <p:txBody>
          <a:bodyPr vert="horz" lIns="360000" tIns="0" rIns="91440" bIns="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s-ES" sz="2000" b="1" dirty="0">
                <a:solidFill>
                  <a:schemeClr val="bg1"/>
                </a:solidFill>
                <a:latin typeface="Arial"/>
                <a:cs typeface="Arial"/>
              </a:rPr>
              <a:t>OVERCOMING OBSTACLES </a:t>
            </a:r>
            <a:endParaRPr lang="en-US" sz="2000" b="1" dirty="0">
              <a:solidFill>
                <a:schemeClr val="bg1"/>
              </a:solidFill>
              <a:latin typeface="Arial"/>
              <a:cs typeface="Arial"/>
            </a:endParaRPr>
          </a:p>
        </p:txBody>
      </p:sp>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95358" y="5894716"/>
            <a:ext cx="2856390" cy="794433"/>
          </a:xfrm>
          <a:prstGeom prst="rect">
            <a:avLst/>
          </a:prstGeom>
        </p:spPr>
      </p:pic>
      <p:sp>
        <p:nvSpPr>
          <p:cNvPr id="6" name="Rectángulo 16"/>
          <p:cNvSpPr/>
          <p:nvPr/>
        </p:nvSpPr>
        <p:spPr>
          <a:xfrm>
            <a:off x="0" y="6714000"/>
            <a:ext cx="9144000" cy="144000"/>
          </a:xfrm>
          <a:prstGeom prst="rect">
            <a:avLst/>
          </a:prstGeom>
          <a:solidFill>
            <a:srgbClr val="1D398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7" name="Rectangle 6"/>
          <p:cNvSpPr/>
          <p:nvPr/>
        </p:nvSpPr>
        <p:spPr>
          <a:xfrm>
            <a:off x="172528" y="1063924"/>
            <a:ext cx="10571672" cy="1938992"/>
          </a:xfrm>
          <a:prstGeom prst="rect">
            <a:avLst/>
          </a:prstGeom>
        </p:spPr>
        <p:txBody>
          <a:bodyPr wrap="square" anchor="t">
            <a:spAutoFit/>
          </a:bodyPr>
          <a:lstStyle/>
          <a:p>
            <a:r>
              <a:rPr lang="en-US" sz="2400" b="1" dirty="0">
                <a:latin typeface="Arial" panose="020B0604020202020204" pitchFamily="34" charset="0"/>
                <a:cs typeface="Arial" panose="020B0604020202020204" pitchFamily="34" charset="0"/>
              </a:rPr>
              <a:t>FACTORS THAT HINDER THE DEVELOPMENT </a:t>
            </a:r>
          </a:p>
          <a:p>
            <a:r>
              <a:rPr lang="en-US" sz="2400" b="1" dirty="0">
                <a:latin typeface="Arial" panose="020B0604020202020204" pitchFamily="34" charset="0"/>
                <a:cs typeface="Arial" panose="020B0604020202020204" pitchFamily="34" charset="0"/>
              </a:rPr>
              <a:t>OF A NEW CHURCH </a:t>
            </a:r>
          </a:p>
          <a:p>
            <a:endParaRPr lang="en-US" sz="2400" b="1" dirty="0">
              <a:latin typeface="Arial" panose="020B0604020202020204" pitchFamily="34" charset="0"/>
              <a:cs typeface="Arial" panose="020B0604020202020204" pitchFamily="34" charset="0"/>
            </a:endParaRPr>
          </a:p>
          <a:p>
            <a:endParaRPr lang="en-US" sz="2400" b="1" dirty="0">
              <a:latin typeface="Arial" panose="020B0604020202020204" pitchFamily="34" charset="0"/>
              <a:cs typeface="Arial" panose="020B0604020202020204" pitchFamily="34" charset="0"/>
            </a:endParaRPr>
          </a:p>
          <a:p>
            <a:r>
              <a:rPr lang="en-US" sz="2400" b="1" dirty="0">
                <a:latin typeface="Arial" panose="020B0604020202020204" pitchFamily="34" charset="0"/>
                <a:cs typeface="Arial" panose="020B0604020202020204" pitchFamily="34" charset="0"/>
              </a:rPr>
              <a:t> </a:t>
            </a:r>
          </a:p>
        </p:txBody>
      </p:sp>
      <p:sp>
        <p:nvSpPr>
          <p:cNvPr id="8" name="Rectángulo 15"/>
          <p:cNvSpPr/>
          <p:nvPr/>
        </p:nvSpPr>
        <p:spPr>
          <a:xfrm>
            <a:off x="0" y="1966882"/>
            <a:ext cx="5791200" cy="4565308"/>
          </a:xfrm>
          <a:prstGeom prst="rect">
            <a:avLst/>
          </a:prstGeom>
          <a:gradFill flip="none" rotWithShape="1">
            <a:gsLst>
              <a:gs pos="0">
                <a:srgbClr val="125AA3"/>
              </a:gs>
              <a:gs pos="100000">
                <a:srgbClr val="FDFFB8">
                  <a:alpha val="24000"/>
                </a:srgbClr>
              </a:gs>
            </a:gsLst>
            <a:lin ang="16200000" scaled="0"/>
            <a:tileRect/>
          </a:gradFill>
          <a:effectLst/>
        </p:spPr>
        <p:txBody>
          <a:bodyPr wrap="square" anchor="ctr">
            <a:noAutofit/>
          </a:bodyPr>
          <a:lstStyle/>
          <a:p>
            <a:endParaRPr lang="es-ES" sz="1600" dirty="0">
              <a:latin typeface="Times New Roman"/>
              <a:cs typeface="Times New Roman"/>
            </a:endParaRPr>
          </a:p>
        </p:txBody>
      </p:sp>
      <p:sp>
        <p:nvSpPr>
          <p:cNvPr id="9" name="TextBox 8"/>
          <p:cNvSpPr txBox="1"/>
          <p:nvPr/>
        </p:nvSpPr>
        <p:spPr>
          <a:xfrm>
            <a:off x="304800" y="2057400"/>
            <a:ext cx="5518150" cy="4401205"/>
          </a:xfrm>
          <a:prstGeom prst="rect">
            <a:avLst/>
          </a:prstGeom>
        </p:spPr>
        <p:txBody>
          <a:bodyPr wrap="square" rtlCol="0">
            <a:spAutoFit/>
          </a:bodyPr>
          <a:lstStyle/>
          <a:p>
            <a:pPr marL="342900" indent="-342900">
              <a:buFont typeface="+mj-lt"/>
              <a:buAutoNum type="arabicPeriod"/>
            </a:pPr>
            <a:r>
              <a:rPr lang="en-US" sz="2000" dirty="0">
                <a:latin typeface="Arial"/>
              </a:rPr>
              <a:t>The leader does not have the right set of gifts to plant a church. </a:t>
            </a:r>
          </a:p>
          <a:p>
            <a:pPr marL="342900" indent="-342900">
              <a:buFont typeface="+mj-lt"/>
              <a:buAutoNum type="arabicPeriod"/>
            </a:pPr>
            <a:r>
              <a:rPr lang="en-US" sz="2000" dirty="0">
                <a:latin typeface="Arial"/>
              </a:rPr>
              <a:t>The lack of maturity of the core group. </a:t>
            </a:r>
          </a:p>
          <a:p>
            <a:pPr marL="342900" indent="-342900">
              <a:buFont typeface="+mj-lt"/>
              <a:buAutoNum type="arabicPeriod"/>
            </a:pPr>
            <a:r>
              <a:rPr lang="en-US" sz="2000" dirty="0">
                <a:latin typeface="Arial"/>
              </a:rPr>
              <a:t>Poor planning. </a:t>
            </a:r>
          </a:p>
          <a:p>
            <a:pPr marL="342900" indent="-342900">
              <a:buFont typeface="+mj-lt"/>
              <a:buAutoNum type="arabicPeriod"/>
            </a:pPr>
            <a:r>
              <a:rPr lang="en-US" sz="2000" dirty="0">
                <a:latin typeface="Arial"/>
              </a:rPr>
              <a:t>Lack of supervision, </a:t>
            </a:r>
            <a:r>
              <a:rPr lang="en-US" sz="2000" dirty="0" smtClean="0">
                <a:latin typeface="Arial"/>
              </a:rPr>
              <a:t>support, </a:t>
            </a:r>
            <a:r>
              <a:rPr lang="en-US" sz="2000" dirty="0">
                <a:latin typeface="Arial"/>
              </a:rPr>
              <a:t>and accountability among leaders. </a:t>
            </a:r>
          </a:p>
          <a:p>
            <a:pPr marL="342900" indent="-342900">
              <a:buFont typeface="+mj-lt"/>
              <a:buAutoNum type="arabicPeriod"/>
            </a:pPr>
            <a:r>
              <a:rPr lang="en-US" sz="2000" dirty="0">
                <a:latin typeface="Arial"/>
              </a:rPr>
              <a:t>Sin within the leadership. </a:t>
            </a:r>
          </a:p>
          <a:p>
            <a:pPr marL="342900" indent="-342900">
              <a:buFont typeface="+mj-lt"/>
              <a:buAutoNum type="arabicPeriod"/>
            </a:pPr>
            <a:r>
              <a:rPr lang="en-US" sz="2000" dirty="0">
                <a:latin typeface="Arial"/>
              </a:rPr>
              <a:t>Lack of funding. </a:t>
            </a:r>
          </a:p>
          <a:p>
            <a:pPr marL="342900" indent="-342900">
              <a:buFont typeface="+mj-lt"/>
              <a:buAutoNum type="arabicPeriod"/>
            </a:pPr>
            <a:r>
              <a:rPr lang="en-US" sz="2000" dirty="0">
                <a:latin typeface="Arial"/>
              </a:rPr>
              <a:t>Not understanding the target group. </a:t>
            </a:r>
          </a:p>
          <a:p>
            <a:pPr marL="342900" indent="-342900">
              <a:buFont typeface="+mj-lt"/>
              <a:buAutoNum type="arabicPeriod"/>
            </a:pPr>
            <a:r>
              <a:rPr lang="en-US" sz="2000" dirty="0">
                <a:latin typeface="Arial"/>
              </a:rPr>
              <a:t>Unrealistic expectations. </a:t>
            </a:r>
          </a:p>
          <a:p>
            <a:pPr marL="342900" indent="-342900">
              <a:buFont typeface="+mj-lt"/>
              <a:buAutoNum type="arabicPeriod"/>
            </a:pPr>
            <a:r>
              <a:rPr lang="en-US" sz="2000" dirty="0" smtClean="0">
                <a:latin typeface="Arial"/>
              </a:rPr>
              <a:t>Loss </a:t>
            </a:r>
            <a:r>
              <a:rPr lang="en-US" sz="2000" dirty="0">
                <a:latin typeface="Arial"/>
              </a:rPr>
              <a:t>of emphasis on evangelism and discipleship. </a:t>
            </a:r>
          </a:p>
          <a:p>
            <a:pPr marL="342900" indent="-342900">
              <a:buFont typeface="+mj-lt"/>
              <a:buAutoNum type="arabicPeriod"/>
            </a:pPr>
            <a:r>
              <a:rPr lang="en-US" sz="2000" dirty="0" smtClean="0">
                <a:latin typeface="Arial"/>
              </a:rPr>
              <a:t>Lack </a:t>
            </a:r>
            <a:r>
              <a:rPr lang="en-US" sz="2000" dirty="0">
                <a:latin typeface="Arial"/>
              </a:rPr>
              <a:t>of an overall structure for developing the ministry. </a:t>
            </a:r>
          </a:p>
        </p:txBody>
      </p:sp>
    </p:spTree>
    <p:extLst>
      <p:ext uri="{BB962C8B-B14F-4D97-AF65-F5344CB8AC3E}">
        <p14:creationId xmlns:p14="http://schemas.microsoft.com/office/powerpoint/2010/main" val="191492682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childTnLst>
                    </p:cTn>
                  </p:par>
                  <p:par>
                    <p:cTn id="12" fill="hold">
                      <p:stCondLst>
                        <p:cond delay="indefinite"/>
                      </p:stCondLst>
                      <p:childTnLst>
                        <p:par>
                          <p:cTn id="13" fill="hold">
                            <p:stCondLst>
                              <p:cond delay="0"/>
                            </p:stCondLst>
                            <p:childTnLst>
                              <p:par>
                                <p:cTn id="14" presetID="16" presetClass="entr" presetSubtype="21" fill="hold" nodeType="click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barn(inVertical)">
                                      <p:cBhvr>
                                        <p:cTn id="1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txBox="1">
            <a:spLocks/>
          </p:cNvSpPr>
          <p:nvPr/>
        </p:nvSpPr>
        <p:spPr>
          <a:xfrm>
            <a:off x="0" y="416943"/>
            <a:ext cx="4897120" cy="432000"/>
          </a:xfrm>
          <a:prstGeom prst="rect">
            <a:avLst/>
          </a:prstGeom>
          <a:solidFill>
            <a:srgbClr val="1D398D"/>
          </a:solidFill>
        </p:spPr>
        <p:txBody>
          <a:bodyPr vert="horz" lIns="360000" tIns="0" rIns="91440" bIns="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s-ES" sz="2000" b="1" dirty="0">
                <a:solidFill>
                  <a:schemeClr val="bg1"/>
                </a:solidFill>
                <a:latin typeface="Arial"/>
                <a:cs typeface="Arial"/>
              </a:rPr>
              <a:t>OVERCOMING OBSTACLES </a:t>
            </a:r>
            <a:endParaRPr lang="en-US" sz="2000" b="1" dirty="0">
              <a:solidFill>
                <a:schemeClr val="bg1"/>
              </a:solidFill>
              <a:latin typeface="Arial"/>
              <a:cs typeface="Arial"/>
            </a:endParaRPr>
          </a:p>
        </p:txBody>
      </p:sp>
      <p:sp>
        <p:nvSpPr>
          <p:cNvPr id="4" name="Rectangle 3"/>
          <p:cNvSpPr/>
          <p:nvPr/>
        </p:nvSpPr>
        <p:spPr>
          <a:xfrm>
            <a:off x="158150" y="1049547"/>
            <a:ext cx="8534400" cy="1569660"/>
          </a:xfrm>
          <a:prstGeom prst="rect">
            <a:avLst/>
          </a:prstGeom>
        </p:spPr>
        <p:txBody>
          <a:bodyPr wrap="square" anchor="t">
            <a:spAutoFit/>
          </a:bodyPr>
          <a:lstStyle/>
          <a:p>
            <a:r>
              <a:rPr lang="en-US" sz="2400" b="1" dirty="0">
                <a:latin typeface="Arial" panose="020B0604020202020204" pitchFamily="34" charset="0"/>
                <a:cs typeface="Arial" panose="020B0604020202020204" pitchFamily="34" charset="0"/>
              </a:rPr>
              <a:t>CONFLICT IN THE CHURCH</a:t>
            </a:r>
          </a:p>
          <a:p>
            <a:endParaRPr lang="en-US" sz="2400" b="1" dirty="0">
              <a:latin typeface="Arial" panose="020B0604020202020204" pitchFamily="34" charset="0"/>
              <a:cs typeface="Arial" panose="020B0604020202020204" pitchFamily="34" charset="0"/>
            </a:endParaRPr>
          </a:p>
          <a:p>
            <a:endParaRPr lang="en-US" sz="2400" b="1" dirty="0">
              <a:latin typeface="Arial" panose="020B0604020202020204" pitchFamily="34" charset="0"/>
              <a:cs typeface="Arial" panose="020B0604020202020204" pitchFamily="34" charset="0"/>
            </a:endParaRPr>
          </a:p>
          <a:p>
            <a:r>
              <a:rPr lang="en-US" sz="2400" b="1" dirty="0">
                <a:latin typeface="Arial" panose="020B0604020202020204" pitchFamily="34" charset="0"/>
                <a:cs typeface="Arial" panose="020B0604020202020204" pitchFamily="34" charset="0"/>
              </a:rPr>
              <a:t> </a:t>
            </a:r>
          </a:p>
        </p:txBody>
      </p:sp>
      <p:sp>
        <p:nvSpPr>
          <p:cNvPr id="5" name="TextBox 4"/>
          <p:cNvSpPr txBox="1"/>
          <p:nvPr/>
        </p:nvSpPr>
        <p:spPr>
          <a:xfrm>
            <a:off x="176213" y="1447800"/>
            <a:ext cx="8672513" cy="707886"/>
          </a:xfrm>
          <a:prstGeom prst="rect">
            <a:avLst/>
          </a:prstGeom>
        </p:spPr>
        <p:txBody>
          <a:bodyPr rtlCol="0">
            <a:spAutoFit/>
          </a:bodyPr>
          <a:lstStyle/>
          <a:p>
            <a:r>
              <a:rPr lang="en-US" sz="2000" dirty="0">
                <a:latin typeface="Arial"/>
              </a:rPr>
              <a:t>It is not a sin for a leader to have a different perspective. The sin is to fail to deal with conflict in a biblical way. </a:t>
            </a:r>
          </a:p>
        </p:txBody>
      </p:sp>
      <p:graphicFrame>
        <p:nvGraphicFramePr>
          <p:cNvPr id="6" name="Diagram 5"/>
          <p:cNvGraphicFramePr/>
          <p:nvPr>
            <p:extLst>
              <p:ext uri="{D42A27DB-BD31-4B8C-83A1-F6EECF244321}">
                <p14:modId xmlns:p14="http://schemas.microsoft.com/office/powerpoint/2010/main" val="2402361594"/>
              </p:ext>
            </p:extLst>
          </p:nvPr>
        </p:nvGraphicFramePr>
        <p:xfrm>
          <a:off x="176213" y="2308087"/>
          <a:ext cx="8387004" cy="424615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Rectángulo 16"/>
          <p:cNvSpPr/>
          <p:nvPr/>
        </p:nvSpPr>
        <p:spPr>
          <a:xfrm>
            <a:off x="0" y="6714000"/>
            <a:ext cx="9144000" cy="144000"/>
          </a:xfrm>
          <a:prstGeom prst="rect">
            <a:avLst/>
          </a:prstGeom>
          <a:solidFill>
            <a:srgbClr val="1D398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3340907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Graphic spid="6" grpId="0">
        <p:bldAsOne/>
      </p:bldGraphic>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txBox="1">
            <a:spLocks/>
          </p:cNvSpPr>
          <p:nvPr/>
        </p:nvSpPr>
        <p:spPr>
          <a:xfrm>
            <a:off x="0" y="402566"/>
            <a:ext cx="4897120" cy="432000"/>
          </a:xfrm>
          <a:prstGeom prst="rect">
            <a:avLst/>
          </a:prstGeom>
          <a:solidFill>
            <a:srgbClr val="1D398D"/>
          </a:solidFill>
        </p:spPr>
        <p:txBody>
          <a:bodyPr vert="horz" lIns="360000" tIns="0" rIns="91440" bIns="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s-ES" sz="2000" b="1" dirty="0">
                <a:solidFill>
                  <a:schemeClr val="bg1"/>
                </a:solidFill>
                <a:latin typeface="Arial"/>
                <a:cs typeface="Arial"/>
              </a:rPr>
              <a:t>OVERCOMING OBSTACLES </a:t>
            </a:r>
            <a:endParaRPr lang="en-US" sz="2000" b="1" dirty="0">
              <a:solidFill>
                <a:schemeClr val="bg1"/>
              </a:solidFill>
              <a:latin typeface="Arial"/>
              <a:cs typeface="Arial"/>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66603" y="5865962"/>
            <a:ext cx="2856390" cy="794433"/>
          </a:xfrm>
          <a:prstGeom prst="rect">
            <a:avLst/>
          </a:prstGeom>
        </p:spPr>
      </p:pic>
      <p:sp>
        <p:nvSpPr>
          <p:cNvPr id="4" name="Rectángulo 16"/>
          <p:cNvSpPr/>
          <p:nvPr/>
        </p:nvSpPr>
        <p:spPr>
          <a:xfrm>
            <a:off x="0" y="6714000"/>
            <a:ext cx="9144000" cy="144000"/>
          </a:xfrm>
          <a:prstGeom prst="rect">
            <a:avLst/>
          </a:prstGeom>
          <a:solidFill>
            <a:srgbClr val="1D398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5" name="Rectangle 4"/>
          <p:cNvSpPr/>
          <p:nvPr/>
        </p:nvSpPr>
        <p:spPr>
          <a:xfrm>
            <a:off x="158150" y="1049547"/>
            <a:ext cx="8534400" cy="1569660"/>
          </a:xfrm>
          <a:prstGeom prst="rect">
            <a:avLst/>
          </a:prstGeom>
        </p:spPr>
        <p:txBody>
          <a:bodyPr wrap="square" anchor="t">
            <a:spAutoFit/>
          </a:bodyPr>
          <a:lstStyle/>
          <a:p>
            <a:r>
              <a:rPr lang="en-US" sz="2400" b="1" dirty="0">
                <a:latin typeface="Arial" panose="020B0604020202020204" pitchFamily="34" charset="0"/>
                <a:cs typeface="Arial" panose="020B0604020202020204" pitchFamily="34" charset="0"/>
              </a:rPr>
              <a:t>CAUSES OF CONFLICT </a:t>
            </a:r>
          </a:p>
          <a:p>
            <a:endParaRPr lang="en-US" sz="2400" b="1" dirty="0">
              <a:latin typeface="Arial" panose="020B0604020202020204" pitchFamily="34" charset="0"/>
              <a:cs typeface="Arial" panose="020B0604020202020204" pitchFamily="34" charset="0"/>
            </a:endParaRPr>
          </a:p>
          <a:p>
            <a:endParaRPr lang="en-US" sz="2400" b="1" dirty="0">
              <a:latin typeface="Arial" panose="020B0604020202020204" pitchFamily="34" charset="0"/>
              <a:cs typeface="Arial" panose="020B0604020202020204" pitchFamily="34" charset="0"/>
            </a:endParaRPr>
          </a:p>
          <a:p>
            <a:r>
              <a:rPr lang="en-US" sz="2400" b="1" dirty="0">
                <a:latin typeface="Arial" panose="020B0604020202020204" pitchFamily="34" charset="0"/>
                <a:cs typeface="Arial" panose="020B0604020202020204" pitchFamily="34" charset="0"/>
              </a:rPr>
              <a:t> </a:t>
            </a:r>
          </a:p>
        </p:txBody>
      </p:sp>
      <p:sp>
        <p:nvSpPr>
          <p:cNvPr id="6" name="Rectángulo 15"/>
          <p:cNvSpPr/>
          <p:nvPr/>
        </p:nvSpPr>
        <p:spPr>
          <a:xfrm>
            <a:off x="215900" y="1524000"/>
            <a:ext cx="4965700" cy="2046287"/>
          </a:xfrm>
          <a:prstGeom prst="rect">
            <a:avLst/>
          </a:prstGeom>
          <a:gradFill flip="none" rotWithShape="1">
            <a:gsLst>
              <a:gs pos="0">
                <a:srgbClr val="F9B200"/>
              </a:gs>
              <a:gs pos="100000">
                <a:srgbClr val="FDFFB8">
                  <a:alpha val="24000"/>
                </a:srgbClr>
              </a:gs>
            </a:gsLst>
            <a:lin ang="16200000" scaled="0"/>
            <a:tileRect/>
          </a:gradFill>
          <a:effectLst/>
        </p:spPr>
        <p:txBody>
          <a:bodyPr wrap="square" anchor="ctr">
            <a:noAutofit/>
          </a:bodyPr>
          <a:lstStyle/>
          <a:p>
            <a:endParaRPr lang="es-ES" sz="1600" dirty="0">
              <a:latin typeface="Times New Roman"/>
              <a:cs typeface="Times New Roman"/>
            </a:endParaRPr>
          </a:p>
        </p:txBody>
      </p:sp>
      <p:sp>
        <p:nvSpPr>
          <p:cNvPr id="7" name="TextBox 6"/>
          <p:cNvSpPr txBox="1"/>
          <p:nvPr/>
        </p:nvSpPr>
        <p:spPr>
          <a:xfrm>
            <a:off x="457200" y="1752600"/>
            <a:ext cx="4524376" cy="1631216"/>
          </a:xfrm>
          <a:prstGeom prst="rect">
            <a:avLst/>
          </a:prstGeom>
        </p:spPr>
        <p:txBody>
          <a:bodyPr wrap="square" rtlCol="0">
            <a:spAutoFit/>
          </a:bodyPr>
          <a:lstStyle/>
          <a:p>
            <a:pPr marL="342900" indent="-342900">
              <a:buFont typeface="+mj-lt"/>
              <a:buAutoNum type="arabicPeriod"/>
            </a:pPr>
            <a:r>
              <a:rPr lang="en-US" sz="2000" dirty="0">
                <a:latin typeface="Arial"/>
              </a:rPr>
              <a:t>Unclear OBJECTIVES. </a:t>
            </a:r>
          </a:p>
          <a:p>
            <a:pPr marL="342900" indent="-342900">
              <a:buFont typeface="+mj-lt"/>
              <a:buAutoNum type="arabicPeriod"/>
            </a:pPr>
            <a:r>
              <a:rPr lang="en-US" sz="2000" dirty="0">
                <a:latin typeface="Arial"/>
              </a:rPr>
              <a:t>COMMUNICATION problems. </a:t>
            </a:r>
          </a:p>
          <a:p>
            <a:pPr marL="342900" indent="-342900">
              <a:buFont typeface="+mj-lt"/>
              <a:buAutoNum type="arabicPeriod"/>
            </a:pPr>
            <a:r>
              <a:rPr lang="en-US" sz="2000" dirty="0">
                <a:latin typeface="Arial"/>
              </a:rPr>
              <a:t>Differences in METHODOLOGY. </a:t>
            </a:r>
          </a:p>
          <a:p>
            <a:pPr marL="342900" indent="-342900">
              <a:buFont typeface="+mj-lt"/>
              <a:buAutoNum type="arabicPeriod"/>
            </a:pPr>
            <a:r>
              <a:rPr lang="en-US" sz="2000" dirty="0">
                <a:latin typeface="Arial"/>
              </a:rPr>
              <a:t>Differences in PERSONALITIES. </a:t>
            </a:r>
          </a:p>
          <a:p>
            <a:pPr marL="342900" indent="-342900">
              <a:buFont typeface="+mj-lt"/>
              <a:buAutoNum type="arabicPeriod"/>
            </a:pPr>
            <a:r>
              <a:rPr lang="en-US" sz="2000" dirty="0" smtClean="0">
                <a:latin typeface="Arial"/>
              </a:rPr>
              <a:t>SIN.</a:t>
            </a:r>
            <a:endParaRPr lang="en-US" sz="2000" dirty="0">
              <a:latin typeface="Arial"/>
            </a:endParaRPr>
          </a:p>
        </p:txBody>
      </p:sp>
      <p:sp>
        <p:nvSpPr>
          <p:cNvPr id="8" name="Rectangle 7"/>
          <p:cNvSpPr/>
          <p:nvPr/>
        </p:nvSpPr>
        <p:spPr>
          <a:xfrm>
            <a:off x="158150" y="3681948"/>
            <a:ext cx="8534400" cy="2862322"/>
          </a:xfrm>
          <a:prstGeom prst="rect">
            <a:avLst/>
          </a:prstGeom>
        </p:spPr>
        <p:txBody>
          <a:bodyPr wrap="square" anchor="t">
            <a:spAutoFit/>
          </a:bodyPr>
          <a:lstStyle/>
          <a:p>
            <a:r>
              <a:rPr lang="en-US" sz="2000" b="1" dirty="0">
                <a:latin typeface="Arial" panose="020B0604020202020204" pitchFamily="34" charset="0"/>
                <a:cs typeface="Arial" panose="020B0604020202020204" pitchFamily="34" charset="0"/>
              </a:rPr>
              <a:t>WHAT DOES THE BIBLE SAY? </a:t>
            </a:r>
          </a:p>
          <a:p>
            <a:r>
              <a:rPr lang="en-US" sz="2000" dirty="0">
                <a:latin typeface="Arial" panose="020B0604020202020204" pitchFamily="34" charset="0"/>
                <a:cs typeface="Arial" panose="020B0604020202020204" pitchFamily="34" charset="0"/>
              </a:rPr>
              <a:t>What do these texts teach about unity and dealing with conflict? </a:t>
            </a:r>
            <a:endParaRPr lang="en-US" sz="2000" dirty="0" smtClean="0">
              <a:latin typeface="Arial" panose="020B0604020202020204" pitchFamily="34" charset="0"/>
              <a:cs typeface="Arial" panose="020B0604020202020204" pitchFamily="34" charset="0"/>
            </a:endParaRPr>
          </a:p>
          <a:p>
            <a:endParaRPr lang="en-US" sz="2000" dirty="0">
              <a:latin typeface="Arial" panose="020B0604020202020204" pitchFamily="34" charset="0"/>
              <a:cs typeface="Arial" panose="020B0604020202020204" pitchFamily="34" charset="0"/>
            </a:endParaRPr>
          </a:p>
          <a:p>
            <a:pPr marL="285750" indent="-285750">
              <a:buFont typeface="Courier New" pitchFamily="49" charset="0"/>
              <a:buChar char="o"/>
            </a:pPr>
            <a:r>
              <a:rPr lang="en-US" sz="2000" dirty="0">
                <a:latin typeface="Arial" panose="020B0604020202020204" pitchFamily="34" charset="0"/>
                <a:cs typeface="Arial" panose="020B0604020202020204" pitchFamily="34" charset="0"/>
              </a:rPr>
              <a:t>Psalm 133:1</a:t>
            </a:r>
          </a:p>
          <a:p>
            <a:pPr marL="285750" indent="-285750">
              <a:buFont typeface="Courier New" pitchFamily="49" charset="0"/>
              <a:buChar char="o"/>
            </a:pPr>
            <a:r>
              <a:rPr lang="en-US" sz="2000" dirty="0">
                <a:latin typeface="Arial" panose="020B0604020202020204" pitchFamily="34" charset="0"/>
                <a:cs typeface="Arial" panose="020B0604020202020204" pitchFamily="34" charset="0"/>
              </a:rPr>
              <a:t>John 17:20-23</a:t>
            </a:r>
          </a:p>
          <a:p>
            <a:pPr marL="285750" indent="-285750">
              <a:buFont typeface="Courier New" pitchFamily="49" charset="0"/>
              <a:buChar char="o"/>
            </a:pPr>
            <a:r>
              <a:rPr lang="en-US" sz="2000" dirty="0">
                <a:latin typeface="Arial" panose="020B0604020202020204" pitchFamily="34" charset="0"/>
                <a:cs typeface="Arial" panose="020B0604020202020204" pitchFamily="34" charset="0"/>
              </a:rPr>
              <a:t>1 Corinthians 1:10</a:t>
            </a:r>
          </a:p>
          <a:p>
            <a:pPr marL="342900" indent="-342900">
              <a:buFont typeface="Courier New" pitchFamily="49" charset="0"/>
              <a:buChar char="o"/>
            </a:pPr>
            <a:r>
              <a:rPr lang="en-US" sz="2000" dirty="0">
                <a:latin typeface="Arial" panose="020B0604020202020204" pitchFamily="34" charset="0"/>
                <a:cs typeface="Arial" panose="020B0604020202020204" pitchFamily="34" charset="0"/>
              </a:rPr>
              <a:t>Ephesians 4:3 </a:t>
            </a:r>
          </a:p>
          <a:p>
            <a:pPr marL="342900" indent="-342900">
              <a:buFont typeface="Courier New" pitchFamily="49" charset="0"/>
              <a:buChar char="o"/>
            </a:pPr>
            <a:r>
              <a:rPr lang="en-US" sz="2000" dirty="0">
                <a:latin typeface="Arial" panose="020B0604020202020204" pitchFamily="34" charset="0"/>
                <a:cs typeface="Arial" panose="020B0604020202020204" pitchFamily="34" charset="0"/>
              </a:rPr>
              <a:t>Ephesians 4:25-27 </a:t>
            </a:r>
          </a:p>
          <a:p>
            <a:pPr marL="342900" indent="-342900">
              <a:buFont typeface="Courier New" pitchFamily="49" charset="0"/>
              <a:buChar char="o"/>
            </a:pPr>
            <a:r>
              <a:rPr lang="en-US" sz="2000" dirty="0">
                <a:latin typeface="Arial" panose="020B0604020202020204" pitchFamily="34" charset="0"/>
                <a:cs typeface="Arial" panose="020B0604020202020204" pitchFamily="34" charset="0"/>
              </a:rPr>
              <a:t>Ephesians 4:</a:t>
            </a:r>
            <a:r>
              <a:rPr lang="en-US" sz="2000" dirty="0" smtClean="0">
                <a:latin typeface="Arial" panose="020B0604020202020204" pitchFamily="34" charset="0"/>
                <a:cs typeface="Arial" panose="020B0604020202020204" pitchFamily="34" charset="0"/>
              </a:rPr>
              <a:t>32</a:t>
            </a:r>
            <a:r>
              <a:rPr lang="en-US" sz="2000" b="1" dirty="0" smtClean="0">
                <a:latin typeface="Arial" panose="020B0604020202020204" pitchFamily="34" charset="0"/>
                <a:cs typeface="Arial" panose="020B0604020202020204" pitchFamily="34" charset="0"/>
              </a:rPr>
              <a:t> </a:t>
            </a:r>
            <a:endParaRPr lang="en-US" sz="2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5959126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down)">
                                      <p:cBhvr>
                                        <p:cTn id="12" dur="500"/>
                                        <p:tgtEl>
                                          <p:spTgt spid="6"/>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down)">
                                      <p:cBhvr>
                                        <p:cTn id="15" dur="500"/>
                                        <p:tgtEl>
                                          <p:spTgt spid="7"/>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0"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wipe(down)">
                                      <p:cBhvr>
                                        <p:cTn id="2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animBg="1"/>
      <p:bldP spid="7" grpId="0"/>
      <p:bldP spid="8"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p:cNvSpPr txBox="1">
            <a:spLocks/>
          </p:cNvSpPr>
          <p:nvPr/>
        </p:nvSpPr>
        <p:spPr>
          <a:xfrm>
            <a:off x="0" y="402566"/>
            <a:ext cx="4897120" cy="432000"/>
          </a:xfrm>
          <a:prstGeom prst="rect">
            <a:avLst/>
          </a:prstGeom>
          <a:solidFill>
            <a:srgbClr val="1D398D"/>
          </a:solidFill>
        </p:spPr>
        <p:txBody>
          <a:bodyPr vert="horz" lIns="360000" tIns="0" rIns="91440" bIns="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s-ES" sz="2000" b="1" dirty="0">
                <a:solidFill>
                  <a:schemeClr val="bg1"/>
                </a:solidFill>
                <a:latin typeface="Arial"/>
                <a:cs typeface="Arial"/>
              </a:rPr>
              <a:t>OVERCOMING OBSTACLES </a:t>
            </a:r>
            <a:endParaRPr lang="en-US" sz="2000" b="1" dirty="0">
              <a:solidFill>
                <a:schemeClr val="bg1"/>
              </a:solidFill>
              <a:latin typeface="Arial"/>
              <a:cs typeface="Arial"/>
            </a:endParaRPr>
          </a:p>
        </p:txBody>
      </p:sp>
      <p:sp>
        <p:nvSpPr>
          <p:cNvPr id="4" name="Rectangle 3"/>
          <p:cNvSpPr/>
          <p:nvPr/>
        </p:nvSpPr>
        <p:spPr>
          <a:xfrm>
            <a:off x="143773" y="1035169"/>
            <a:ext cx="8534400" cy="1200329"/>
          </a:xfrm>
          <a:prstGeom prst="rect">
            <a:avLst/>
          </a:prstGeom>
        </p:spPr>
        <p:txBody>
          <a:bodyPr wrap="square" anchor="t">
            <a:spAutoFit/>
          </a:bodyPr>
          <a:lstStyle/>
          <a:p>
            <a:r>
              <a:rPr lang="en-US" sz="2400" b="1" dirty="0">
                <a:latin typeface="Arial" panose="020B0604020202020204" pitchFamily="34" charset="0"/>
                <a:cs typeface="Arial" panose="020B0604020202020204" pitchFamily="34" charset="0"/>
              </a:rPr>
              <a:t>THREE RESPONSES TO CONFLICT:</a:t>
            </a:r>
          </a:p>
          <a:p>
            <a:endParaRPr lang="en-US" sz="2400" b="1" dirty="0">
              <a:latin typeface="Arial" panose="020B0604020202020204" pitchFamily="34" charset="0"/>
              <a:cs typeface="Arial" panose="020B0604020202020204" pitchFamily="34" charset="0"/>
            </a:endParaRPr>
          </a:p>
          <a:p>
            <a:r>
              <a:rPr lang="en-US" sz="2400" b="1" dirty="0">
                <a:latin typeface="Arial" panose="020B0604020202020204" pitchFamily="34" charset="0"/>
                <a:cs typeface="Arial" panose="020B0604020202020204" pitchFamily="34" charset="0"/>
              </a:rPr>
              <a:t> </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52226" y="5851584"/>
            <a:ext cx="2856390" cy="794433"/>
          </a:xfrm>
          <a:prstGeom prst="rect">
            <a:avLst/>
          </a:prstGeom>
        </p:spPr>
      </p:pic>
      <p:sp>
        <p:nvSpPr>
          <p:cNvPr id="7" name="Rectángulo 16"/>
          <p:cNvSpPr/>
          <p:nvPr/>
        </p:nvSpPr>
        <p:spPr>
          <a:xfrm>
            <a:off x="0" y="6714000"/>
            <a:ext cx="9144000" cy="144000"/>
          </a:xfrm>
          <a:prstGeom prst="rect">
            <a:avLst/>
          </a:prstGeom>
          <a:solidFill>
            <a:srgbClr val="1D398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 name="TextBox 1"/>
          <p:cNvSpPr txBox="1"/>
          <p:nvPr/>
        </p:nvSpPr>
        <p:spPr>
          <a:xfrm>
            <a:off x="457200" y="2029361"/>
            <a:ext cx="4376519" cy="1323439"/>
          </a:xfrm>
          <a:prstGeom prst="rect">
            <a:avLst/>
          </a:prstGeom>
          <a:noFill/>
        </p:spPr>
        <p:txBody>
          <a:bodyPr wrap="none" rtlCol="0">
            <a:spAutoFit/>
          </a:bodyPr>
          <a:lstStyle/>
          <a:p>
            <a:r>
              <a:rPr lang="en-US" sz="2000" b="1" dirty="0" smtClean="0">
                <a:solidFill>
                  <a:srgbClr val="009036"/>
                </a:solidFill>
                <a:latin typeface="Arial" pitchFamily="34" charset="0"/>
                <a:cs typeface="Arial" pitchFamily="34" charset="0"/>
              </a:rPr>
              <a:t>ESCAPING FROM THE PROBLEM:</a:t>
            </a:r>
          </a:p>
          <a:p>
            <a:pPr marL="285750" indent="-285750">
              <a:buFont typeface="Courier New" pitchFamily="49" charset="0"/>
              <a:buChar char="o"/>
            </a:pPr>
            <a:r>
              <a:rPr lang="en-US" sz="2000" dirty="0" smtClean="0">
                <a:latin typeface="Arial" pitchFamily="34" charset="0"/>
                <a:cs typeface="Arial" pitchFamily="34" charset="0"/>
              </a:rPr>
              <a:t>Denial</a:t>
            </a:r>
          </a:p>
          <a:p>
            <a:pPr marL="285750" indent="-285750">
              <a:buFont typeface="Courier New" pitchFamily="49" charset="0"/>
              <a:buChar char="o"/>
            </a:pPr>
            <a:r>
              <a:rPr lang="en-US" sz="2000" dirty="0" smtClean="0">
                <a:latin typeface="Arial" pitchFamily="34" charset="0"/>
                <a:cs typeface="Arial" pitchFamily="34" charset="0"/>
              </a:rPr>
              <a:t>Avoidance/flight</a:t>
            </a:r>
          </a:p>
          <a:p>
            <a:pPr marL="285750" indent="-285750">
              <a:buFont typeface="Courier New" pitchFamily="49" charset="0"/>
              <a:buChar char="o"/>
            </a:pPr>
            <a:r>
              <a:rPr lang="en-US" sz="2000" dirty="0" smtClean="0">
                <a:latin typeface="Arial" pitchFamily="34" charset="0"/>
                <a:cs typeface="Arial" pitchFamily="34" charset="0"/>
              </a:rPr>
              <a:t>Suicide</a:t>
            </a:r>
            <a:endParaRPr lang="en-US" sz="2000" dirty="0">
              <a:latin typeface="Arial" pitchFamily="34" charset="0"/>
              <a:cs typeface="Arial" pitchFamily="34" charset="0"/>
            </a:endParaRPr>
          </a:p>
        </p:txBody>
      </p:sp>
      <p:sp>
        <p:nvSpPr>
          <p:cNvPr id="8" name="TextBox 7"/>
          <p:cNvSpPr txBox="1"/>
          <p:nvPr/>
        </p:nvSpPr>
        <p:spPr>
          <a:xfrm>
            <a:off x="453221" y="3858161"/>
            <a:ext cx="1744773" cy="1323439"/>
          </a:xfrm>
          <a:prstGeom prst="rect">
            <a:avLst/>
          </a:prstGeom>
          <a:noFill/>
        </p:spPr>
        <p:txBody>
          <a:bodyPr wrap="none" rtlCol="0">
            <a:spAutoFit/>
          </a:bodyPr>
          <a:lstStyle/>
          <a:p>
            <a:r>
              <a:rPr lang="en-US" sz="2000" b="1" dirty="0" smtClean="0">
                <a:solidFill>
                  <a:srgbClr val="E2001A"/>
                </a:solidFill>
                <a:latin typeface="Arial" pitchFamily="34" charset="0"/>
                <a:cs typeface="Arial" pitchFamily="34" charset="0"/>
              </a:rPr>
              <a:t>ATTACKING:</a:t>
            </a:r>
          </a:p>
          <a:p>
            <a:pPr marL="285750" indent="-285750">
              <a:buFont typeface="Courier New" pitchFamily="49" charset="0"/>
              <a:buChar char="o"/>
            </a:pPr>
            <a:r>
              <a:rPr lang="en-US" sz="2000" dirty="0" smtClean="0">
                <a:latin typeface="Arial" pitchFamily="34" charset="0"/>
                <a:cs typeface="Arial" pitchFamily="34" charset="0"/>
              </a:rPr>
              <a:t>Assault </a:t>
            </a:r>
          </a:p>
          <a:p>
            <a:pPr marL="285750" indent="-285750">
              <a:buFont typeface="Courier New" pitchFamily="49" charset="0"/>
              <a:buChar char="o"/>
            </a:pPr>
            <a:r>
              <a:rPr lang="en-US" sz="2000" dirty="0" smtClean="0">
                <a:latin typeface="Arial" pitchFamily="34" charset="0"/>
                <a:cs typeface="Arial" pitchFamily="34" charset="0"/>
              </a:rPr>
              <a:t>Litigation</a:t>
            </a:r>
          </a:p>
          <a:p>
            <a:pPr marL="285750" indent="-285750">
              <a:buFont typeface="Courier New" pitchFamily="49" charset="0"/>
              <a:buChar char="o"/>
            </a:pPr>
            <a:r>
              <a:rPr lang="en-US" sz="2000" dirty="0" smtClean="0">
                <a:latin typeface="Arial" pitchFamily="34" charset="0"/>
                <a:cs typeface="Arial" pitchFamily="34" charset="0"/>
              </a:rPr>
              <a:t>Murder</a:t>
            </a:r>
            <a:endParaRPr lang="en-US" sz="2000" dirty="0">
              <a:latin typeface="Arial" pitchFamily="34" charset="0"/>
              <a:cs typeface="Arial" pitchFamily="34" charset="0"/>
            </a:endParaRPr>
          </a:p>
        </p:txBody>
      </p:sp>
      <p:sp>
        <p:nvSpPr>
          <p:cNvPr id="9" name="TextBox 8"/>
          <p:cNvSpPr txBox="1"/>
          <p:nvPr/>
        </p:nvSpPr>
        <p:spPr>
          <a:xfrm>
            <a:off x="5457173" y="2057400"/>
            <a:ext cx="3153427" cy="1938992"/>
          </a:xfrm>
          <a:prstGeom prst="rect">
            <a:avLst/>
          </a:prstGeom>
          <a:noFill/>
        </p:spPr>
        <p:txBody>
          <a:bodyPr wrap="none" rtlCol="0">
            <a:spAutoFit/>
          </a:bodyPr>
          <a:lstStyle/>
          <a:p>
            <a:r>
              <a:rPr lang="en-US" sz="2000" b="1" dirty="0" smtClean="0">
                <a:solidFill>
                  <a:srgbClr val="E6418D"/>
                </a:solidFill>
                <a:latin typeface="Arial" pitchFamily="34" charset="0"/>
                <a:cs typeface="Arial" pitchFamily="34" charset="0"/>
              </a:rPr>
              <a:t>PEACEMAKING:</a:t>
            </a:r>
          </a:p>
          <a:p>
            <a:pPr marL="285750" indent="-285750">
              <a:buFont typeface="Courier New" pitchFamily="49" charset="0"/>
              <a:buChar char="o"/>
            </a:pPr>
            <a:r>
              <a:rPr lang="en-US" sz="2000" dirty="0" smtClean="0">
                <a:latin typeface="Arial" pitchFamily="34" charset="0"/>
                <a:cs typeface="Arial" pitchFamily="34" charset="0"/>
              </a:rPr>
              <a:t>Personal peacemaking:</a:t>
            </a:r>
          </a:p>
          <a:p>
            <a:pPr marL="742950" lvl="1" indent="-285750">
              <a:buFont typeface="Courier New" pitchFamily="49" charset="0"/>
              <a:buChar char="o"/>
            </a:pPr>
            <a:r>
              <a:rPr lang="en-US" sz="2000" dirty="0" smtClean="0">
                <a:latin typeface="Arial" pitchFamily="34" charset="0"/>
                <a:cs typeface="Arial" pitchFamily="34" charset="0"/>
              </a:rPr>
              <a:t>Letting it go</a:t>
            </a:r>
          </a:p>
          <a:p>
            <a:pPr marL="742950" lvl="1" indent="-285750">
              <a:buFont typeface="Courier New" pitchFamily="49" charset="0"/>
              <a:buChar char="o"/>
            </a:pPr>
            <a:r>
              <a:rPr lang="en-US" sz="2000" dirty="0" smtClean="0">
                <a:latin typeface="Arial" pitchFamily="34" charset="0"/>
                <a:cs typeface="Arial" pitchFamily="34" charset="0"/>
              </a:rPr>
              <a:t>Dialogue</a:t>
            </a:r>
          </a:p>
          <a:p>
            <a:pPr marL="742950" lvl="1" indent="-285750">
              <a:buFont typeface="Courier New" pitchFamily="49" charset="0"/>
              <a:buChar char="o"/>
            </a:pPr>
            <a:r>
              <a:rPr lang="en-US" sz="2000" dirty="0" smtClean="0">
                <a:latin typeface="Arial" pitchFamily="34" charset="0"/>
                <a:cs typeface="Arial" pitchFamily="34" charset="0"/>
              </a:rPr>
              <a:t>Negotiating </a:t>
            </a:r>
          </a:p>
          <a:p>
            <a:pPr marL="742950" lvl="1" indent="-285750">
              <a:buFont typeface="Courier New" pitchFamily="49" charset="0"/>
              <a:buChar char="o"/>
            </a:pPr>
            <a:endParaRPr lang="en-US" sz="2000" dirty="0">
              <a:latin typeface="Arial" pitchFamily="34" charset="0"/>
              <a:cs typeface="Arial" pitchFamily="34" charset="0"/>
            </a:endParaRPr>
          </a:p>
        </p:txBody>
      </p:sp>
      <p:sp>
        <p:nvSpPr>
          <p:cNvPr id="10" name="TextBox 9"/>
          <p:cNvSpPr txBox="1"/>
          <p:nvPr/>
        </p:nvSpPr>
        <p:spPr>
          <a:xfrm>
            <a:off x="5476248" y="3667035"/>
            <a:ext cx="3110147" cy="1323439"/>
          </a:xfrm>
          <a:prstGeom prst="rect">
            <a:avLst/>
          </a:prstGeom>
          <a:noFill/>
        </p:spPr>
        <p:txBody>
          <a:bodyPr wrap="none" rtlCol="0">
            <a:spAutoFit/>
          </a:bodyPr>
          <a:lstStyle/>
          <a:p>
            <a:pPr marL="285750" indent="-285750">
              <a:buFont typeface="Courier New" pitchFamily="49" charset="0"/>
              <a:buChar char="o"/>
            </a:pPr>
            <a:r>
              <a:rPr lang="en-US" sz="2000" dirty="0" smtClean="0">
                <a:latin typeface="Arial" pitchFamily="34" charset="0"/>
                <a:cs typeface="Arial" pitchFamily="34" charset="0"/>
              </a:rPr>
              <a:t>Assisted peacemaking:</a:t>
            </a:r>
          </a:p>
          <a:p>
            <a:pPr marL="742950" lvl="1" indent="-285750">
              <a:buFont typeface="Courier New" pitchFamily="49" charset="0"/>
              <a:buChar char="o"/>
            </a:pPr>
            <a:r>
              <a:rPr lang="en-US" sz="2000" dirty="0" smtClean="0">
                <a:latin typeface="Arial" pitchFamily="34" charset="0"/>
                <a:cs typeface="Arial" pitchFamily="34" charset="0"/>
              </a:rPr>
              <a:t>Mediation</a:t>
            </a:r>
          </a:p>
          <a:p>
            <a:pPr marL="742950" lvl="1" indent="-285750">
              <a:buFont typeface="Courier New" pitchFamily="49" charset="0"/>
              <a:buChar char="o"/>
            </a:pPr>
            <a:r>
              <a:rPr lang="en-US" sz="2000" dirty="0" smtClean="0">
                <a:latin typeface="Arial" pitchFamily="34" charset="0"/>
                <a:cs typeface="Arial" pitchFamily="34" charset="0"/>
              </a:rPr>
              <a:t>Arbitration</a:t>
            </a:r>
          </a:p>
          <a:p>
            <a:pPr marL="742950" lvl="1" indent="-285750">
              <a:buFont typeface="Courier New" pitchFamily="49" charset="0"/>
              <a:buChar char="o"/>
            </a:pPr>
            <a:r>
              <a:rPr lang="en-US" sz="2000" dirty="0" smtClean="0">
                <a:latin typeface="Arial" pitchFamily="34" charset="0"/>
                <a:cs typeface="Arial" pitchFamily="34" charset="0"/>
              </a:rPr>
              <a:t>Church discipline </a:t>
            </a:r>
            <a:endParaRPr lang="en-US" sz="2000" dirty="0">
              <a:latin typeface="Arial" pitchFamily="34" charset="0"/>
              <a:cs typeface="Arial" pitchFamily="34" charset="0"/>
            </a:endParaRPr>
          </a:p>
        </p:txBody>
      </p:sp>
      <p:sp>
        <p:nvSpPr>
          <p:cNvPr id="11" name="Isosceles Triangle 10"/>
          <p:cNvSpPr/>
          <p:nvPr/>
        </p:nvSpPr>
        <p:spPr>
          <a:xfrm>
            <a:off x="2484228" y="2665563"/>
            <a:ext cx="2889504" cy="2362200"/>
          </a:xfrm>
          <a:prstGeom prst="triangle">
            <a:avLst/>
          </a:prstGeom>
          <a:noFill/>
          <a:ln w="38100">
            <a:solidFill>
              <a:srgbClr val="125AA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3304733" y="2438400"/>
            <a:ext cx="505267" cy="553998"/>
          </a:xfrm>
          <a:prstGeom prst="rect">
            <a:avLst/>
          </a:prstGeom>
          <a:noFill/>
        </p:spPr>
        <p:txBody>
          <a:bodyPr wrap="none" rtlCol="0">
            <a:spAutoFit/>
          </a:bodyPr>
          <a:lstStyle/>
          <a:p>
            <a:r>
              <a:rPr lang="en-US" sz="3000" dirty="0" smtClean="0">
                <a:solidFill>
                  <a:srgbClr val="009036"/>
                </a:solidFill>
                <a:latin typeface="Arial" pitchFamily="34" charset="0"/>
                <a:cs typeface="Arial" pitchFamily="34" charset="0"/>
              </a:rPr>
              <a:t>1.</a:t>
            </a:r>
            <a:endParaRPr lang="en-US" sz="3000" dirty="0">
              <a:solidFill>
                <a:srgbClr val="009036"/>
              </a:solidFill>
              <a:latin typeface="Arial" pitchFamily="34" charset="0"/>
              <a:cs typeface="Arial" pitchFamily="34" charset="0"/>
            </a:endParaRPr>
          </a:p>
        </p:txBody>
      </p:sp>
      <p:sp>
        <p:nvSpPr>
          <p:cNvPr id="13" name="TextBox 12"/>
          <p:cNvSpPr txBox="1"/>
          <p:nvPr/>
        </p:nvSpPr>
        <p:spPr>
          <a:xfrm>
            <a:off x="5438333" y="4627602"/>
            <a:ext cx="505267" cy="553998"/>
          </a:xfrm>
          <a:prstGeom prst="rect">
            <a:avLst/>
          </a:prstGeom>
          <a:noFill/>
        </p:spPr>
        <p:txBody>
          <a:bodyPr wrap="none" rtlCol="0">
            <a:spAutoFit/>
          </a:bodyPr>
          <a:lstStyle/>
          <a:p>
            <a:r>
              <a:rPr lang="en-US" sz="3000" dirty="0">
                <a:solidFill>
                  <a:srgbClr val="E6418D"/>
                </a:solidFill>
                <a:latin typeface="Arial" pitchFamily="34" charset="0"/>
                <a:cs typeface="Arial" pitchFamily="34" charset="0"/>
              </a:rPr>
              <a:t>3</a:t>
            </a:r>
            <a:r>
              <a:rPr lang="en-US" sz="3000" dirty="0" smtClean="0">
                <a:solidFill>
                  <a:srgbClr val="E6418D"/>
                </a:solidFill>
                <a:latin typeface="Arial" pitchFamily="34" charset="0"/>
                <a:cs typeface="Arial" pitchFamily="34" charset="0"/>
              </a:rPr>
              <a:t>.</a:t>
            </a:r>
            <a:endParaRPr lang="en-US" sz="3000" dirty="0">
              <a:solidFill>
                <a:srgbClr val="E6418D"/>
              </a:solidFill>
              <a:latin typeface="Arial" pitchFamily="34" charset="0"/>
              <a:cs typeface="Arial" pitchFamily="34" charset="0"/>
            </a:endParaRPr>
          </a:p>
        </p:txBody>
      </p:sp>
      <p:sp>
        <p:nvSpPr>
          <p:cNvPr id="14" name="TextBox 13"/>
          <p:cNvSpPr txBox="1"/>
          <p:nvPr/>
        </p:nvSpPr>
        <p:spPr>
          <a:xfrm>
            <a:off x="1943293" y="4614632"/>
            <a:ext cx="505267" cy="553998"/>
          </a:xfrm>
          <a:prstGeom prst="rect">
            <a:avLst/>
          </a:prstGeom>
          <a:noFill/>
        </p:spPr>
        <p:txBody>
          <a:bodyPr wrap="none" rtlCol="0">
            <a:spAutoFit/>
          </a:bodyPr>
          <a:lstStyle/>
          <a:p>
            <a:r>
              <a:rPr lang="en-US" sz="3000" dirty="0">
                <a:solidFill>
                  <a:srgbClr val="E2001A"/>
                </a:solidFill>
                <a:latin typeface="Arial" pitchFamily="34" charset="0"/>
                <a:cs typeface="Arial" pitchFamily="34" charset="0"/>
              </a:rPr>
              <a:t>2</a:t>
            </a:r>
            <a:r>
              <a:rPr lang="en-US" sz="3000" dirty="0" smtClean="0">
                <a:solidFill>
                  <a:srgbClr val="E2001A"/>
                </a:solidFill>
                <a:latin typeface="Arial" pitchFamily="34" charset="0"/>
                <a:cs typeface="Arial" pitchFamily="34" charset="0"/>
              </a:rPr>
              <a:t>.</a:t>
            </a:r>
            <a:endParaRPr lang="en-US" sz="3000" dirty="0">
              <a:solidFill>
                <a:srgbClr val="E2001A"/>
              </a:solidFill>
              <a:latin typeface="Arial" pitchFamily="34" charset="0"/>
              <a:cs typeface="Arial" pitchFamily="34" charset="0"/>
            </a:endParaRPr>
          </a:p>
        </p:txBody>
      </p:sp>
    </p:spTree>
    <p:extLst>
      <p:ext uri="{BB962C8B-B14F-4D97-AF65-F5344CB8AC3E}">
        <p14:creationId xmlns:p14="http://schemas.microsoft.com/office/powerpoint/2010/main" val="127959633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500"/>
                                        <p:tgtEl>
                                          <p:spTgt spid="8"/>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500"/>
                                        <p:tgtEl>
                                          <p:spTgt spid="14"/>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500"/>
                                        <p:tgtEl>
                                          <p:spTgt spid="9"/>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500"/>
                                        <p:tgtEl>
                                          <p:spTgt spid="10"/>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fade">
                                      <p:cBhvr>
                                        <p:cTn id="34"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 grpId="0"/>
      <p:bldP spid="8" grpId="0"/>
      <p:bldP spid="9" grpId="0"/>
      <p:bldP spid="10" grpId="0"/>
      <p:bldP spid="12" grpId="0"/>
      <p:bldP spid="13" grpId="0"/>
      <p:bldP spid="14"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txBox="1">
            <a:spLocks/>
          </p:cNvSpPr>
          <p:nvPr/>
        </p:nvSpPr>
        <p:spPr>
          <a:xfrm>
            <a:off x="0" y="402566"/>
            <a:ext cx="4897120" cy="432000"/>
          </a:xfrm>
          <a:prstGeom prst="rect">
            <a:avLst/>
          </a:prstGeom>
          <a:solidFill>
            <a:srgbClr val="1D398D"/>
          </a:solidFill>
        </p:spPr>
        <p:txBody>
          <a:bodyPr vert="horz" lIns="360000" tIns="0" rIns="91440" bIns="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s-ES" sz="2000" b="1" dirty="0">
                <a:solidFill>
                  <a:schemeClr val="bg1"/>
                </a:solidFill>
                <a:latin typeface="Arial"/>
                <a:cs typeface="Arial"/>
              </a:rPr>
              <a:t>OVERCOMING OBSTACLES </a:t>
            </a:r>
            <a:endParaRPr lang="en-US" sz="2000" b="1" dirty="0">
              <a:solidFill>
                <a:schemeClr val="bg1"/>
              </a:solidFill>
              <a:latin typeface="Arial"/>
              <a:cs typeface="Arial"/>
            </a:endParaRPr>
          </a:p>
        </p:txBody>
      </p:sp>
      <p:sp>
        <p:nvSpPr>
          <p:cNvPr id="3" name="Rectangle 2"/>
          <p:cNvSpPr/>
          <p:nvPr/>
        </p:nvSpPr>
        <p:spPr>
          <a:xfrm>
            <a:off x="129396" y="1020792"/>
            <a:ext cx="8534400" cy="1200329"/>
          </a:xfrm>
          <a:prstGeom prst="rect">
            <a:avLst/>
          </a:prstGeom>
        </p:spPr>
        <p:txBody>
          <a:bodyPr wrap="square" anchor="t">
            <a:spAutoFit/>
          </a:bodyPr>
          <a:lstStyle/>
          <a:p>
            <a:r>
              <a:rPr lang="en-US" sz="2400" b="1" dirty="0">
                <a:latin typeface="Arial" panose="020B0604020202020204" pitchFamily="34" charset="0"/>
                <a:cs typeface="Arial" panose="020B0604020202020204" pitchFamily="34" charset="0"/>
              </a:rPr>
              <a:t>RESULTS OF THE THREE RESPONSES TO CONFLICT: </a:t>
            </a:r>
          </a:p>
          <a:p>
            <a:endParaRPr lang="en-US" sz="2400" b="1" dirty="0">
              <a:latin typeface="Arial" panose="020B0604020202020204" pitchFamily="34" charset="0"/>
              <a:cs typeface="Arial" panose="020B0604020202020204" pitchFamily="34" charset="0"/>
            </a:endParaRPr>
          </a:p>
          <a:p>
            <a:r>
              <a:rPr lang="en-US" sz="2400" b="1" dirty="0">
                <a:latin typeface="Arial" panose="020B0604020202020204" pitchFamily="34" charset="0"/>
                <a:cs typeface="Arial" panose="020B0604020202020204" pitchFamily="34" charset="0"/>
              </a:rPr>
              <a:t> </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37849" y="5837207"/>
            <a:ext cx="2856390" cy="794433"/>
          </a:xfrm>
          <a:prstGeom prst="rect">
            <a:avLst/>
          </a:prstGeom>
        </p:spPr>
      </p:pic>
      <p:sp>
        <p:nvSpPr>
          <p:cNvPr id="5" name="Rectángulo 16"/>
          <p:cNvSpPr/>
          <p:nvPr/>
        </p:nvSpPr>
        <p:spPr>
          <a:xfrm>
            <a:off x="0" y="6714000"/>
            <a:ext cx="9144000" cy="144000"/>
          </a:xfrm>
          <a:prstGeom prst="rect">
            <a:avLst/>
          </a:prstGeom>
          <a:solidFill>
            <a:srgbClr val="1D398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7" name="Rectangle 6"/>
          <p:cNvSpPr/>
          <p:nvPr/>
        </p:nvSpPr>
        <p:spPr>
          <a:xfrm>
            <a:off x="481013" y="2438400"/>
            <a:ext cx="2033587" cy="914400"/>
          </a:xfrm>
          <a:prstGeom prst="rect">
            <a:avLst/>
          </a:prstGeom>
          <a:solidFill>
            <a:srgbClr val="E6418D"/>
          </a:solidFill>
          <a:ln>
            <a:solidFill>
              <a:srgbClr val="003F8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E6418D"/>
              </a:solidFill>
            </a:endParaRPr>
          </a:p>
        </p:txBody>
      </p:sp>
      <p:sp>
        <p:nvSpPr>
          <p:cNvPr id="9" name="Rectangle 8"/>
          <p:cNvSpPr/>
          <p:nvPr/>
        </p:nvSpPr>
        <p:spPr>
          <a:xfrm>
            <a:off x="6629400" y="2438400"/>
            <a:ext cx="2033587" cy="914400"/>
          </a:xfrm>
          <a:prstGeom prst="rect">
            <a:avLst/>
          </a:prstGeom>
          <a:noFill/>
          <a:ln>
            <a:solidFill>
              <a:srgbClr val="003F8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4548187" y="2438400"/>
            <a:ext cx="2081213" cy="914400"/>
          </a:xfrm>
          <a:prstGeom prst="rect">
            <a:avLst/>
          </a:prstGeom>
          <a:solidFill>
            <a:srgbClr val="FFFFFF"/>
          </a:solidFill>
          <a:ln>
            <a:solidFill>
              <a:srgbClr val="003F8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2514600" y="2438400"/>
            <a:ext cx="2033587" cy="914400"/>
          </a:xfrm>
          <a:prstGeom prst="rect">
            <a:avLst/>
          </a:prstGeom>
          <a:noFill/>
          <a:ln>
            <a:solidFill>
              <a:srgbClr val="003F8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2514600" y="3352800"/>
            <a:ext cx="2033587" cy="887532"/>
          </a:xfrm>
          <a:prstGeom prst="rect">
            <a:avLst/>
          </a:prstGeom>
          <a:noFill/>
          <a:ln>
            <a:solidFill>
              <a:srgbClr val="003F8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481013" y="3352800"/>
            <a:ext cx="2033587" cy="887532"/>
          </a:xfrm>
          <a:prstGeom prst="rect">
            <a:avLst/>
          </a:prstGeom>
          <a:solidFill>
            <a:srgbClr val="E6418D"/>
          </a:solidFill>
          <a:ln>
            <a:solidFill>
              <a:srgbClr val="003F8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E6418D"/>
              </a:solidFill>
            </a:endParaRPr>
          </a:p>
        </p:txBody>
      </p:sp>
      <p:sp>
        <p:nvSpPr>
          <p:cNvPr id="16" name="Rectangle 15"/>
          <p:cNvSpPr/>
          <p:nvPr/>
        </p:nvSpPr>
        <p:spPr>
          <a:xfrm>
            <a:off x="4548188" y="3352800"/>
            <a:ext cx="2081212" cy="88753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6629400" y="3328988"/>
            <a:ext cx="2033587" cy="911344"/>
          </a:xfrm>
          <a:prstGeom prst="rect">
            <a:avLst/>
          </a:prstGeom>
          <a:solidFill>
            <a:srgbClr val="FFFFFF"/>
          </a:solidFill>
          <a:ln>
            <a:solidFill>
              <a:srgbClr val="003F8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p:cNvSpPr txBox="1"/>
          <p:nvPr/>
        </p:nvSpPr>
        <p:spPr>
          <a:xfrm>
            <a:off x="712308" y="2750613"/>
            <a:ext cx="2743200" cy="400110"/>
          </a:xfrm>
          <a:prstGeom prst="rect">
            <a:avLst/>
          </a:prstGeom>
        </p:spPr>
        <p:txBody>
          <a:bodyPr rtlCol="0">
            <a:spAutoFit/>
          </a:bodyPr>
          <a:lstStyle/>
          <a:p>
            <a:r>
              <a:rPr lang="en-US" sz="2000" b="1" dirty="0">
                <a:latin typeface="Arial"/>
              </a:rPr>
              <a:t>BEHAVIOR:</a:t>
            </a:r>
          </a:p>
        </p:txBody>
      </p:sp>
      <p:sp>
        <p:nvSpPr>
          <p:cNvPr id="19" name="TextBox 18"/>
          <p:cNvSpPr txBox="1"/>
          <p:nvPr/>
        </p:nvSpPr>
        <p:spPr>
          <a:xfrm>
            <a:off x="761281" y="3585398"/>
            <a:ext cx="2743200" cy="400110"/>
          </a:xfrm>
          <a:prstGeom prst="rect">
            <a:avLst/>
          </a:prstGeom>
        </p:spPr>
        <p:txBody>
          <a:bodyPr rtlCol="0">
            <a:spAutoFit/>
          </a:bodyPr>
          <a:lstStyle/>
          <a:p>
            <a:r>
              <a:rPr lang="en-US" sz="2000" b="1" dirty="0">
                <a:latin typeface="Arial"/>
              </a:rPr>
              <a:t>RESULTS:</a:t>
            </a:r>
          </a:p>
        </p:txBody>
      </p:sp>
      <p:sp>
        <p:nvSpPr>
          <p:cNvPr id="6" name="TextBox 5"/>
          <p:cNvSpPr txBox="1"/>
          <p:nvPr/>
        </p:nvSpPr>
        <p:spPr>
          <a:xfrm>
            <a:off x="3200400" y="2528842"/>
            <a:ext cx="2743200" cy="369332"/>
          </a:xfrm>
          <a:prstGeom prst="rect">
            <a:avLst/>
          </a:prstGeom>
        </p:spPr>
        <p:txBody>
          <a:bodyPr rtlCol="0">
            <a:spAutoFit/>
          </a:bodyPr>
          <a:lstStyle/>
          <a:p>
            <a:pPr algn="ctr"/>
            <a:endParaRPr lang="en-US" dirty="0"/>
          </a:p>
        </p:txBody>
      </p:sp>
      <p:sp>
        <p:nvSpPr>
          <p:cNvPr id="8" name="TextBox 7"/>
          <p:cNvSpPr txBox="1"/>
          <p:nvPr/>
        </p:nvSpPr>
        <p:spPr>
          <a:xfrm>
            <a:off x="2997200" y="2725738"/>
            <a:ext cx="4124325" cy="400110"/>
          </a:xfrm>
          <a:prstGeom prst="rect">
            <a:avLst/>
          </a:prstGeom>
        </p:spPr>
        <p:txBody>
          <a:bodyPr rtlCol="0">
            <a:spAutoFit/>
          </a:bodyPr>
          <a:lstStyle/>
          <a:p>
            <a:r>
              <a:rPr lang="en-US" sz="2000" dirty="0">
                <a:latin typeface="Arial" pitchFamily="34" charset="0"/>
                <a:cs typeface="Arial" pitchFamily="34" charset="0"/>
              </a:rPr>
              <a:t>Escape </a:t>
            </a:r>
          </a:p>
        </p:txBody>
      </p:sp>
      <p:sp>
        <p:nvSpPr>
          <p:cNvPr id="11" name="TextBox 10"/>
          <p:cNvSpPr txBox="1"/>
          <p:nvPr/>
        </p:nvSpPr>
        <p:spPr>
          <a:xfrm>
            <a:off x="2927350" y="2727325"/>
            <a:ext cx="5338763" cy="400050"/>
          </a:xfrm>
          <a:prstGeom prst="rect">
            <a:avLst/>
          </a:prstGeom>
        </p:spPr>
        <p:txBody>
          <a:bodyPr rtlCol="0">
            <a:spAutoFit/>
          </a:bodyPr>
          <a:lstStyle/>
          <a:p>
            <a:pPr algn="ctr"/>
            <a:r>
              <a:rPr lang="en-US" sz="2000" dirty="0">
                <a:latin typeface="Arial"/>
              </a:rPr>
              <a:t>Peacemaking</a:t>
            </a:r>
          </a:p>
        </p:txBody>
      </p:sp>
      <p:sp>
        <p:nvSpPr>
          <p:cNvPr id="12" name="TextBox 11"/>
          <p:cNvSpPr txBox="1"/>
          <p:nvPr/>
        </p:nvSpPr>
        <p:spPr>
          <a:xfrm>
            <a:off x="5953125" y="2728913"/>
            <a:ext cx="3267075" cy="400050"/>
          </a:xfrm>
          <a:prstGeom prst="rect">
            <a:avLst/>
          </a:prstGeom>
        </p:spPr>
        <p:txBody>
          <a:bodyPr rtlCol="0">
            <a:spAutoFit/>
          </a:bodyPr>
          <a:lstStyle/>
          <a:p>
            <a:pPr algn="ctr"/>
            <a:r>
              <a:rPr lang="en-US" sz="2000" dirty="0">
                <a:latin typeface="Arial"/>
              </a:rPr>
              <a:t>Attack</a:t>
            </a:r>
          </a:p>
        </p:txBody>
      </p:sp>
      <p:sp>
        <p:nvSpPr>
          <p:cNvPr id="20" name="TextBox 19"/>
          <p:cNvSpPr txBox="1"/>
          <p:nvPr/>
        </p:nvSpPr>
        <p:spPr>
          <a:xfrm>
            <a:off x="1690687" y="3586163"/>
            <a:ext cx="3671887" cy="400050"/>
          </a:xfrm>
          <a:prstGeom prst="rect">
            <a:avLst/>
          </a:prstGeom>
        </p:spPr>
        <p:txBody>
          <a:bodyPr rtlCol="0">
            <a:spAutoFit/>
          </a:bodyPr>
          <a:lstStyle/>
          <a:p>
            <a:pPr algn="ctr"/>
            <a:r>
              <a:rPr lang="en-US" sz="2000" i="1" dirty="0">
                <a:latin typeface="Arial"/>
              </a:rPr>
              <a:t>"I lose, you win."</a:t>
            </a:r>
            <a:endParaRPr lang="en-US" sz="2000" dirty="0">
              <a:latin typeface="Arial"/>
            </a:endParaRPr>
          </a:p>
        </p:txBody>
      </p:sp>
      <p:sp>
        <p:nvSpPr>
          <p:cNvPr id="21" name="TextBox 20"/>
          <p:cNvSpPr txBox="1"/>
          <p:nvPr/>
        </p:nvSpPr>
        <p:spPr>
          <a:xfrm>
            <a:off x="5529261" y="3591104"/>
            <a:ext cx="4148139" cy="400050"/>
          </a:xfrm>
          <a:prstGeom prst="rect">
            <a:avLst/>
          </a:prstGeom>
        </p:spPr>
        <p:txBody>
          <a:bodyPr rtlCol="0">
            <a:spAutoFit/>
          </a:bodyPr>
          <a:lstStyle/>
          <a:p>
            <a:pPr algn="ctr"/>
            <a:r>
              <a:rPr lang="en-US" sz="2000" i="1" dirty="0">
                <a:latin typeface="Arial"/>
              </a:rPr>
              <a:t>"I win, you lose."</a:t>
            </a:r>
            <a:endParaRPr lang="en-US" sz="2000" dirty="0">
              <a:latin typeface="Arial"/>
            </a:endParaRPr>
          </a:p>
        </p:txBody>
      </p:sp>
      <p:sp>
        <p:nvSpPr>
          <p:cNvPr id="22" name="TextBox 21"/>
          <p:cNvSpPr txBox="1"/>
          <p:nvPr/>
        </p:nvSpPr>
        <p:spPr>
          <a:xfrm>
            <a:off x="3504481" y="3585398"/>
            <a:ext cx="4029074" cy="400050"/>
          </a:xfrm>
          <a:prstGeom prst="rect">
            <a:avLst/>
          </a:prstGeom>
        </p:spPr>
        <p:txBody>
          <a:bodyPr rtlCol="0">
            <a:spAutoFit/>
          </a:bodyPr>
          <a:lstStyle/>
          <a:p>
            <a:pPr algn="ctr"/>
            <a:r>
              <a:rPr lang="en-US" sz="2000" i="1">
                <a:latin typeface="Arial"/>
              </a:rPr>
              <a:t>"I win, you win."</a:t>
            </a:r>
            <a:endParaRPr lang="en-US" sz="2000" dirty="0">
              <a:latin typeface="Arial"/>
            </a:endParaRPr>
          </a:p>
        </p:txBody>
      </p:sp>
    </p:spTree>
    <p:extLst>
      <p:ext uri="{BB962C8B-B14F-4D97-AF65-F5344CB8AC3E}">
        <p14:creationId xmlns:p14="http://schemas.microsoft.com/office/powerpoint/2010/main" val="27684224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txBox="1">
            <a:spLocks/>
          </p:cNvSpPr>
          <p:nvPr/>
        </p:nvSpPr>
        <p:spPr>
          <a:xfrm>
            <a:off x="0" y="402566"/>
            <a:ext cx="4897120" cy="432000"/>
          </a:xfrm>
          <a:prstGeom prst="rect">
            <a:avLst/>
          </a:prstGeom>
          <a:solidFill>
            <a:srgbClr val="1D398D"/>
          </a:solidFill>
        </p:spPr>
        <p:txBody>
          <a:bodyPr vert="horz" lIns="360000" tIns="0" rIns="91440" bIns="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s-ES" sz="2000" b="1" dirty="0">
                <a:solidFill>
                  <a:schemeClr val="bg1"/>
                </a:solidFill>
                <a:latin typeface="Arial"/>
                <a:cs typeface="Arial"/>
              </a:rPr>
              <a:t>OVERCOMING OBSTACLES </a:t>
            </a:r>
            <a:endParaRPr lang="en-US" sz="2000" b="1" dirty="0">
              <a:solidFill>
                <a:schemeClr val="bg1"/>
              </a:solidFill>
              <a:latin typeface="Arial"/>
              <a:cs typeface="Arial"/>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37849" y="5822830"/>
            <a:ext cx="2856390" cy="794433"/>
          </a:xfrm>
          <a:prstGeom prst="rect">
            <a:avLst/>
          </a:prstGeom>
        </p:spPr>
      </p:pic>
      <p:sp>
        <p:nvSpPr>
          <p:cNvPr id="4" name="Rectángulo 16"/>
          <p:cNvSpPr/>
          <p:nvPr/>
        </p:nvSpPr>
        <p:spPr>
          <a:xfrm>
            <a:off x="0" y="6714000"/>
            <a:ext cx="9144000" cy="144000"/>
          </a:xfrm>
          <a:prstGeom prst="rect">
            <a:avLst/>
          </a:prstGeom>
          <a:solidFill>
            <a:srgbClr val="1D398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5" name="Rectangle 4"/>
          <p:cNvSpPr/>
          <p:nvPr/>
        </p:nvSpPr>
        <p:spPr>
          <a:xfrm>
            <a:off x="115018" y="1006415"/>
            <a:ext cx="8534400" cy="1200329"/>
          </a:xfrm>
          <a:prstGeom prst="rect">
            <a:avLst/>
          </a:prstGeom>
        </p:spPr>
        <p:txBody>
          <a:bodyPr wrap="square" anchor="t">
            <a:spAutoFit/>
          </a:bodyPr>
          <a:lstStyle/>
          <a:p>
            <a:r>
              <a:rPr lang="en-US" sz="2400" b="1" dirty="0">
                <a:latin typeface="Arial" panose="020B0604020202020204" pitchFamily="34" charset="0"/>
                <a:cs typeface="Arial" panose="020B0604020202020204" pitchFamily="34" charset="0"/>
              </a:rPr>
              <a:t>PROCESS FOR MANAGING CONFLICTS: </a:t>
            </a:r>
          </a:p>
          <a:p>
            <a:endParaRPr lang="en-US" sz="2400" b="1" dirty="0">
              <a:latin typeface="Arial" panose="020B0604020202020204" pitchFamily="34" charset="0"/>
              <a:cs typeface="Arial" panose="020B0604020202020204" pitchFamily="34" charset="0"/>
            </a:endParaRPr>
          </a:p>
          <a:p>
            <a:r>
              <a:rPr lang="en-US" sz="2400" b="1" dirty="0">
                <a:latin typeface="Arial" panose="020B0604020202020204" pitchFamily="34" charset="0"/>
                <a:cs typeface="Arial" panose="020B0604020202020204" pitchFamily="34" charset="0"/>
              </a:rPr>
              <a:t> </a:t>
            </a:r>
          </a:p>
        </p:txBody>
      </p:sp>
      <p:sp>
        <p:nvSpPr>
          <p:cNvPr id="14" name="TextBox 13"/>
          <p:cNvSpPr txBox="1"/>
          <p:nvPr/>
        </p:nvSpPr>
        <p:spPr>
          <a:xfrm>
            <a:off x="581025" y="1743075"/>
            <a:ext cx="7291388" cy="2862322"/>
          </a:xfrm>
          <a:prstGeom prst="rect">
            <a:avLst/>
          </a:prstGeom>
        </p:spPr>
        <p:txBody>
          <a:bodyPr rtlCol="0">
            <a:spAutoFit/>
          </a:bodyPr>
          <a:lstStyle/>
          <a:p>
            <a:pPr marL="342900" indent="-342900">
              <a:buFont typeface="+mj-lt"/>
              <a:buAutoNum type="arabicPeriod"/>
            </a:pPr>
            <a:r>
              <a:rPr lang="en-US" sz="2000" dirty="0">
                <a:latin typeface="Arial"/>
              </a:rPr>
              <a:t>Identify and define the </a:t>
            </a:r>
            <a:r>
              <a:rPr lang="en-US" sz="2000" b="1" dirty="0">
                <a:solidFill>
                  <a:srgbClr val="E6418D"/>
                </a:solidFill>
                <a:latin typeface="Arial"/>
              </a:rPr>
              <a:t>PROBLEM</a:t>
            </a:r>
            <a:r>
              <a:rPr lang="en-US" sz="2000" dirty="0">
                <a:latin typeface="Arial"/>
              </a:rPr>
              <a:t>. </a:t>
            </a:r>
            <a:endParaRPr lang="en-US" sz="2000" dirty="0" smtClean="0">
              <a:latin typeface="Arial"/>
            </a:endParaRPr>
          </a:p>
          <a:p>
            <a:endParaRPr lang="en-US" sz="2000" dirty="0">
              <a:latin typeface="Arial"/>
            </a:endParaRPr>
          </a:p>
          <a:p>
            <a:pPr marL="342900" indent="-342900">
              <a:buFont typeface="+mj-lt"/>
              <a:buAutoNum type="arabicPeriod"/>
            </a:pPr>
            <a:r>
              <a:rPr lang="en-US" sz="2000" dirty="0">
                <a:latin typeface="Arial"/>
              </a:rPr>
              <a:t>Create alternative </a:t>
            </a:r>
            <a:r>
              <a:rPr lang="en-US" sz="2000" b="1" dirty="0">
                <a:solidFill>
                  <a:srgbClr val="E2001A"/>
                </a:solidFill>
                <a:latin typeface="Arial"/>
              </a:rPr>
              <a:t>SOLUTIONS</a:t>
            </a:r>
            <a:r>
              <a:rPr lang="en-US" sz="2000" dirty="0" smtClean="0">
                <a:latin typeface="Arial"/>
              </a:rPr>
              <a:t>.</a:t>
            </a:r>
          </a:p>
          <a:p>
            <a:endParaRPr lang="en-US" sz="2000" dirty="0">
              <a:latin typeface="Arial"/>
            </a:endParaRPr>
          </a:p>
          <a:p>
            <a:pPr marL="342900" indent="-342900">
              <a:buFont typeface="+mj-lt"/>
              <a:buAutoNum type="arabicPeriod"/>
            </a:pPr>
            <a:r>
              <a:rPr lang="en-US" sz="2000" dirty="0">
                <a:latin typeface="Arial"/>
              </a:rPr>
              <a:t>Make </a:t>
            </a:r>
            <a:r>
              <a:rPr lang="en-US" sz="2000" b="1" dirty="0">
                <a:solidFill>
                  <a:srgbClr val="009036"/>
                </a:solidFill>
                <a:latin typeface="Arial"/>
              </a:rPr>
              <a:t>DECISIONS</a:t>
            </a:r>
            <a:r>
              <a:rPr lang="en-US" sz="2000" dirty="0" smtClean="0">
                <a:latin typeface="Arial"/>
              </a:rPr>
              <a:t>.</a:t>
            </a:r>
          </a:p>
          <a:p>
            <a:endParaRPr lang="en-US" sz="2000" dirty="0">
              <a:latin typeface="Arial"/>
            </a:endParaRPr>
          </a:p>
          <a:p>
            <a:pPr marL="342900" indent="-342900">
              <a:buFont typeface="+mj-lt"/>
              <a:buAutoNum type="arabicPeriod"/>
            </a:pPr>
            <a:r>
              <a:rPr lang="en-US" sz="2000" dirty="0" smtClean="0">
                <a:latin typeface="Arial"/>
              </a:rPr>
              <a:t> </a:t>
            </a:r>
            <a:r>
              <a:rPr lang="en-US" sz="2000" b="1" dirty="0" smtClean="0">
                <a:solidFill>
                  <a:srgbClr val="125AA3"/>
                </a:solidFill>
                <a:latin typeface="Arial"/>
              </a:rPr>
              <a:t>IMPLEMENT</a:t>
            </a:r>
            <a:r>
              <a:rPr lang="en-US" sz="2000" dirty="0" smtClean="0">
                <a:latin typeface="Arial"/>
              </a:rPr>
              <a:t> </a:t>
            </a:r>
            <a:r>
              <a:rPr lang="en-US" sz="2000" dirty="0">
                <a:latin typeface="Arial"/>
              </a:rPr>
              <a:t>the change. </a:t>
            </a:r>
            <a:endParaRPr lang="en-US" sz="2000" dirty="0" smtClean="0">
              <a:latin typeface="Arial"/>
            </a:endParaRPr>
          </a:p>
          <a:p>
            <a:endParaRPr lang="en-US" sz="2000" dirty="0">
              <a:latin typeface="Arial"/>
            </a:endParaRPr>
          </a:p>
          <a:p>
            <a:pPr marL="342900" indent="-342900">
              <a:buFont typeface="+mj-lt"/>
              <a:buAutoNum type="arabicPeriod"/>
            </a:pPr>
            <a:r>
              <a:rPr lang="en-US" sz="2000" dirty="0" smtClean="0">
                <a:latin typeface="Arial"/>
              </a:rPr>
              <a:t> </a:t>
            </a:r>
            <a:r>
              <a:rPr lang="en-US" sz="2000" b="1" dirty="0" smtClean="0">
                <a:solidFill>
                  <a:srgbClr val="F9B200"/>
                </a:solidFill>
                <a:latin typeface="Arial"/>
              </a:rPr>
              <a:t>EVALUATE</a:t>
            </a:r>
            <a:r>
              <a:rPr lang="en-US" sz="2000" dirty="0">
                <a:latin typeface="Arial"/>
              </a:rPr>
              <a:t>.</a:t>
            </a:r>
          </a:p>
        </p:txBody>
      </p:sp>
      <p:pic>
        <p:nvPicPr>
          <p:cNvPr id="15" name="Picture 14" descr="cross hand shake.png"/>
          <p:cNvPicPr>
            <a:picLocks noChangeAspect="1"/>
          </p:cNvPicPr>
          <p:nvPr/>
        </p:nvPicPr>
        <p:blipFill>
          <a:blip r:embed="rId4"/>
          <a:stretch>
            <a:fillRect/>
          </a:stretch>
        </p:blipFill>
        <p:spPr>
          <a:xfrm>
            <a:off x="5629275" y="1881187"/>
            <a:ext cx="1743075" cy="2619375"/>
          </a:xfrm>
          <a:prstGeom prst="rect">
            <a:avLst/>
          </a:prstGeom>
        </p:spPr>
      </p:pic>
    </p:spTree>
    <p:extLst>
      <p:ext uri="{BB962C8B-B14F-4D97-AF65-F5344CB8AC3E}">
        <p14:creationId xmlns:p14="http://schemas.microsoft.com/office/powerpoint/2010/main" val="335045194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1000"/>
                                        <p:tgtEl>
                                          <p:spTgt spid="15"/>
                                        </p:tgtEl>
                                      </p:cBhvr>
                                    </p:animEffect>
                                    <p:anim calcmode="lin" valueType="num">
                                      <p:cBhvr>
                                        <p:cTn id="13" dur="1000" fill="hold"/>
                                        <p:tgtEl>
                                          <p:spTgt spid="15"/>
                                        </p:tgtEl>
                                        <p:attrNameLst>
                                          <p:attrName>ppt_x</p:attrName>
                                        </p:attrNameLst>
                                      </p:cBhvr>
                                      <p:tavLst>
                                        <p:tav tm="0">
                                          <p:val>
                                            <p:strVal val="#ppt_x"/>
                                          </p:val>
                                        </p:tav>
                                        <p:tav tm="100000">
                                          <p:val>
                                            <p:strVal val="#ppt_x"/>
                                          </p:val>
                                        </p:tav>
                                      </p:tavLst>
                                    </p:anim>
                                    <p:anim calcmode="lin" valueType="num">
                                      <p:cBhvr>
                                        <p:cTn id="14"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txBox="1">
            <a:spLocks/>
          </p:cNvSpPr>
          <p:nvPr/>
        </p:nvSpPr>
        <p:spPr>
          <a:xfrm>
            <a:off x="0" y="403225"/>
            <a:ext cx="5744359" cy="431800"/>
          </a:xfrm>
          <a:prstGeom prst="rect">
            <a:avLst/>
          </a:prstGeom>
          <a:solidFill>
            <a:srgbClr val="1D398D"/>
          </a:solidFill>
        </p:spPr>
        <p:txBody>
          <a:bodyPr vert="horz" lIns="360000" tIns="0" rIns="91440" bIns="0" rtlCol="0" anchor="ctr">
            <a:normAutofit fontScale="92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s-ES" sz="2000" b="1" dirty="0">
                <a:solidFill>
                  <a:schemeClr val="bg1"/>
                </a:solidFill>
                <a:latin typeface="Arial"/>
                <a:cs typeface="Arial"/>
              </a:rPr>
              <a:t>CARING FOR YOUR FAMILY AND YOURSELF</a:t>
            </a:r>
            <a:endParaRPr lang="en-US" sz="2000" b="1" dirty="0">
              <a:solidFill>
                <a:schemeClr val="bg1"/>
              </a:solidFill>
              <a:latin typeface="Arial"/>
              <a:cs typeface="Arial"/>
            </a:endParaRPr>
          </a:p>
        </p:txBody>
      </p:sp>
      <p:sp>
        <p:nvSpPr>
          <p:cNvPr id="4" name="Rectángulo 16"/>
          <p:cNvSpPr/>
          <p:nvPr/>
        </p:nvSpPr>
        <p:spPr>
          <a:xfrm>
            <a:off x="0" y="6714000"/>
            <a:ext cx="9144000" cy="144000"/>
          </a:xfrm>
          <a:prstGeom prst="rect">
            <a:avLst/>
          </a:prstGeom>
          <a:solidFill>
            <a:srgbClr val="1D398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5" name="Rectangle 4"/>
          <p:cNvSpPr/>
          <p:nvPr/>
        </p:nvSpPr>
        <p:spPr>
          <a:xfrm>
            <a:off x="100013" y="914400"/>
            <a:ext cx="9043987" cy="461665"/>
          </a:xfrm>
          <a:prstGeom prst="rect">
            <a:avLst/>
          </a:prstGeom>
        </p:spPr>
        <p:txBody>
          <a:bodyPr wrap="square" anchor="t">
            <a:spAutoFit/>
          </a:bodyPr>
          <a:lstStyle/>
          <a:p>
            <a:r>
              <a:rPr lang="en-US" sz="2400" b="1" dirty="0">
                <a:latin typeface="Arial" panose="020B0604020202020204" pitchFamily="34" charset="0"/>
                <a:cs typeface="Arial" panose="020B0604020202020204" pitchFamily="34" charset="0"/>
              </a:rPr>
              <a:t>BENEFITS FOR CHURCH PLANTERS AND THEIR FAMILIES</a:t>
            </a:r>
            <a:r>
              <a:rPr lang="en-US" sz="2400" b="1" dirty="0" smtClean="0">
                <a:latin typeface="Arial" panose="020B0604020202020204" pitchFamily="34" charset="0"/>
                <a:cs typeface="Arial" panose="020B0604020202020204" pitchFamily="34" charset="0"/>
              </a:rPr>
              <a:t>: </a:t>
            </a:r>
            <a:endParaRPr lang="en-US" sz="2400" b="1" dirty="0">
              <a:latin typeface="Arial" panose="020B0604020202020204" pitchFamily="34" charset="0"/>
              <a:cs typeface="Arial" panose="020B0604020202020204" pitchFamily="34" charset="0"/>
            </a:endParaRPr>
          </a:p>
        </p:txBody>
      </p:sp>
      <p:grpSp>
        <p:nvGrpSpPr>
          <p:cNvPr id="8" name="Group 7"/>
          <p:cNvGrpSpPr/>
          <p:nvPr/>
        </p:nvGrpSpPr>
        <p:grpSpPr>
          <a:xfrm>
            <a:off x="548402" y="1842410"/>
            <a:ext cx="7604997" cy="4525201"/>
            <a:chOff x="548403" y="1842410"/>
            <a:chExt cx="6277450" cy="4525201"/>
          </a:xfrm>
        </p:grpSpPr>
        <p:sp>
          <p:nvSpPr>
            <p:cNvPr id="10" name="Freeform 9"/>
            <p:cNvSpPr/>
            <p:nvPr/>
          </p:nvSpPr>
          <p:spPr>
            <a:xfrm>
              <a:off x="548403" y="1842410"/>
              <a:ext cx="6277450" cy="442800"/>
            </a:xfrm>
            <a:custGeom>
              <a:avLst/>
              <a:gdLst>
                <a:gd name="connsiteX0" fmla="*/ 0 w 6277450"/>
                <a:gd name="connsiteY0" fmla="*/ 73801 h 442800"/>
                <a:gd name="connsiteX1" fmla="*/ 73801 w 6277450"/>
                <a:gd name="connsiteY1" fmla="*/ 0 h 442800"/>
                <a:gd name="connsiteX2" fmla="*/ 6203649 w 6277450"/>
                <a:gd name="connsiteY2" fmla="*/ 0 h 442800"/>
                <a:gd name="connsiteX3" fmla="*/ 6277450 w 6277450"/>
                <a:gd name="connsiteY3" fmla="*/ 73801 h 442800"/>
                <a:gd name="connsiteX4" fmla="*/ 6277450 w 6277450"/>
                <a:gd name="connsiteY4" fmla="*/ 368999 h 442800"/>
                <a:gd name="connsiteX5" fmla="*/ 6203649 w 6277450"/>
                <a:gd name="connsiteY5" fmla="*/ 442800 h 442800"/>
                <a:gd name="connsiteX6" fmla="*/ 73801 w 6277450"/>
                <a:gd name="connsiteY6" fmla="*/ 442800 h 442800"/>
                <a:gd name="connsiteX7" fmla="*/ 0 w 6277450"/>
                <a:gd name="connsiteY7" fmla="*/ 368999 h 442800"/>
                <a:gd name="connsiteX8" fmla="*/ 0 w 6277450"/>
                <a:gd name="connsiteY8" fmla="*/ 73801 h 442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277450" h="442800">
                  <a:moveTo>
                    <a:pt x="0" y="73801"/>
                  </a:moveTo>
                  <a:cubicBezTo>
                    <a:pt x="0" y="33042"/>
                    <a:pt x="33042" y="0"/>
                    <a:pt x="73801" y="0"/>
                  </a:cubicBezTo>
                  <a:lnTo>
                    <a:pt x="6203649" y="0"/>
                  </a:lnTo>
                  <a:cubicBezTo>
                    <a:pt x="6244408" y="0"/>
                    <a:pt x="6277450" y="33042"/>
                    <a:pt x="6277450" y="73801"/>
                  </a:cubicBezTo>
                  <a:lnTo>
                    <a:pt x="6277450" y="368999"/>
                  </a:lnTo>
                  <a:cubicBezTo>
                    <a:pt x="6277450" y="409758"/>
                    <a:pt x="6244408" y="442800"/>
                    <a:pt x="6203649" y="442800"/>
                  </a:cubicBezTo>
                  <a:lnTo>
                    <a:pt x="73801" y="442800"/>
                  </a:lnTo>
                  <a:cubicBezTo>
                    <a:pt x="33042" y="442800"/>
                    <a:pt x="0" y="409758"/>
                    <a:pt x="0" y="368999"/>
                  </a:cubicBezTo>
                  <a:lnTo>
                    <a:pt x="0" y="73801"/>
                  </a:lnTo>
                  <a:close/>
                </a:path>
              </a:pathLst>
            </a:custGeom>
            <a:noFill/>
            <a:ln>
              <a:solidFill>
                <a:srgbClr val="003F8A"/>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258889" tIns="21616" rIns="258889" bIns="21616" numCol="1" spcCol="1270" anchor="ctr" anchorCtr="0">
              <a:noAutofit/>
            </a:bodyPr>
            <a:lstStyle/>
            <a:p>
              <a:pPr lvl="0" algn="l" defTabSz="711200">
                <a:lnSpc>
                  <a:spcPct val="90000"/>
                </a:lnSpc>
                <a:spcBef>
                  <a:spcPct val="0"/>
                </a:spcBef>
                <a:spcAft>
                  <a:spcPct val="35000"/>
                </a:spcAft>
              </a:pPr>
              <a:r>
                <a:rPr lang="en-US" sz="2000" kern="1200" dirty="0">
                  <a:solidFill>
                    <a:schemeClr val="tx1"/>
                  </a:solidFill>
                  <a:latin typeface="Arial" pitchFamily="34" charset="0"/>
                  <a:cs typeface="Arial" pitchFamily="34" charset="0"/>
                </a:rPr>
                <a:t>Meet the most basic psychological needs of others.</a:t>
              </a:r>
            </a:p>
          </p:txBody>
        </p:sp>
        <p:sp>
          <p:nvSpPr>
            <p:cNvPr id="12" name="Freeform 11"/>
            <p:cNvSpPr/>
            <p:nvPr/>
          </p:nvSpPr>
          <p:spPr>
            <a:xfrm>
              <a:off x="548403" y="2522810"/>
              <a:ext cx="6277450" cy="442800"/>
            </a:xfrm>
            <a:custGeom>
              <a:avLst/>
              <a:gdLst>
                <a:gd name="connsiteX0" fmla="*/ 0 w 6277450"/>
                <a:gd name="connsiteY0" fmla="*/ 73801 h 442800"/>
                <a:gd name="connsiteX1" fmla="*/ 73801 w 6277450"/>
                <a:gd name="connsiteY1" fmla="*/ 0 h 442800"/>
                <a:gd name="connsiteX2" fmla="*/ 6203649 w 6277450"/>
                <a:gd name="connsiteY2" fmla="*/ 0 h 442800"/>
                <a:gd name="connsiteX3" fmla="*/ 6277450 w 6277450"/>
                <a:gd name="connsiteY3" fmla="*/ 73801 h 442800"/>
                <a:gd name="connsiteX4" fmla="*/ 6277450 w 6277450"/>
                <a:gd name="connsiteY4" fmla="*/ 368999 h 442800"/>
                <a:gd name="connsiteX5" fmla="*/ 6203649 w 6277450"/>
                <a:gd name="connsiteY5" fmla="*/ 442800 h 442800"/>
                <a:gd name="connsiteX6" fmla="*/ 73801 w 6277450"/>
                <a:gd name="connsiteY6" fmla="*/ 442800 h 442800"/>
                <a:gd name="connsiteX7" fmla="*/ 0 w 6277450"/>
                <a:gd name="connsiteY7" fmla="*/ 368999 h 442800"/>
                <a:gd name="connsiteX8" fmla="*/ 0 w 6277450"/>
                <a:gd name="connsiteY8" fmla="*/ 73801 h 442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277450" h="442800">
                  <a:moveTo>
                    <a:pt x="0" y="73801"/>
                  </a:moveTo>
                  <a:cubicBezTo>
                    <a:pt x="0" y="33042"/>
                    <a:pt x="33042" y="0"/>
                    <a:pt x="73801" y="0"/>
                  </a:cubicBezTo>
                  <a:lnTo>
                    <a:pt x="6203649" y="0"/>
                  </a:lnTo>
                  <a:cubicBezTo>
                    <a:pt x="6244408" y="0"/>
                    <a:pt x="6277450" y="33042"/>
                    <a:pt x="6277450" y="73801"/>
                  </a:cubicBezTo>
                  <a:lnTo>
                    <a:pt x="6277450" y="368999"/>
                  </a:lnTo>
                  <a:cubicBezTo>
                    <a:pt x="6277450" y="409758"/>
                    <a:pt x="6244408" y="442800"/>
                    <a:pt x="6203649" y="442800"/>
                  </a:cubicBezTo>
                  <a:lnTo>
                    <a:pt x="73801" y="442800"/>
                  </a:lnTo>
                  <a:cubicBezTo>
                    <a:pt x="33042" y="442800"/>
                    <a:pt x="0" y="409758"/>
                    <a:pt x="0" y="368999"/>
                  </a:cubicBezTo>
                  <a:lnTo>
                    <a:pt x="0" y="73801"/>
                  </a:lnTo>
                  <a:close/>
                </a:path>
              </a:pathLst>
            </a:custGeom>
            <a:noFill/>
            <a:ln>
              <a:solidFill>
                <a:srgbClr val="F9B200"/>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258889" tIns="21616" rIns="258889" bIns="21616" numCol="1" spcCol="1270" anchor="ctr" anchorCtr="0">
              <a:noAutofit/>
            </a:bodyPr>
            <a:lstStyle/>
            <a:p>
              <a:pPr lvl="0" algn="l" defTabSz="711200">
                <a:lnSpc>
                  <a:spcPct val="90000"/>
                </a:lnSpc>
                <a:spcBef>
                  <a:spcPct val="0"/>
                </a:spcBef>
                <a:spcAft>
                  <a:spcPct val="35000"/>
                </a:spcAft>
              </a:pPr>
              <a:r>
                <a:rPr lang="en-US" sz="2000" kern="1200" dirty="0">
                  <a:solidFill>
                    <a:schemeClr val="tx1"/>
                  </a:solidFill>
                  <a:latin typeface="Arial" pitchFamily="34" charset="0"/>
                  <a:cs typeface="Arial" pitchFamily="34" charset="0"/>
                </a:rPr>
                <a:t>Grow and develop as a leader.</a:t>
              </a:r>
            </a:p>
          </p:txBody>
        </p:sp>
        <p:sp>
          <p:nvSpPr>
            <p:cNvPr id="14" name="Freeform 13"/>
            <p:cNvSpPr/>
            <p:nvPr/>
          </p:nvSpPr>
          <p:spPr>
            <a:xfrm>
              <a:off x="548403" y="3203211"/>
              <a:ext cx="6277450" cy="442800"/>
            </a:xfrm>
            <a:custGeom>
              <a:avLst/>
              <a:gdLst>
                <a:gd name="connsiteX0" fmla="*/ 0 w 6277450"/>
                <a:gd name="connsiteY0" fmla="*/ 73801 h 442800"/>
                <a:gd name="connsiteX1" fmla="*/ 73801 w 6277450"/>
                <a:gd name="connsiteY1" fmla="*/ 0 h 442800"/>
                <a:gd name="connsiteX2" fmla="*/ 6203649 w 6277450"/>
                <a:gd name="connsiteY2" fmla="*/ 0 h 442800"/>
                <a:gd name="connsiteX3" fmla="*/ 6277450 w 6277450"/>
                <a:gd name="connsiteY3" fmla="*/ 73801 h 442800"/>
                <a:gd name="connsiteX4" fmla="*/ 6277450 w 6277450"/>
                <a:gd name="connsiteY4" fmla="*/ 368999 h 442800"/>
                <a:gd name="connsiteX5" fmla="*/ 6203649 w 6277450"/>
                <a:gd name="connsiteY5" fmla="*/ 442800 h 442800"/>
                <a:gd name="connsiteX6" fmla="*/ 73801 w 6277450"/>
                <a:gd name="connsiteY6" fmla="*/ 442800 h 442800"/>
                <a:gd name="connsiteX7" fmla="*/ 0 w 6277450"/>
                <a:gd name="connsiteY7" fmla="*/ 368999 h 442800"/>
                <a:gd name="connsiteX8" fmla="*/ 0 w 6277450"/>
                <a:gd name="connsiteY8" fmla="*/ 73801 h 442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277450" h="442800">
                  <a:moveTo>
                    <a:pt x="0" y="73801"/>
                  </a:moveTo>
                  <a:cubicBezTo>
                    <a:pt x="0" y="33042"/>
                    <a:pt x="33042" y="0"/>
                    <a:pt x="73801" y="0"/>
                  </a:cubicBezTo>
                  <a:lnTo>
                    <a:pt x="6203649" y="0"/>
                  </a:lnTo>
                  <a:cubicBezTo>
                    <a:pt x="6244408" y="0"/>
                    <a:pt x="6277450" y="33042"/>
                    <a:pt x="6277450" y="73801"/>
                  </a:cubicBezTo>
                  <a:lnTo>
                    <a:pt x="6277450" y="368999"/>
                  </a:lnTo>
                  <a:cubicBezTo>
                    <a:pt x="6277450" y="409758"/>
                    <a:pt x="6244408" y="442800"/>
                    <a:pt x="6203649" y="442800"/>
                  </a:cubicBezTo>
                  <a:lnTo>
                    <a:pt x="73801" y="442800"/>
                  </a:lnTo>
                  <a:cubicBezTo>
                    <a:pt x="33042" y="442800"/>
                    <a:pt x="0" y="409758"/>
                    <a:pt x="0" y="368999"/>
                  </a:cubicBezTo>
                  <a:lnTo>
                    <a:pt x="0" y="73801"/>
                  </a:lnTo>
                  <a:close/>
                </a:path>
              </a:pathLst>
            </a:custGeom>
            <a:noFill/>
            <a:ln>
              <a:solidFill>
                <a:srgbClr val="009036"/>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258889" tIns="21616" rIns="258889" bIns="21616" numCol="1" spcCol="1270" anchor="ctr" anchorCtr="0">
              <a:noAutofit/>
            </a:bodyPr>
            <a:lstStyle/>
            <a:p>
              <a:pPr lvl="0" algn="l" defTabSz="711200">
                <a:lnSpc>
                  <a:spcPct val="90000"/>
                </a:lnSpc>
                <a:spcBef>
                  <a:spcPct val="0"/>
                </a:spcBef>
                <a:spcAft>
                  <a:spcPct val="35000"/>
                </a:spcAft>
              </a:pPr>
              <a:r>
                <a:rPr lang="en-US" sz="2000" kern="1200" dirty="0">
                  <a:solidFill>
                    <a:schemeClr val="tx1"/>
                  </a:solidFill>
                  <a:latin typeface="Arial" pitchFamily="34" charset="0"/>
                  <a:cs typeface="Arial" pitchFamily="34" charset="0"/>
                </a:rPr>
                <a:t>Serve people in the most significant events of their lives. </a:t>
              </a:r>
            </a:p>
          </p:txBody>
        </p:sp>
        <p:sp>
          <p:nvSpPr>
            <p:cNvPr id="16" name="Freeform 15"/>
            <p:cNvSpPr/>
            <p:nvPr/>
          </p:nvSpPr>
          <p:spPr>
            <a:xfrm>
              <a:off x="548403" y="3883611"/>
              <a:ext cx="6277450" cy="442800"/>
            </a:xfrm>
            <a:custGeom>
              <a:avLst/>
              <a:gdLst>
                <a:gd name="connsiteX0" fmla="*/ 0 w 6277450"/>
                <a:gd name="connsiteY0" fmla="*/ 73801 h 442800"/>
                <a:gd name="connsiteX1" fmla="*/ 73801 w 6277450"/>
                <a:gd name="connsiteY1" fmla="*/ 0 h 442800"/>
                <a:gd name="connsiteX2" fmla="*/ 6203649 w 6277450"/>
                <a:gd name="connsiteY2" fmla="*/ 0 h 442800"/>
                <a:gd name="connsiteX3" fmla="*/ 6277450 w 6277450"/>
                <a:gd name="connsiteY3" fmla="*/ 73801 h 442800"/>
                <a:gd name="connsiteX4" fmla="*/ 6277450 w 6277450"/>
                <a:gd name="connsiteY4" fmla="*/ 368999 h 442800"/>
                <a:gd name="connsiteX5" fmla="*/ 6203649 w 6277450"/>
                <a:gd name="connsiteY5" fmla="*/ 442800 h 442800"/>
                <a:gd name="connsiteX6" fmla="*/ 73801 w 6277450"/>
                <a:gd name="connsiteY6" fmla="*/ 442800 h 442800"/>
                <a:gd name="connsiteX7" fmla="*/ 0 w 6277450"/>
                <a:gd name="connsiteY7" fmla="*/ 368999 h 442800"/>
                <a:gd name="connsiteX8" fmla="*/ 0 w 6277450"/>
                <a:gd name="connsiteY8" fmla="*/ 73801 h 442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277450" h="442800">
                  <a:moveTo>
                    <a:pt x="0" y="73801"/>
                  </a:moveTo>
                  <a:cubicBezTo>
                    <a:pt x="0" y="33042"/>
                    <a:pt x="33042" y="0"/>
                    <a:pt x="73801" y="0"/>
                  </a:cubicBezTo>
                  <a:lnTo>
                    <a:pt x="6203649" y="0"/>
                  </a:lnTo>
                  <a:cubicBezTo>
                    <a:pt x="6244408" y="0"/>
                    <a:pt x="6277450" y="33042"/>
                    <a:pt x="6277450" y="73801"/>
                  </a:cubicBezTo>
                  <a:lnTo>
                    <a:pt x="6277450" y="368999"/>
                  </a:lnTo>
                  <a:cubicBezTo>
                    <a:pt x="6277450" y="409758"/>
                    <a:pt x="6244408" y="442800"/>
                    <a:pt x="6203649" y="442800"/>
                  </a:cubicBezTo>
                  <a:lnTo>
                    <a:pt x="73801" y="442800"/>
                  </a:lnTo>
                  <a:cubicBezTo>
                    <a:pt x="33042" y="442800"/>
                    <a:pt x="0" y="409758"/>
                    <a:pt x="0" y="368999"/>
                  </a:cubicBezTo>
                  <a:lnTo>
                    <a:pt x="0" y="73801"/>
                  </a:lnTo>
                  <a:close/>
                </a:path>
              </a:pathLst>
            </a:custGeom>
            <a:noFill/>
            <a:ln>
              <a:solidFill>
                <a:srgbClr val="E2001A"/>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258889" tIns="21616" rIns="258889" bIns="21616" numCol="1" spcCol="1270" anchor="ctr" anchorCtr="0">
              <a:noAutofit/>
            </a:bodyPr>
            <a:lstStyle/>
            <a:p>
              <a:pPr lvl="0" algn="l" defTabSz="711200">
                <a:lnSpc>
                  <a:spcPct val="90000"/>
                </a:lnSpc>
                <a:spcBef>
                  <a:spcPct val="0"/>
                </a:spcBef>
                <a:spcAft>
                  <a:spcPct val="35000"/>
                </a:spcAft>
              </a:pPr>
              <a:r>
                <a:rPr lang="en-US" sz="2000" kern="1200" dirty="0">
                  <a:solidFill>
                    <a:schemeClr val="tx1"/>
                  </a:solidFill>
                  <a:latin typeface="Arial" pitchFamily="34" charset="0"/>
                  <a:cs typeface="Arial" pitchFamily="34" charset="0"/>
                </a:rPr>
                <a:t>See God working in people's </a:t>
              </a:r>
              <a:r>
                <a:rPr lang="en-US" sz="2000" kern="1200" dirty="0" smtClean="0">
                  <a:solidFill>
                    <a:schemeClr val="tx1"/>
                  </a:solidFill>
                  <a:latin typeface="Arial" pitchFamily="34" charset="0"/>
                  <a:cs typeface="Arial" pitchFamily="34" charset="0"/>
                </a:rPr>
                <a:t>lives.</a:t>
              </a:r>
              <a:endParaRPr lang="en-US" sz="2000" kern="1200" dirty="0">
                <a:solidFill>
                  <a:schemeClr val="tx1"/>
                </a:solidFill>
                <a:latin typeface="Arial" pitchFamily="34" charset="0"/>
                <a:cs typeface="Arial" pitchFamily="34" charset="0"/>
              </a:endParaRPr>
            </a:p>
          </p:txBody>
        </p:sp>
        <p:sp>
          <p:nvSpPr>
            <p:cNvPr id="18" name="Freeform 17"/>
            <p:cNvSpPr/>
            <p:nvPr/>
          </p:nvSpPr>
          <p:spPr>
            <a:xfrm>
              <a:off x="548403" y="4564011"/>
              <a:ext cx="6277450" cy="442800"/>
            </a:xfrm>
            <a:custGeom>
              <a:avLst/>
              <a:gdLst>
                <a:gd name="connsiteX0" fmla="*/ 0 w 6277450"/>
                <a:gd name="connsiteY0" fmla="*/ 73801 h 442800"/>
                <a:gd name="connsiteX1" fmla="*/ 73801 w 6277450"/>
                <a:gd name="connsiteY1" fmla="*/ 0 h 442800"/>
                <a:gd name="connsiteX2" fmla="*/ 6203649 w 6277450"/>
                <a:gd name="connsiteY2" fmla="*/ 0 h 442800"/>
                <a:gd name="connsiteX3" fmla="*/ 6277450 w 6277450"/>
                <a:gd name="connsiteY3" fmla="*/ 73801 h 442800"/>
                <a:gd name="connsiteX4" fmla="*/ 6277450 w 6277450"/>
                <a:gd name="connsiteY4" fmla="*/ 368999 h 442800"/>
                <a:gd name="connsiteX5" fmla="*/ 6203649 w 6277450"/>
                <a:gd name="connsiteY5" fmla="*/ 442800 h 442800"/>
                <a:gd name="connsiteX6" fmla="*/ 73801 w 6277450"/>
                <a:gd name="connsiteY6" fmla="*/ 442800 h 442800"/>
                <a:gd name="connsiteX7" fmla="*/ 0 w 6277450"/>
                <a:gd name="connsiteY7" fmla="*/ 368999 h 442800"/>
                <a:gd name="connsiteX8" fmla="*/ 0 w 6277450"/>
                <a:gd name="connsiteY8" fmla="*/ 73801 h 442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277450" h="442800">
                  <a:moveTo>
                    <a:pt x="0" y="73801"/>
                  </a:moveTo>
                  <a:cubicBezTo>
                    <a:pt x="0" y="33042"/>
                    <a:pt x="33042" y="0"/>
                    <a:pt x="73801" y="0"/>
                  </a:cubicBezTo>
                  <a:lnTo>
                    <a:pt x="6203649" y="0"/>
                  </a:lnTo>
                  <a:cubicBezTo>
                    <a:pt x="6244408" y="0"/>
                    <a:pt x="6277450" y="33042"/>
                    <a:pt x="6277450" y="73801"/>
                  </a:cubicBezTo>
                  <a:lnTo>
                    <a:pt x="6277450" y="368999"/>
                  </a:lnTo>
                  <a:cubicBezTo>
                    <a:pt x="6277450" y="409758"/>
                    <a:pt x="6244408" y="442800"/>
                    <a:pt x="6203649" y="442800"/>
                  </a:cubicBezTo>
                  <a:lnTo>
                    <a:pt x="73801" y="442800"/>
                  </a:lnTo>
                  <a:cubicBezTo>
                    <a:pt x="33042" y="442800"/>
                    <a:pt x="0" y="409758"/>
                    <a:pt x="0" y="368999"/>
                  </a:cubicBezTo>
                  <a:lnTo>
                    <a:pt x="0" y="73801"/>
                  </a:lnTo>
                  <a:close/>
                </a:path>
              </a:pathLst>
            </a:custGeom>
            <a:noFill/>
            <a:ln>
              <a:solidFill>
                <a:srgbClr val="E6418D"/>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258889" tIns="21616" rIns="258889" bIns="21616" numCol="1" spcCol="1270" anchor="ctr" anchorCtr="0">
              <a:noAutofit/>
            </a:bodyPr>
            <a:lstStyle/>
            <a:p>
              <a:pPr lvl="0" algn="l" defTabSz="711200">
                <a:lnSpc>
                  <a:spcPct val="90000"/>
                </a:lnSpc>
                <a:spcBef>
                  <a:spcPct val="0"/>
                </a:spcBef>
                <a:spcAft>
                  <a:spcPct val="35000"/>
                </a:spcAft>
              </a:pPr>
              <a:r>
                <a:rPr lang="en-US" sz="2000" kern="1200" dirty="0">
                  <a:solidFill>
                    <a:schemeClr val="tx1"/>
                  </a:solidFill>
                  <a:latin typeface="Arial" pitchFamily="34" charset="0"/>
                  <a:cs typeface="Arial" pitchFamily="34" charset="0"/>
                </a:rPr>
                <a:t>Develop your spiritual gifts and help your family develop theirs. </a:t>
              </a:r>
            </a:p>
          </p:txBody>
        </p:sp>
        <p:sp>
          <p:nvSpPr>
            <p:cNvPr id="20" name="Freeform 19"/>
            <p:cNvSpPr/>
            <p:nvPr/>
          </p:nvSpPr>
          <p:spPr>
            <a:xfrm>
              <a:off x="548403" y="5244411"/>
              <a:ext cx="6277450" cy="442800"/>
            </a:xfrm>
            <a:custGeom>
              <a:avLst/>
              <a:gdLst>
                <a:gd name="connsiteX0" fmla="*/ 0 w 6277450"/>
                <a:gd name="connsiteY0" fmla="*/ 73801 h 442800"/>
                <a:gd name="connsiteX1" fmla="*/ 73801 w 6277450"/>
                <a:gd name="connsiteY1" fmla="*/ 0 h 442800"/>
                <a:gd name="connsiteX2" fmla="*/ 6203649 w 6277450"/>
                <a:gd name="connsiteY2" fmla="*/ 0 h 442800"/>
                <a:gd name="connsiteX3" fmla="*/ 6277450 w 6277450"/>
                <a:gd name="connsiteY3" fmla="*/ 73801 h 442800"/>
                <a:gd name="connsiteX4" fmla="*/ 6277450 w 6277450"/>
                <a:gd name="connsiteY4" fmla="*/ 368999 h 442800"/>
                <a:gd name="connsiteX5" fmla="*/ 6203649 w 6277450"/>
                <a:gd name="connsiteY5" fmla="*/ 442800 h 442800"/>
                <a:gd name="connsiteX6" fmla="*/ 73801 w 6277450"/>
                <a:gd name="connsiteY6" fmla="*/ 442800 h 442800"/>
                <a:gd name="connsiteX7" fmla="*/ 0 w 6277450"/>
                <a:gd name="connsiteY7" fmla="*/ 368999 h 442800"/>
                <a:gd name="connsiteX8" fmla="*/ 0 w 6277450"/>
                <a:gd name="connsiteY8" fmla="*/ 73801 h 442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277450" h="442800">
                  <a:moveTo>
                    <a:pt x="0" y="73801"/>
                  </a:moveTo>
                  <a:cubicBezTo>
                    <a:pt x="0" y="33042"/>
                    <a:pt x="33042" y="0"/>
                    <a:pt x="73801" y="0"/>
                  </a:cubicBezTo>
                  <a:lnTo>
                    <a:pt x="6203649" y="0"/>
                  </a:lnTo>
                  <a:cubicBezTo>
                    <a:pt x="6244408" y="0"/>
                    <a:pt x="6277450" y="33042"/>
                    <a:pt x="6277450" y="73801"/>
                  </a:cubicBezTo>
                  <a:lnTo>
                    <a:pt x="6277450" y="368999"/>
                  </a:lnTo>
                  <a:cubicBezTo>
                    <a:pt x="6277450" y="409758"/>
                    <a:pt x="6244408" y="442800"/>
                    <a:pt x="6203649" y="442800"/>
                  </a:cubicBezTo>
                  <a:lnTo>
                    <a:pt x="73801" y="442800"/>
                  </a:lnTo>
                  <a:cubicBezTo>
                    <a:pt x="33042" y="442800"/>
                    <a:pt x="0" y="409758"/>
                    <a:pt x="0" y="368999"/>
                  </a:cubicBezTo>
                  <a:lnTo>
                    <a:pt x="0" y="73801"/>
                  </a:lnTo>
                  <a:close/>
                </a:path>
              </a:pathLst>
            </a:custGeom>
            <a:noFill/>
            <a:ln>
              <a:solidFill>
                <a:srgbClr val="003F8A"/>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258889" tIns="21616" rIns="258889" bIns="21616" numCol="1" spcCol="1270" anchor="ctr" anchorCtr="0">
              <a:noAutofit/>
            </a:bodyPr>
            <a:lstStyle/>
            <a:p>
              <a:pPr lvl="0" algn="l" defTabSz="711200">
                <a:lnSpc>
                  <a:spcPct val="90000"/>
                </a:lnSpc>
                <a:spcBef>
                  <a:spcPct val="0"/>
                </a:spcBef>
              </a:pPr>
              <a:r>
                <a:rPr lang="en-US" sz="2000" kern="1200" dirty="0">
                  <a:solidFill>
                    <a:schemeClr val="tx1"/>
                  </a:solidFill>
                  <a:latin typeface="Arial" pitchFamily="34" charset="0"/>
                  <a:cs typeface="Arial" pitchFamily="34" charset="0"/>
                </a:rPr>
                <a:t>Model what being a servant of Jesus Christ </a:t>
              </a:r>
              <a:r>
                <a:rPr lang="en-US" sz="2000" kern="1200" dirty="0" smtClean="0">
                  <a:solidFill>
                    <a:schemeClr val="tx1"/>
                  </a:solidFill>
                  <a:latin typeface="Arial" pitchFamily="34" charset="0"/>
                  <a:cs typeface="Arial" pitchFamily="34" charset="0"/>
                </a:rPr>
                <a:t>means.</a:t>
              </a:r>
              <a:endParaRPr lang="en-US" sz="2000" kern="1200" dirty="0">
                <a:solidFill>
                  <a:schemeClr val="tx1"/>
                </a:solidFill>
                <a:latin typeface="Arial" pitchFamily="34" charset="0"/>
                <a:cs typeface="Arial" pitchFamily="34" charset="0"/>
              </a:endParaRPr>
            </a:p>
          </p:txBody>
        </p:sp>
        <p:sp>
          <p:nvSpPr>
            <p:cNvPr id="22" name="Freeform 21"/>
            <p:cNvSpPr/>
            <p:nvPr/>
          </p:nvSpPr>
          <p:spPr>
            <a:xfrm>
              <a:off x="548403" y="5924811"/>
              <a:ext cx="6277450" cy="442800"/>
            </a:xfrm>
            <a:custGeom>
              <a:avLst/>
              <a:gdLst>
                <a:gd name="connsiteX0" fmla="*/ 0 w 6277450"/>
                <a:gd name="connsiteY0" fmla="*/ 73801 h 442800"/>
                <a:gd name="connsiteX1" fmla="*/ 73801 w 6277450"/>
                <a:gd name="connsiteY1" fmla="*/ 0 h 442800"/>
                <a:gd name="connsiteX2" fmla="*/ 6203649 w 6277450"/>
                <a:gd name="connsiteY2" fmla="*/ 0 h 442800"/>
                <a:gd name="connsiteX3" fmla="*/ 6277450 w 6277450"/>
                <a:gd name="connsiteY3" fmla="*/ 73801 h 442800"/>
                <a:gd name="connsiteX4" fmla="*/ 6277450 w 6277450"/>
                <a:gd name="connsiteY4" fmla="*/ 368999 h 442800"/>
                <a:gd name="connsiteX5" fmla="*/ 6203649 w 6277450"/>
                <a:gd name="connsiteY5" fmla="*/ 442800 h 442800"/>
                <a:gd name="connsiteX6" fmla="*/ 73801 w 6277450"/>
                <a:gd name="connsiteY6" fmla="*/ 442800 h 442800"/>
                <a:gd name="connsiteX7" fmla="*/ 0 w 6277450"/>
                <a:gd name="connsiteY7" fmla="*/ 368999 h 442800"/>
                <a:gd name="connsiteX8" fmla="*/ 0 w 6277450"/>
                <a:gd name="connsiteY8" fmla="*/ 73801 h 442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277450" h="442800">
                  <a:moveTo>
                    <a:pt x="0" y="73801"/>
                  </a:moveTo>
                  <a:cubicBezTo>
                    <a:pt x="0" y="33042"/>
                    <a:pt x="33042" y="0"/>
                    <a:pt x="73801" y="0"/>
                  </a:cubicBezTo>
                  <a:lnTo>
                    <a:pt x="6203649" y="0"/>
                  </a:lnTo>
                  <a:cubicBezTo>
                    <a:pt x="6244408" y="0"/>
                    <a:pt x="6277450" y="33042"/>
                    <a:pt x="6277450" y="73801"/>
                  </a:cubicBezTo>
                  <a:lnTo>
                    <a:pt x="6277450" y="368999"/>
                  </a:lnTo>
                  <a:cubicBezTo>
                    <a:pt x="6277450" y="409758"/>
                    <a:pt x="6244408" y="442800"/>
                    <a:pt x="6203649" y="442800"/>
                  </a:cubicBezTo>
                  <a:lnTo>
                    <a:pt x="73801" y="442800"/>
                  </a:lnTo>
                  <a:cubicBezTo>
                    <a:pt x="33042" y="442800"/>
                    <a:pt x="0" y="409758"/>
                    <a:pt x="0" y="368999"/>
                  </a:cubicBezTo>
                  <a:lnTo>
                    <a:pt x="0" y="73801"/>
                  </a:lnTo>
                  <a:close/>
                </a:path>
              </a:pathLst>
            </a:custGeom>
            <a:noFill/>
            <a:ln>
              <a:solidFill>
                <a:srgbClr val="F9B200"/>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258889" tIns="21616" rIns="258889" bIns="21616" numCol="1" spcCol="1270" anchor="ctr" anchorCtr="0">
              <a:noAutofit/>
            </a:bodyPr>
            <a:lstStyle/>
            <a:p>
              <a:pPr lvl="0" algn="l" defTabSz="711200">
                <a:lnSpc>
                  <a:spcPct val="90000"/>
                </a:lnSpc>
                <a:spcBef>
                  <a:spcPct val="0"/>
                </a:spcBef>
                <a:spcAft>
                  <a:spcPct val="35000"/>
                </a:spcAft>
              </a:pPr>
              <a:r>
                <a:rPr lang="en-US" sz="2000" kern="1200" dirty="0">
                  <a:solidFill>
                    <a:schemeClr val="tx1"/>
                  </a:solidFill>
                  <a:latin typeface="Arial" pitchFamily="34" charset="0"/>
                  <a:cs typeface="Arial" pitchFamily="34" charset="0"/>
                </a:rPr>
                <a:t>Go beyond your comfort zone to reach others with the </a:t>
              </a:r>
              <a:r>
                <a:rPr lang="en-US" sz="2000" kern="1200" dirty="0" smtClean="0">
                  <a:solidFill>
                    <a:schemeClr val="tx1"/>
                  </a:solidFill>
                  <a:latin typeface="Arial" pitchFamily="34" charset="0"/>
                  <a:cs typeface="Arial" pitchFamily="34" charset="0"/>
                </a:rPr>
                <a:t>gospel</a:t>
              </a:r>
              <a:r>
                <a:rPr lang="en-US" sz="2000" kern="1200" dirty="0">
                  <a:solidFill>
                    <a:schemeClr val="tx1"/>
                  </a:solidFill>
                  <a:latin typeface="Arial" pitchFamily="34" charset="0"/>
                  <a:cs typeface="Arial" pitchFamily="34" charset="0"/>
                </a:rPr>
                <a:t>. </a:t>
              </a:r>
            </a:p>
          </p:txBody>
        </p:sp>
      </p:grpSp>
      <p:sp>
        <p:nvSpPr>
          <p:cNvPr id="7" name="TextBox 6"/>
          <p:cNvSpPr txBox="1"/>
          <p:nvPr/>
        </p:nvSpPr>
        <p:spPr>
          <a:xfrm>
            <a:off x="76200" y="1371600"/>
            <a:ext cx="5334000" cy="400110"/>
          </a:xfrm>
          <a:prstGeom prst="rect">
            <a:avLst/>
          </a:prstGeom>
        </p:spPr>
        <p:txBody>
          <a:bodyPr wrap="square" rtlCol="0">
            <a:spAutoFit/>
          </a:bodyPr>
          <a:lstStyle/>
          <a:p>
            <a:r>
              <a:rPr lang="en-US" sz="2000" dirty="0">
                <a:latin typeface="Arial"/>
              </a:rPr>
              <a:t>Church planting provides the opportunity to: </a:t>
            </a:r>
          </a:p>
        </p:txBody>
      </p:sp>
    </p:spTree>
    <p:extLst>
      <p:ext uri="{BB962C8B-B14F-4D97-AF65-F5344CB8AC3E}">
        <p14:creationId xmlns:p14="http://schemas.microsoft.com/office/powerpoint/2010/main" val="64702100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arn(inVertical)">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15"/>
          <p:cNvSpPr/>
          <p:nvPr/>
        </p:nvSpPr>
        <p:spPr>
          <a:xfrm>
            <a:off x="0" y="1776867"/>
            <a:ext cx="9144000" cy="3176134"/>
          </a:xfrm>
          <a:prstGeom prst="rect">
            <a:avLst/>
          </a:prstGeom>
          <a:gradFill flip="none" rotWithShape="1">
            <a:gsLst>
              <a:gs pos="0">
                <a:srgbClr val="E2001A"/>
              </a:gs>
              <a:gs pos="100000">
                <a:srgbClr val="FDFFB8">
                  <a:alpha val="24000"/>
                </a:srgbClr>
              </a:gs>
            </a:gsLst>
            <a:lin ang="16200000" scaled="0"/>
            <a:tileRect/>
          </a:gradFill>
          <a:effectLst/>
        </p:spPr>
        <p:txBody>
          <a:bodyPr wrap="square" anchor="ctr">
            <a:noAutofit/>
          </a:bodyPr>
          <a:lstStyle/>
          <a:p>
            <a:endParaRPr lang="es-ES" sz="1600" dirty="0">
              <a:latin typeface="Times New Roman"/>
              <a:cs typeface="Times New Roman"/>
            </a:endParaRPr>
          </a:p>
        </p:txBody>
      </p:sp>
      <p:sp>
        <p:nvSpPr>
          <p:cNvPr id="2" name="Título 1"/>
          <p:cNvSpPr txBox="1">
            <a:spLocks/>
          </p:cNvSpPr>
          <p:nvPr/>
        </p:nvSpPr>
        <p:spPr>
          <a:xfrm>
            <a:off x="0" y="402566"/>
            <a:ext cx="5744359" cy="431800"/>
          </a:xfrm>
          <a:prstGeom prst="rect">
            <a:avLst/>
          </a:prstGeom>
          <a:solidFill>
            <a:srgbClr val="1D398D"/>
          </a:solidFill>
        </p:spPr>
        <p:txBody>
          <a:bodyPr vert="horz" lIns="360000" tIns="0" rIns="91440" bIns="0" rtlCol="0" anchor="ctr">
            <a:normAutofit fontScale="92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s-ES" sz="2000" b="1" dirty="0">
                <a:solidFill>
                  <a:schemeClr val="bg1"/>
                </a:solidFill>
                <a:latin typeface="Arial"/>
                <a:cs typeface="Arial"/>
              </a:rPr>
              <a:t>CARING FOR YOUR FAMILY AND YOURSELF</a:t>
            </a:r>
            <a:endParaRPr lang="en-US" sz="2000" b="1" dirty="0">
              <a:solidFill>
                <a:schemeClr val="bg1"/>
              </a:solidFill>
              <a:latin typeface="Arial"/>
              <a:cs typeface="Arial"/>
            </a:endParaRPr>
          </a:p>
        </p:txBody>
      </p:sp>
      <p:sp>
        <p:nvSpPr>
          <p:cNvPr id="3" name="Rectangle 2"/>
          <p:cNvSpPr/>
          <p:nvPr/>
        </p:nvSpPr>
        <p:spPr>
          <a:xfrm>
            <a:off x="86265" y="992037"/>
            <a:ext cx="8219536" cy="461665"/>
          </a:xfrm>
          <a:prstGeom prst="rect">
            <a:avLst/>
          </a:prstGeom>
        </p:spPr>
        <p:txBody>
          <a:bodyPr wrap="square" anchor="t">
            <a:spAutoFit/>
          </a:bodyPr>
          <a:lstStyle/>
          <a:p>
            <a:r>
              <a:rPr lang="en-US" sz="2400" b="1" dirty="0">
                <a:latin typeface="Arial" panose="020B0604020202020204" pitchFamily="34" charset="0"/>
                <a:cs typeface="Arial" panose="020B0604020202020204" pitchFamily="34" charset="0"/>
              </a:rPr>
              <a:t>DANGERS FOR THE CHURCH PLANTERS' FAMILIES</a:t>
            </a:r>
            <a:r>
              <a:rPr lang="en-US" sz="2400" b="1" dirty="0" smtClean="0">
                <a:latin typeface="Arial" panose="020B0604020202020204" pitchFamily="34" charset="0"/>
                <a:cs typeface="Arial" panose="020B0604020202020204" pitchFamily="34" charset="0"/>
              </a:rPr>
              <a:t>: </a:t>
            </a:r>
            <a:endParaRPr lang="en-US" sz="2400" b="1" dirty="0">
              <a:latin typeface="Arial" panose="020B0604020202020204" pitchFamily="34" charset="0"/>
              <a:cs typeface="Arial" panose="020B0604020202020204" pitchFamily="34" charset="0"/>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37849" y="5794075"/>
            <a:ext cx="2856390" cy="794433"/>
          </a:xfrm>
          <a:prstGeom prst="rect">
            <a:avLst/>
          </a:prstGeom>
        </p:spPr>
      </p:pic>
      <p:sp>
        <p:nvSpPr>
          <p:cNvPr id="5" name="Rectángulo 16"/>
          <p:cNvSpPr/>
          <p:nvPr/>
        </p:nvSpPr>
        <p:spPr>
          <a:xfrm>
            <a:off x="0" y="6714000"/>
            <a:ext cx="9144000" cy="144000"/>
          </a:xfrm>
          <a:prstGeom prst="rect">
            <a:avLst/>
          </a:prstGeom>
          <a:solidFill>
            <a:srgbClr val="1D398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6" name="TextBox 5"/>
          <p:cNvSpPr txBox="1"/>
          <p:nvPr/>
        </p:nvSpPr>
        <p:spPr>
          <a:xfrm>
            <a:off x="370442" y="2028251"/>
            <a:ext cx="8468758" cy="2554545"/>
          </a:xfrm>
          <a:prstGeom prst="rect">
            <a:avLst/>
          </a:prstGeom>
        </p:spPr>
        <p:txBody>
          <a:bodyPr wrap="square" rtlCol="0">
            <a:spAutoFit/>
          </a:bodyPr>
          <a:lstStyle/>
          <a:p>
            <a:pPr marL="342900" indent="-342900">
              <a:buFont typeface="Courier New" pitchFamily="49" charset="0"/>
              <a:buChar char="o"/>
            </a:pPr>
            <a:r>
              <a:rPr lang="en-US" sz="2000" dirty="0">
                <a:latin typeface="Arial"/>
              </a:rPr>
              <a:t>The lack of limits. </a:t>
            </a:r>
          </a:p>
          <a:p>
            <a:pPr marL="342900" indent="-342900">
              <a:buFont typeface="Courier New" pitchFamily="49" charset="0"/>
              <a:buChar char="o"/>
            </a:pPr>
            <a:r>
              <a:rPr lang="en-US" sz="2000" dirty="0">
                <a:latin typeface="Arial"/>
              </a:rPr>
              <a:t>Trying to meet unrealistic expectations, either of yourself or of others. </a:t>
            </a:r>
          </a:p>
          <a:p>
            <a:pPr marL="342900" indent="-342900">
              <a:buFont typeface="Courier New" pitchFamily="49" charset="0"/>
              <a:buChar char="o"/>
            </a:pPr>
            <a:r>
              <a:rPr lang="en-US" sz="2000" dirty="0">
                <a:latin typeface="Arial"/>
              </a:rPr>
              <a:t>Replacing an intimate relationship with the work of the ministry. </a:t>
            </a:r>
          </a:p>
          <a:p>
            <a:pPr marL="342900" indent="-342900">
              <a:buFont typeface="Courier New" pitchFamily="49" charset="0"/>
              <a:buChar char="o"/>
            </a:pPr>
            <a:r>
              <a:rPr lang="en-US" sz="2000" dirty="0">
                <a:latin typeface="Arial"/>
              </a:rPr>
              <a:t>Isolation. </a:t>
            </a:r>
          </a:p>
          <a:p>
            <a:pPr marL="342900" indent="-342900">
              <a:buFont typeface="Courier New" pitchFamily="49" charset="0"/>
              <a:buChar char="o"/>
            </a:pPr>
            <a:r>
              <a:rPr lang="en-US" sz="2000" dirty="0">
                <a:latin typeface="Arial"/>
              </a:rPr>
              <a:t>Not taking advantage of opportunities for the family to grow together.</a:t>
            </a:r>
          </a:p>
          <a:p>
            <a:pPr marL="342900" indent="-342900">
              <a:buFont typeface="Courier New" pitchFamily="49" charset="0"/>
              <a:buChar char="o"/>
            </a:pPr>
            <a:r>
              <a:rPr lang="en-US" sz="2000" dirty="0">
                <a:latin typeface="Arial"/>
              </a:rPr>
              <a:t>Cultivating codependency by engaging emotionally with people who have many needs.</a:t>
            </a:r>
          </a:p>
          <a:p>
            <a:pPr marL="342900" indent="-342900">
              <a:buFont typeface="Courier New" pitchFamily="49" charset="0"/>
              <a:buChar char="o"/>
            </a:pPr>
            <a:r>
              <a:rPr lang="en-US" sz="2000" dirty="0">
                <a:latin typeface="Arial"/>
              </a:rPr>
              <a:t>Home fails to be a safe haven. </a:t>
            </a:r>
          </a:p>
        </p:txBody>
      </p:sp>
    </p:spTree>
    <p:extLst>
      <p:ext uri="{BB962C8B-B14F-4D97-AF65-F5344CB8AC3E}">
        <p14:creationId xmlns:p14="http://schemas.microsoft.com/office/powerpoint/2010/main" val="99659877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 grpId="0" animBg="1"/>
      <p:bldP spid="6"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ángulo 15"/>
          <p:cNvSpPr/>
          <p:nvPr/>
        </p:nvSpPr>
        <p:spPr>
          <a:xfrm>
            <a:off x="0" y="1333608"/>
            <a:ext cx="9144000" cy="1714392"/>
          </a:xfrm>
          <a:prstGeom prst="rect">
            <a:avLst/>
          </a:prstGeom>
          <a:gradFill flip="none" rotWithShape="1">
            <a:gsLst>
              <a:gs pos="0">
                <a:srgbClr val="009036"/>
              </a:gs>
              <a:gs pos="100000">
                <a:srgbClr val="FDFFB8">
                  <a:alpha val="24000"/>
                </a:srgbClr>
              </a:gs>
            </a:gsLst>
            <a:lin ang="16200000" scaled="0"/>
            <a:tileRect/>
          </a:gradFill>
          <a:effectLst/>
        </p:spPr>
        <p:txBody>
          <a:bodyPr wrap="square" anchor="ctr">
            <a:noAutofit/>
          </a:bodyPr>
          <a:lstStyle/>
          <a:p>
            <a:endParaRPr lang="es-ES" sz="1600" dirty="0">
              <a:latin typeface="Times New Roman"/>
              <a:cs typeface="Times New Roman"/>
            </a:endParaRPr>
          </a:p>
        </p:txBody>
      </p:sp>
      <p:sp>
        <p:nvSpPr>
          <p:cNvPr id="9" name="Rectángulo 15"/>
          <p:cNvSpPr/>
          <p:nvPr/>
        </p:nvSpPr>
        <p:spPr>
          <a:xfrm>
            <a:off x="-4763" y="3437378"/>
            <a:ext cx="9148763" cy="2201422"/>
          </a:xfrm>
          <a:prstGeom prst="rect">
            <a:avLst/>
          </a:prstGeom>
          <a:gradFill flip="none" rotWithShape="1">
            <a:gsLst>
              <a:gs pos="0">
                <a:srgbClr val="F9B200"/>
              </a:gs>
              <a:gs pos="100000">
                <a:srgbClr val="FDFFB8">
                  <a:alpha val="24000"/>
                </a:srgbClr>
              </a:gs>
            </a:gsLst>
            <a:lin ang="16200000" scaled="0"/>
            <a:tileRect/>
          </a:gradFill>
          <a:effectLst/>
        </p:spPr>
        <p:txBody>
          <a:bodyPr wrap="square" anchor="ctr">
            <a:noAutofit/>
          </a:bodyPr>
          <a:lstStyle/>
          <a:p>
            <a:endParaRPr lang="es-ES" sz="1600" dirty="0">
              <a:latin typeface="Times New Roman"/>
              <a:cs typeface="Times New Roman"/>
            </a:endParaRPr>
          </a:p>
        </p:txBody>
      </p:sp>
      <p:sp>
        <p:nvSpPr>
          <p:cNvPr id="2" name="Rectangle 1"/>
          <p:cNvSpPr/>
          <p:nvPr/>
        </p:nvSpPr>
        <p:spPr>
          <a:xfrm>
            <a:off x="49785" y="1325940"/>
            <a:ext cx="10372572" cy="1569660"/>
          </a:xfrm>
          <a:prstGeom prst="rect">
            <a:avLst/>
          </a:prstGeom>
        </p:spPr>
        <p:txBody>
          <a:bodyPr wrap="square" anchor="t">
            <a:spAutoFit/>
          </a:bodyPr>
          <a:lstStyle/>
          <a:p>
            <a:r>
              <a:rPr lang="en-US" sz="2400" b="1" dirty="0">
                <a:latin typeface="Arial" panose="020B0604020202020204" pitchFamily="34" charset="0"/>
                <a:cs typeface="Arial" panose="020B0604020202020204" pitchFamily="34" charset="0"/>
              </a:rPr>
              <a:t>CARING FOR SELF:</a:t>
            </a:r>
          </a:p>
          <a:p>
            <a:endParaRPr lang="en-US" sz="2400" b="1" dirty="0">
              <a:latin typeface="Arial" panose="020B0604020202020204" pitchFamily="34" charset="0"/>
              <a:cs typeface="Arial" panose="020B0604020202020204" pitchFamily="34" charset="0"/>
            </a:endParaRPr>
          </a:p>
          <a:p>
            <a:endParaRPr lang="en-US" sz="2400" b="1" dirty="0">
              <a:latin typeface="Arial" panose="020B0604020202020204" pitchFamily="34" charset="0"/>
              <a:cs typeface="Arial" panose="020B0604020202020204" pitchFamily="34" charset="0"/>
            </a:endParaRPr>
          </a:p>
          <a:p>
            <a:r>
              <a:rPr lang="en-US" sz="2400" b="1" dirty="0">
                <a:latin typeface="Arial" panose="020B0604020202020204" pitchFamily="34" charset="0"/>
                <a:cs typeface="Arial" panose="020B0604020202020204" pitchFamily="34" charset="0"/>
              </a:rPr>
              <a:t> </a:t>
            </a:r>
          </a:p>
        </p:txBody>
      </p:sp>
      <p:sp>
        <p:nvSpPr>
          <p:cNvPr id="3" name="Título 1"/>
          <p:cNvSpPr txBox="1">
            <a:spLocks/>
          </p:cNvSpPr>
          <p:nvPr/>
        </p:nvSpPr>
        <p:spPr>
          <a:xfrm>
            <a:off x="0" y="402566"/>
            <a:ext cx="5744359" cy="431800"/>
          </a:xfrm>
          <a:prstGeom prst="rect">
            <a:avLst/>
          </a:prstGeom>
          <a:solidFill>
            <a:srgbClr val="1D398D"/>
          </a:solidFill>
        </p:spPr>
        <p:txBody>
          <a:bodyPr vert="horz" lIns="360000" tIns="0" rIns="91440" bIns="0" rtlCol="0" anchor="ctr">
            <a:normAutofit fontScale="92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s-ES" sz="2000" b="1" dirty="0">
                <a:solidFill>
                  <a:schemeClr val="bg1"/>
                </a:solidFill>
                <a:latin typeface="Arial"/>
                <a:cs typeface="Arial"/>
              </a:rPr>
              <a:t>CARING FOR YOUR FAMILY AND YOURSELF</a:t>
            </a:r>
            <a:endParaRPr lang="en-US" sz="2000" b="1" dirty="0">
              <a:solidFill>
                <a:schemeClr val="bg1"/>
              </a:solidFill>
              <a:latin typeface="Arial"/>
              <a:cs typeface="Arial"/>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37849" y="5779698"/>
            <a:ext cx="2856390" cy="794433"/>
          </a:xfrm>
          <a:prstGeom prst="rect">
            <a:avLst/>
          </a:prstGeom>
        </p:spPr>
      </p:pic>
      <p:sp>
        <p:nvSpPr>
          <p:cNvPr id="5" name="Rectángulo 16"/>
          <p:cNvSpPr/>
          <p:nvPr/>
        </p:nvSpPr>
        <p:spPr>
          <a:xfrm>
            <a:off x="0" y="6699849"/>
            <a:ext cx="9144000" cy="144000"/>
          </a:xfrm>
          <a:prstGeom prst="rect">
            <a:avLst/>
          </a:prstGeom>
          <a:solidFill>
            <a:srgbClr val="1D398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6" name="TextBox 5"/>
          <p:cNvSpPr txBox="1"/>
          <p:nvPr/>
        </p:nvSpPr>
        <p:spPr>
          <a:xfrm>
            <a:off x="123174" y="1828800"/>
            <a:ext cx="8868425" cy="707886"/>
          </a:xfrm>
          <a:prstGeom prst="rect">
            <a:avLst/>
          </a:prstGeom>
        </p:spPr>
        <p:txBody>
          <a:bodyPr wrap="square" rtlCol="0">
            <a:spAutoFit/>
          </a:bodyPr>
          <a:lstStyle/>
          <a:p>
            <a:r>
              <a:rPr lang="en-US" sz="2000" dirty="0">
                <a:latin typeface="Arial"/>
              </a:rPr>
              <a:t>Church planters must take care of themselves in order to be able to serve the needs of the ministry (airplane safety instruction example).</a:t>
            </a:r>
            <a:r>
              <a:rPr lang="en-US" dirty="0"/>
              <a:t> </a:t>
            </a:r>
          </a:p>
        </p:txBody>
      </p:sp>
      <p:sp>
        <p:nvSpPr>
          <p:cNvPr id="7" name="Rectangle 6"/>
          <p:cNvSpPr/>
          <p:nvPr/>
        </p:nvSpPr>
        <p:spPr>
          <a:xfrm>
            <a:off x="43132" y="3478118"/>
            <a:ext cx="10372572" cy="1569660"/>
          </a:xfrm>
          <a:prstGeom prst="rect">
            <a:avLst/>
          </a:prstGeom>
        </p:spPr>
        <p:txBody>
          <a:bodyPr wrap="square" anchor="t">
            <a:spAutoFit/>
          </a:bodyPr>
          <a:lstStyle/>
          <a:p>
            <a:r>
              <a:rPr lang="en-US" sz="2400" b="1" dirty="0">
                <a:latin typeface="Arial" panose="020B0604020202020204" pitchFamily="34" charset="0"/>
                <a:cs typeface="Arial" panose="020B0604020202020204" pitchFamily="34" charset="0"/>
              </a:rPr>
              <a:t>CARING FOR YOUR FAMILY:</a:t>
            </a:r>
          </a:p>
          <a:p>
            <a:endParaRPr lang="en-US" sz="2400" b="1" dirty="0">
              <a:latin typeface="Arial" panose="020B0604020202020204" pitchFamily="34" charset="0"/>
              <a:cs typeface="Arial" panose="020B0604020202020204" pitchFamily="34" charset="0"/>
            </a:endParaRPr>
          </a:p>
          <a:p>
            <a:endParaRPr lang="en-US" sz="2400" b="1" dirty="0">
              <a:latin typeface="Arial" panose="020B0604020202020204" pitchFamily="34" charset="0"/>
              <a:cs typeface="Arial" panose="020B0604020202020204" pitchFamily="34" charset="0"/>
            </a:endParaRPr>
          </a:p>
          <a:p>
            <a:r>
              <a:rPr lang="en-US" sz="2400" b="1" dirty="0">
                <a:latin typeface="Arial" panose="020B0604020202020204" pitchFamily="34" charset="0"/>
                <a:cs typeface="Arial" panose="020B0604020202020204" pitchFamily="34" charset="0"/>
              </a:rPr>
              <a:t> </a:t>
            </a:r>
          </a:p>
        </p:txBody>
      </p:sp>
      <p:sp>
        <p:nvSpPr>
          <p:cNvPr id="8" name="TextBox 7"/>
          <p:cNvSpPr txBox="1"/>
          <p:nvPr/>
        </p:nvSpPr>
        <p:spPr>
          <a:xfrm>
            <a:off x="143773" y="3952570"/>
            <a:ext cx="8619228" cy="1323439"/>
          </a:xfrm>
          <a:prstGeom prst="rect">
            <a:avLst/>
          </a:prstGeom>
        </p:spPr>
        <p:txBody>
          <a:bodyPr wrap="square" rtlCol="0">
            <a:spAutoFit/>
          </a:bodyPr>
          <a:lstStyle/>
          <a:p>
            <a:r>
              <a:rPr lang="en-US" sz="2000" dirty="0">
                <a:latin typeface="Arial"/>
              </a:rPr>
              <a:t>Paul calls husbands to love their wives as Christ loved the </a:t>
            </a:r>
            <a:r>
              <a:rPr lang="en-US" sz="2000" dirty="0" smtClean="0">
                <a:latin typeface="Arial"/>
              </a:rPr>
              <a:t>Church </a:t>
            </a:r>
            <a:r>
              <a:rPr lang="en-US" sz="2000" dirty="0">
                <a:latin typeface="Arial"/>
              </a:rPr>
              <a:t>(Ephesians 5:25). The book of Deuteronomy calls parents to teach their children about God (Deuteronomy 6:7). All this requires being both physically and emotionally present. </a:t>
            </a:r>
          </a:p>
        </p:txBody>
      </p:sp>
    </p:spTree>
    <p:extLst>
      <p:ext uri="{BB962C8B-B14F-4D97-AF65-F5344CB8AC3E}">
        <p14:creationId xmlns:p14="http://schemas.microsoft.com/office/powerpoint/2010/main" val="61663378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6"/>
                                        </p:tgtEl>
                                        <p:attrNameLst>
                                          <p:attrName>style.visibility</p:attrName>
                                        </p:attrNameLst>
                                      </p:cBhvr>
                                      <p:to>
                                        <p:strVal val="visible"/>
                                      </p:to>
                                    </p:set>
                                  </p:childTnLst>
                                </p:cTn>
                              </p:par>
                              <p:par>
                                <p:cTn id="16" presetID="1" presetClass="entr" presetSubtype="0" fill="hold" grpId="0" nodeType="withEffect">
                                  <p:stCondLst>
                                    <p:cond delay="0"/>
                                  </p:stCondLst>
                                  <p:childTnLst>
                                    <p:set>
                                      <p:cBhvr>
                                        <p:cTn id="17" dur="1" fill="hold">
                                          <p:stCondLst>
                                            <p:cond delay="0"/>
                                          </p:stCondLst>
                                        </p:cTn>
                                        <p:tgtEl>
                                          <p:spTgt spid="2"/>
                                        </p:tgtEl>
                                        <p:attrNameLst>
                                          <p:attrName>style.visibility</p:attrName>
                                        </p:attrNameLst>
                                      </p:cBhvr>
                                      <p:to>
                                        <p:strVal val="visible"/>
                                      </p:to>
                                    </p:set>
                                  </p:childTnLst>
                                </p:cTn>
                              </p:par>
                            </p:childTnLst>
                          </p:cTn>
                        </p:par>
                        <p:par>
                          <p:cTn id="18" fill="hold">
                            <p:stCondLst>
                              <p:cond delay="0"/>
                            </p:stCondLst>
                            <p:childTnLst>
                              <p:par>
                                <p:cTn id="19" presetID="10" presetClass="entr" presetSubtype="0"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500"/>
                                        <p:tgtEl>
                                          <p:spTgt spid="9"/>
                                        </p:tgtEl>
                                      </p:cBhvr>
                                    </p:animEffec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7"/>
                                        </p:tgtEl>
                                        <p:attrNameLst>
                                          <p:attrName>style.visibility</p:attrName>
                                        </p:attrNameLst>
                                      </p:cBhvr>
                                      <p:to>
                                        <p:strVal val="visible"/>
                                      </p:to>
                                    </p:set>
                                  </p:childTnLst>
                                </p:cTn>
                              </p:par>
                              <p:par>
                                <p:cTn id="26" presetID="1" presetClass="entr" presetSubtype="0" fill="hold" grpId="0" nodeType="withEffect">
                                  <p:stCondLst>
                                    <p:cond delay="0"/>
                                  </p:stCondLst>
                                  <p:childTnLst>
                                    <p:set>
                                      <p:cBhvr>
                                        <p:cTn id="27"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9" grpId="0" animBg="1"/>
      <p:bldP spid="2" grpId="0"/>
      <p:bldP spid="3" grpId="0" animBg="1"/>
      <p:bldP spid="6" grpId="0"/>
      <p:bldP spid="7" grpId="0"/>
      <p:bldP spid="8"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48000" y="2395537"/>
            <a:ext cx="3048000" cy="2066925"/>
          </a:xfrm>
          <a:prstGeom prst="rect">
            <a:avLst/>
          </a:prstGeom>
        </p:spPr>
      </p:pic>
      <p:sp>
        <p:nvSpPr>
          <p:cNvPr id="3" name="Rectángulo 16"/>
          <p:cNvSpPr/>
          <p:nvPr/>
        </p:nvSpPr>
        <p:spPr>
          <a:xfrm>
            <a:off x="0" y="6725920"/>
            <a:ext cx="9144000" cy="144000"/>
          </a:xfrm>
          <a:prstGeom prst="rect">
            <a:avLst/>
          </a:prstGeom>
          <a:solidFill>
            <a:srgbClr val="1D398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209288572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000" fill="hold"/>
                                        <p:tgtEl>
                                          <p:spTgt spid="4"/>
                                        </p:tgtEl>
                                        <p:attrNameLst>
                                          <p:attrName>ppt_w</p:attrName>
                                        </p:attrNameLst>
                                      </p:cBhvr>
                                      <p:tavLst>
                                        <p:tav tm="0">
                                          <p:val>
                                            <p:strVal val="2/3*#ppt_w"/>
                                          </p:val>
                                        </p:tav>
                                        <p:tav tm="100000">
                                          <p:val>
                                            <p:strVal val="#ppt_w"/>
                                          </p:val>
                                        </p:tav>
                                      </p:tavLst>
                                    </p:anim>
                                    <p:anim calcmode="lin" valueType="num">
                                      <p:cBhvr>
                                        <p:cTn id="8" dur="2000" fill="hold"/>
                                        <p:tgtEl>
                                          <p:spTgt spid="4"/>
                                        </p:tgtEl>
                                        <p:attrNameLst>
                                          <p:attrName>ppt_h</p:attrName>
                                        </p:attrNameLst>
                                      </p:cBhvr>
                                      <p:tavLst>
                                        <p:tav tm="0">
                                          <p:val>
                                            <p:strVal val="2/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txBox="1">
            <a:spLocks/>
          </p:cNvSpPr>
          <p:nvPr/>
        </p:nvSpPr>
        <p:spPr>
          <a:xfrm>
            <a:off x="0" y="457200"/>
            <a:ext cx="4897120" cy="432000"/>
          </a:xfrm>
          <a:prstGeom prst="rect">
            <a:avLst/>
          </a:prstGeom>
          <a:solidFill>
            <a:srgbClr val="1D398D"/>
          </a:solidFill>
        </p:spPr>
        <p:txBody>
          <a:bodyPr vert="horz" lIns="360000" tIns="0" rIns="91440" bIns="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s-ES" sz="2000" b="1" dirty="0" smtClean="0">
                <a:solidFill>
                  <a:schemeClr val="bg1"/>
                </a:solidFill>
                <a:latin typeface="Arial"/>
                <a:cs typeface="Arial"/>
              </a:rPr>
              <a:t>DEFINING THE VISION</a:t>
            </a:r>
            <a:endParaRPr lang="es-ES" sz="2000" b="1" dirty="0">
              <a:solidFill>
                <a:schemeClr val="bg1"/>
              </a:solidFill>
              <a:latin typeface="Arial"/>
              <a:cs typeface="Arial"/>
            </a:endParaRPr>
          </a:p>
        </p:txBody>
      </p:sp>
      <p:sp>
        <p:nvSpPr>
          <p:cNvPr id="5" name="Rectángulo 15"/>
          <p:cNvSpPr/>
          <p:nvPr/>
        </p:nvSpPr>
        <p:spPr>
          <a:xfrm>
            <a:off x="1066800" y="889200"/>
            <a:ext cx="8077200" cy="4531894"/>
          </a:xfrm>
          <a:prstGeom prst="rect">
            <a:avLst/>
          </a:prstGeom>
          <a:gradFill flip="none" rotWithShape="1">
            <a:gsLst>
              <a:gs pos="0">
                <a:srgbClr val="E6418D"/>
              </a:gs>
              <a:gs pos="100000">
                <a:srgbClr val="FDFFB8">
                  <a:alpha val="24000"/>
                </a:srgbClr>
              </a:gs>
            </a:gsLst>
            <a:lin ang="16200000" scaled="0"/>
            <a:tileRect/>
          </a:gradFill>
          <a:effectLst/>
        </p:spPr>
        <p:txBody>
          <a:bodyPr wrap="square" anchor="ctr">
            <a:noAutofit/>
          </a:bodyPr>
          <a:lstStyle/>
          <a:p>
            <a:endParaRPr lang="es-ES" sz="1600" dirty="0">
              <a:latin typeface="Times New Roman"/>
              <a:cs typeface="Times New Roman"/>
            </a:endParaRPr>
          </a:p>
        </p:txBody>
      </p:sp>
      <p:sp>
        <p:nvSpPr>
          <p:cNvPr id="7" name="TextBox 6"/>
          <p:cNvSpPr txBox="1"/>
          <p:nvPr/>
        </p:nvSpPr>
        <p:spPr>
          <a:xfrm>
            <a:off x="1081367" y="1143000"/>
            <a:ext cx="8062633" cy="4278094"/>
          </a:xfrm>
          <a:prstGeom prst="rect">
            <a:avLst/>
          </a:prstGeom>
          <a:noFill/>
        </p:spPr>
        <p:txBody>
          <a:bodyPr wrap="square" rtlCol="0">
            <a:spAutoFit/>
          </a:bodyPr>
          <a:lstStyle/>
          <a:p>
            <a:r>
              <a:rPr lang="en-US" sz="2400" b="1" dirty="0" smtClean="0">
                <a:latin typeface="Arial" panose="020B0604020202020204" pitchFamily="34" charset="0"/>
                <a:cs typeface="Arial" panose="020B0604020202020204" pitchFamily="34" charset="0"/>
              </a:rPr>
              <a:t>DEFINITIONS OF VISION: </a:t>
            </a:r>
            <a:endParaRPr lang="en-US" sz="2400" b="1" dirty="0">
              <a:latin typeface="Arial" panose="020B0604020202020204" pitchFamily="34" charset="0"/>
              <a:cs typeface="Arial" panose="020B0604020202020204" pitchFamily="34" charset="0"/>
            </a:endParaRPr>
          </a:p>
          <a:p>
            <a:endParaRPr lang="en-US" sz="2400" dirty="0">
              <a:latin typeface="Arial" panose="020B0604020202020204" pitchFamily="34" charset="0"/>
              <a:cs typeface="Arial" panose="020B0604020202020204" pitchFamily="34" charset="0"/>
            </a:endParaRPr>
          </a:p>
          <a:p>
            <a:pPr marL="0" lvl="1"/>
            <a:r>
              <a:rPr lang="en-US" sz="2000" dirty="0" smtClean="0">
                <a:latin typeface="Arial" pitchFamily="34" charset="0"/>
                <a:cs typeface="Arial" pitchFamily="34" charset="0"/>
              </a:rPr>
              <a:t>1. Vision is a </a:t>
            </a:r>
            <a:r>
              <a:rPr lang="en-US" sz="2000" dirty="0">
                <a:latin typeface="Arial" pitchFamily="34" charset="0"/>
                <a:cs typeface="Arial" pitchFamily="34" charset="0"/>
              </a:rPr>
              <a:t>God-given ability to </a:t>
            </a:r>
            <a:r>
              <a:rPr lang="en-US" sz="2000" b="1" dirty="0">
                <a:latin typeface="Arial" pitchFamily="34" charset="0"/>
                <a:cs typeface="Arial" pitchFamily="34" charset="0"/>
              </a:rPr>
              <a:t>SEE</a:t>
            </a:r>
            <a:r>
              <a:rPr lang="en-US" sz="2000" dirty="0">
                <a:latin typeface="Arial" pitchFamily="34" charset="0"/>
                <a:cs typeface="Arial" pitchFamily="34" charset="0"/>
              </a:rPr>
              <a:t> those things which are not, </a:t>
            </a:r>
            <a:endParaRPr lang="en-US" sz="2000" dirty="0" smtClean="0">
              <a:latin typeface="Arial" pitchFamily="34" charset="0"/>
              <a:cs typeface="Arial" pitchFamily="34" charset="0"/>
            </a:endParaRPr>
          </a:p>
          <a:p>
            <a:pPr marL="0" lvl="1"/>
            <a:r>
              <a:rPr lang="en-US" sz="2000" dirty="0" smtClean="0">
                <a:latin typeface="Arial" pitchFamily="34" charset="0"/>
                <a:cs typeface="Arial" pitchFamily="34" charset="0"/>
              </a:rPr>
              <a:t>but </a:t>
            </a:r>
            <a:r>
              <a:rPr lang="en-US" sz="2000" dirty="0">
                <a:latin typeface="Arial" pitchFamily="34" charset="0"/>
                <a:cs typeface="Arial" pitchFamily="34" charset="0"/>
              </a:rPr>
              <a:t>which could become </a:t>
            </a:r>
            <a:r>
              <a:rPr lang="en-US" sz="2000" b="1" dirty="0">
                <a:latin typeface="Arial" pitchFamily="34" charset="0"/>
                <a:cs typeface="Arial" pitchFamily="34" charset="0"/>
              </a:rPr>
              <a:t>REALITY</a:t>
            </a:r>
            <a:r>
              <a:rPr lang="en-US" sz="2000" dirty="0">
                <a:latin typeface="Arial" pitchFamily="34" charset="0"/>
                <a:cs typeface="Arial" pitchFamily="34" charset="0"/>
              </a:rPr>
              <a:t>. </a:t>
            </a:r>
          </a:p>
          <a:p>
            <a:r>
              <a:rPr lang="en-US" sz="2000" dirty="0" smtClean="0">
                <a:latin typeface="Arial" panose="020B0604020202020204" pitchFamily="34" charset="0"/>
                <a:cs typeface="Arial" panose="020B0604020202020204" pitchFamily="34" charset="0"/>
              </a:rPr>
              <a:t> </a:t>
            </a:r>
          </a:p>
          <a:p>
            <a:pPr marL="0" lvl="1"/>
            <a:r>
              <a:rPr lang="en-US" sz="2000" dirty="0" smtClean="0">
                <a:latin typeface="Arial" panose="020B0604020202020204" pitchFamily="34" charset="0"/>
                <a:cs typeface="Arial" panose="020B0604020202020204" pitchFamily="34" charset="0"/>
              </a:rPr>
              <a:t>2. </a:t>
            </a:r>
            <a:r>
              <a:rPr lang="en-US" sz="2000" dirty="0">
                <a:latin typeface="Arial" pitchFamily="34" charset="0"/>
                <a:cs typeface="Arial" pitchFamily="34" charset="0"/>
              </a:rPr>
              <a:t>The church’s vision determines its direction and all its ministries.</a:t>
            </a:r>
          </a:p>
          <a:p>
            <a:endParaRPr lang="en-US" sz="2000" dirty="0" smtClean="0">
              <a:latin typeface="Arial" panose="020B0604020202020204" pitchFamily="34" charset="0"/>
              <a:cs typeface="Arial" panose="020B0604020202020204" pitchFamily="34" charset="0"/>
            </a:endParaRPr>
          </a:p>
          <a:p>
            <a:pPr marL="0" lvl="1"/>
            <a:r>
              <a:rPr lang="en-US" sz="2000" dirty="0" smtClean="0">
                <a:latin typeface="Arial" panose="020B0604020202020204" pitchFamily="34" charset="0"/>
                <a:cs typeface="Arial" panose="020B0604020202020204" pitchFamily="34" charset="0"/>
              </a:rPr>
              <a:t>3. </a:t>
            </a:r>
            <a:r>
              <a:rPr lang="en-US" sz="2000" dirty="0">
                <a:latin typeface="Arial" pitchFamily="34" charset="0"/>
                <a:cs typeface="Arial" pitchFamily="34" charset="0"/>
              </a:rPr>
              <a:t>Having vision is also a matter of </a:t>
            </a:r>
            <a:r>
              <a:rPr lang="en-US" sz="2000" b="1" dirty="0">
                <a:latin typeface="Arial" pitchFamily="34" charset="0"/>
                <a:cs typeface="Arial" pitchFamily="34" charset="0"/>
              </a:rPr>
              <a:t>FAITH</a:t>
            </a:r>
            <a:r>
              <a:rPr lang="en-US" sz="2000" dirty="0">
                <a:latin typeface="Arial" pitchFamily="34" charset="0"/>
                <a:cs typeface="Arial" pitchFamily="34" charset="0"/>
              </a:rPr>
              <a:t>, because you must </a:t>
            </a:r>
            <a:r>
              <a:rPr lang="en-US" sz="2000" dirty="0" smtClean="0">
                <a:latin typeface="Arial" pitchFamily="34" charset="0"/>
                <a:cs typeface="Arial" pitchFamily="34" charset="0"/>
              </a:rPr>
              <a:t>deal</a:t>
            </a:r>
          </a:p>
          <a:p>
            <a:pPr marL="0" lvl="1"/>
            <a:r>
              <a:rPr lang="en-US" sz="2000" dirty="0" smtClean="0">
                <a:latin typeface="Arial" pitchFamily="34" charset="0"/>
                <a:cs typeface="Arial" pitchFamily="34" charset="0"/>
              </a:rPr>
              <a:t> </a:t>
            </a:r>
            <a:r>
              <a:rPr lang="en-US" sz="2000" dirty="0">
                <a:latin typeface="Arial" pitchFamily="34" charset="0"/>
                <a:cs typeface="Arial" pitchFamily="34" charset="0"/>
              </a:rPr>
              <a:t>with things you can’t see concretely.</a:t>
            </a:r>
          </a:p>
          <a:p>
            <a:endParaRPr lang="en-US" sz="2000" dirty="0" smtClean="0">
              <a:latin typeface="Arial" panose="020B0604020202020204" pitchFamily="34" charset="0"/>
              <a:cs typeface="Arial" panose="020B0604020202020204" pitchFamily="34" charset="0"/>
            </a:endParaRPr>
          </a:p>
          <a:p>
            <a:pPr marL="0" lvl="1"/>
            <a:r>
              <a:rPr lang="en-US" sz="2000" dirty="0" smtClean="0">
                <a:latin typeface="Arial" panose="020B0604020202020204" pitchFamily="34" charset="0"/>
                <a:cs typeface="Arial" panose="020B0604020202020204" pitchFamily="34" charset="0"/>
              </a:rPr>
              <a:t>4. </a:t>
            </a:r>
            <a:r>
              <a:rPr lang="en-US" sz="2000" dirty="0">
                <a:latin typeface="Arial" pitchFamily="34" charset="0"/>
                <a:cs typeface="Arial" pitchFamily="34" charset="0"/>
              </a:rPr>
              <a:t>A vision is a</a:t>
            </a:r>
            <a:r>
              <a:rPr lang="en-US" sz="2000" b="1" dirty="0">
                <a:latin typeface="Arial" pitchFamily="34" charset="0"/>
                <a:cs typeface="Arial" pitchFamily="34" charset="0"/>
              </a:rPr>
              <a:t> CHALLENGING </a:t>
            </a:r>
            <a:r>
              <a:rPr lang="en-US" sz="2000" dirty="0">
                <a:latin typeface="Arial" pitchFamily="34" charset="0"/>
                <a:cs typeface="Arial" pitchFamily="34" charset="0"/>
              </a:rPr>
              <a:t>and </a:t>
            </a:r>
            <a:r>
              <a:rPr lang="en-US" sz="2000" b="1" dirty="0">
                <a:latin typeface="Arial" pitchFamily="34" charset="0"/>
                <a:cs typeface="Arial" pitchFamily="34" charset="0"/>
              </a:rPr>
              <a:t>CLEAR</a:t>
            </a:r>
            <a:r>
              <a:rPr lang="en-US" sz="2000" dirty="0">
                <a:latin typeface="Arial" pitchFamily="34" charset="0"/>
                <a:cs typeface="Arial" pitchFamily="34" charset="0"/>
              </a:rPr>
              <a:t> picture of the future </a:t>
            </a:r>
            <a:endParaRPr lang="en-US" sz="2000" dirty="0" smtClean="0">
              <a:latin typeface="Arial" pitchFamily="34" charset="0"/>
              <a:cs typeface="Arial" pitchFamily="34" charset="0"/>
            </a:endParaRPr>
          </a:p>
          <a:p>
            <a:pPr marL="0" lvl="1"/>
            <a:r>
              <a:rPr lang="en-US" sz="2000" dirty="0" smtClean="0">
                <a:latin typeface="Arial" pitchFamily="34" charset="0"/>
                <a:cs typeface="Arial" pitchFamily="34" charset="0"/>
              </a:rPr>
              <a:t>of </a:t>
            </a:r>
            <a:r>
              <a:rPr lang="en-US" sz="2000" dirty="0">
                <a:latin typeface="Arial" pitchFamily="34" charset="0"/>
                <a:cs typeface="Arial" pitchFamily="34" charset="0"/>
              </a:rPr>
              <a:t>the ministry. </a:t>
            </a:r>
          </a:p>
          <a:p>
            <a:endParaRPr lang="en-US" sz="2400" dirty="0" smtClean="0">
              <a:latin typeface="Arial" panose="020B0604020202020204" pitchFamily="34" charset="0"/>
              <a:cs typeface="Arial" panose="020B0604020202020204" pitchFamily="34" charset="0"/>
            </a:endParaRPr>
          </a:p>
        </p:txBody>
      </p:sp>
      <p:sp>
        <p:nvSpPr>
          <p:cNvPr id="20" name="Rectángulo 16"/>
          <p:cNvSpPr/>
          <p:nvPr/>
        </p:nvSpPr>
        <p:spPr>
          <a:xfrm>
            <a:off x="0" y="6725920"/>
            <a:ext cx="9144000" cy="144000"/>
          </a:xfrm>
          <a:prstGeom prst="rect">
            <a:avLst/>
          </a:prstGeom>
          <a:solidFill>
            <a:srgbClr val="1D398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8" name="Freeform 17"/>
          <p:cNvSpPr/>
          <p:nvPr/>
        </p:nvSpPr>
        <p:spPr>
          <a:xfrm>
            <a:off x="152400" y="2502446"/>
            <a:ext cx="754307" cy="1062629"/>
          </a:xfrm>
          <a:custGeom>
            <a:avLst/>
            <a:gdLst>
              <a:gd name="connsiteX0" fmla="*/ 0 w 1127124"/>
              <a:gd name="connsiteY0" fmla="*/ 0 h 788987"/>
              <a:gd name="connsiteX1" fmla="*/ 732631 w 1127124"/>
              <a:gd name="connsiteY1" fmla="*/ 0 h 788987"/>
              <a:gd name="connsiteX2" fmla="*/ 1127124 w 1127124"/>
              <a:gd name="connsiteY2" fmla="*/ 394494 h 788987"/>
              <a:gd name="connsiteX3" fmla="*/ 732631 w 1127124"/>
              <a:gd name="connsiteY3" fmla="*/ 788987 h 788987"/>
              <a:gd name="connsiteX4" fmla="*/ 0 w 1127124"/>
              <a:gd name="connsiteY4" fmla="*/ 788987 h 788987"/>
              <a:gd name="connsiteX5" fmla="*/ 394494 w 1127124"/>
              <a:gd name="connsiteY5" fmla="*/ 394494 h 788987"/>
              <a:gd name="connsiteX6" fmla="*/ 0 w 1127124"/>
              <a:gd name="connsiteY6" fmla="*/ 0 h 788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7124" h="788987">
                <a:moveTo>
                  <a:pt x="1127123" y="0"/>
                </a:moveTo>
                <a:lnTo>
                  <a:pt x="1127123" y="512842"/>
                </a:lnTo>
                <a:lnTo>
                  <a:pt x="563561" y="788987"/>
                </a:lnTo>
                <a:lnTo>
                  <a:pt x="1" y="512842"/>
                </a:lnTo>
                <a:lnTo>
                  <a:pt x="1" y="0"/>
                </a:lnTo>
                <a:lnTo>
                  <a:pt x="563561" y="276146"/>
                </a:lnTo>
                <a:lnTo>
                  <a:pt x="1127123" y="0"/>
                </a:lnTo>
                <a:close/>
              </a:path>
            </a:pathLst>
          </a:custGeom>
          <a:solidFill>
            <a:srgbClr val="003F8A"/>
          </a:solidFill>
          <a:ln>
            <a:solidFill>
              <a:srgbClr val="003F8A"/>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3971" tIns="408465" rIns="13970" bIns="408463" numCol="1" spcCol="1270" anchor="ctr" anchorCtr="0">
            <a:noAutofit/>
          </a:bodyPr>
          <a:lstStyle/>
          <a:p>
            <a:pPr lvl="0" algn="ctr" defTabSz="977900">
              <a:lnSpc>
                <a:spcPct val="90000"/>
              </a:lnSpc>
              <a:spcBef>
                <a:spcPct val="0"/>
              </a:spcBef>
              <a:spcAft>
                <a:spcPct val="35000"/>
              </a:spcAft>
            </a:pPr>
            <a:endParaRPr lang="en-US" sz="2200" kern="1200" dirty="0">
              <a:solidFill>
                <a:srgbClr val="E6418D"/>
              </a:solidFill>
            </a:endParaRPr>
          </a:p>
        </p:txBody>
      </p:sp>
      <p:sp>
        <p:nvSpPr>
          <p:cNvPr id="19" name="Freeform 18"/>
          <p:cNvSpPr/>
          <p:nvPr/>
        </p:nvSpPr>
        <p:spPr>
          <a:xfrm>
            <a:off x="152400" y="3425008"/>
            <a:ext cx="754307" cy="1062629"/>
          </a:xfrm>
          <a:custGeom>
            <a:avLst/>
            <a:gdLst>
              <a:gd name="connsiteX0" fmla="*/ 0 w 1127124"/>
              <a:gd name="connsiteY0" fmla="*/ 0 h 788987"/>
              <a:gd name="connsiteX1" fmla="*/ 732631 w 1127124"/>
              <a:gd name="connsiteY1" fmla="*/ 0 h 788987"/>
              <a:gd name="connsiteX2" fmla="*/ 1127124 w 1127124"/>
              <a:gd name="connsiteY2" fmla="*/ 394494 h 788987"/>
              <a:gd name="connsiteX3" fmla="*/ 732631 w 1127124"/>
              <a:gd name="connsiteY3" fmla="*/ 788987 h 788987"/>
              <a:gd name="connsiteX4" fmla="*/ 0 w 1127124"/>
              <a:gd name="connsiteY4" fmla="*/ 788987 h 788987"/>
              <a:gd name="connsiteX5" fmla="*/ 394494 w 1127124"/>
              <a:gd name="connsiteY5" fmla="*/ 394494 h 788987"/>
              <a:gd name="connsiteX6" fmla="*/ 0 w 1127124"/>
              <a:gd name="connsiteY6" fmla="*/ 0 h 788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7124" h="788987">
                <a:moveTo>
                  <a:pt x="1127123" y="0"/>
                </a:moveTo>
                <a:lnTo>
                  <a:pt x="1127123" y="512842"/>
                </a:lnTo>
                <a:lnTo>
                  <a:pt x="563561" y="788987"/>
                </a:lnTo>
                <a:lnTo>
                  <a:pt x="1" y="512842"/>
                </a:lnTo>
                <a:lnTo>
                  <a:pt x="1" y="0"/>
                </a:lnTo>
                <a:lnTo>
                  <a:pt x="563561" y="276146"/>
                </a:lnTo>
                <a:lnTo>
                  <a:pt x="1127123" y="0"/>
                </a:lnTo>
                <a:close/>
              </a:path>
            </a:pathLst>
          </a:custGeom>
          <a:solidFill>
            <a:srgbClr val="003F8A"/>
          </a:solidFill>
          <a:ln>
            <a:solidFill>
              <a:srgbClr val="003F8A"/>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3971" tIns="408465" rIns="13970" bIns="408463" numCol="1" spcCol="1270" anchor="ctr" anchorCtr="0">
            <a:noAutofit/>
          </a:bodyPr>
          <a:lstStyle/>
          <a:p>
            <a:pPr lvl="0" algn="ctr" defTabSz="977900">
              <a:lnSpc>
                <a:spcPct val="90000"/>
              </a:lnSpc>
              <a:spcBef>
                <a:spcPct val="0"/>
              </a:spcBef>
              <a:spcAft>
                <a:spcPct val="35000"/>
              </a:spcAft>
            </a:pPr>
            <a:endParaRPr lang="en-US" sz="2200" kern="1200" dirty="0"/>
          </a:p>
        </p:txBody>
      </p:sp>
      <p:sp>
        <p:nvSpPr>
          <p:cNvPr id="21" name="Freeform 20"/>
          <p:cNvSpPr/>
          <p:nvPr/>
        </p:nvSpPr>
        <p:spPr>
          <a:xfrm>
            <a:off x="152400" y="4347571"/>
            <a:ext cx="754307" cy="1062629"/>
          </a:xfrm>
          <a:custGeom>
            <a:avLst/>
            <a:gdLst>
              <a:gd name="connsiteX0" fmla="*/ 0 w 1127124"/>
              <a:gd name="connsiteY0" fmla="*/ 0 h 788987"/>
              <a:gd name="connsiteX1" fmla="*/ 732631 w 1127124"/>
              <a:gd name="connsiteY1" fmla="*/ 0 h 788987"/>
              <a:gd name="connsiteX2" fmla="*/ 1127124 w 1127124"/>
              <a:gd name="connsiteY2" fmla="*/ 394494 h 788987"/>
              <a:gd name="connsiteX3" fmla="*/ 732631 w 1127124"/>
              <a:gd name="connsiteY3" fmla="*/ 788987 h 788987"/>
              <a:gd name="connsiteX4" fmla="*/ 0 w 1127124"/>
              <a:gd name="connsiteY4" fmla="*/ 788987 h 788987"/>
              <a:gd name="connsiteX5" fmla="*/ 394494 w 1127124"/>
              <a:gd name="connsiteY5" fmla="*/ 394494 h 788987"/>
              <a:gd name="connsiteX6" fmla="*/ 0 w 1127124"/>
              <a:gd name="connsiteY6" fmla="*/ 0 h 788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7124" h="788987">
                <a:moveTo>
                  <a:pt x="1127123" y="0"/>
                </a:moveTo>
                <a:lnTo>
                  <a:pt x="1127123" y="512842"/>
                </a:lnTo>
                <a:lnTo>
                  <a:pt x="563561" y="788987"/>
                </a:lnTo>
                <a:lnTo>
                  <a:pt x="1" y="512842"/>
                </a:lnTo>
                <a:lnTo>
                  <a:pt x="1" y="0"/>
                </a:lnTo>
                <a:lnTo>
                  <a:pt x="563561" y="276146"/>
                </a:lnTo>
                <a:lnTo>
                  <a:pt x="1127123" y="0"/>
                </a:lnTo>
                <a:close/>
              </a:path>
            </a:pathLst>
          </a:custGeom>
          <a:solidFill>
            <a:srgbClr val="003F8A"/>
          </a:solidFill>
          <a:ln>
            <a:solidFill>
              <a:srgbClr val="003F8A"/>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3971" tIns="408465" rIns="13970" bIns="408463" numCol="1" spcCol="1270" anchor="ctr" anchorCtr="0">
            <a:noAutofit/>
          </a:bodyPr>
          <a:lstStyle/>
          <a:p>
            <a:pPr lvl="0" algn="ctr" defTabSz="977900">
              <a:lnSpc>
                <a:spcPct val="90000"/>
              </a:lnSpc>
              <a:spcBef>
                <a:spcPct val="0"/>
              </a:spcBef>
              <a:spcAft>
                <a:spcPct val="35000"/>
              </a:spcAft>
            </a:pPr>
            <a:endParaRPr lang="en-US" sz="2200" kern="1200" dirty="0"/>
          </a:p>
        </p:txBody>
      </p:sp>
      <p:sp>
        <p:nvSpPr>
          <p:cNvPr id="22" name="Freeform 21"/>
          <p:cNvSpPr/>
          <p:nvPr/>
        </p:nvSpPr>
        <p:spPr>
          <a:xfrm>
            <a:off x="152400" y="1572497"/>
            <a:ext cx="754307" cy="1062629"/>
          </a:xfrm>
          <a:custGeom>
            <a:avLst/>
            <a:gdLst>
              <a:gd name="connsiteX0" fmla="*/ 0 w 1127124"/>
              <a:gd name="connsiteY0" fmla="*/ 0 h 788987"/>
              <a:gd name="connsiteX1" fmla="*/ 732631 w 1127124"/>
              <a:gd name="connsiteY1" fmla="*/ 0 h 788987"/>
              <a:gd name="connsiteX2" fmla="*/ 1127124 w 1127124"/>
              <a:gd name="connsiteY2" fmla="*/ 394494 h 788987"/>
              <a:gd name="connsiteX3" fmla="*/ 732631 w 1127124"/>
              <a:gd name="connsiteY3" fmla="*/ 788987 h 788987"/>
              <a:gd name="connsiteX4" fmla="*/ 0 w 1127124"/>
              <a:gd name="connsiteY4" fmla="*/ 788987 h 788987"/>
              <a:gd name="connsiteX5" fmla="*/ 394494 w 1127124"/>
              <a:gd name="connsiteY5" fmla="*/ 394494 h 788987"/>
              <a:gd name="connsiteX6" fmla="*/ 0 w 1127124"/>
              <a:gd name="connsiteY6" fmla="*/ 0 h 788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7124" h="788987">
                <a:moveTo>
                  <a:pt x="1127123" y="0"/>
                </a:moveTo>
                <a:lnTo>
                  <a:pt x="1127123" y="512842"/>
                </a:lnTo>
                <a:lnTo>
                  <a:pt x="563561" y="788987"/>
                </a:lnTo>
                <a:lnTo>
                  <a:pt x="1" y="512842"/>
                </a:lnTo>
                <a:lnTo>
                  <a:pt x="1" y="0"/>
                </a:lnTo>
                <a:lnTo>
                  <a:pt x="563561" y="276146"/>
                </a:lnTo>
                <a:lnTo>
                  <a:pt x="1127123" y="0"/>
                </a:lnTo>
                <a:close/>
              </a:path>
            </a:pathLst>
          </a:custGeom>
          <a:solidFill>
            <a:srgbClr val="003F8A"/>
          </a:solidFill>
          <a:ln>
            <a:solidFill>
              <a:srgbClr val="003F8A"/>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3971" tIns="408465" rIns="13970" bIns="408463" numCol="1" spcCol="1270" anchor="ctr" anchorCtr="0">
            <a:noAutofit/>
          </a:bodyPr>
          <a:lstStyle/>
          <a:p>
            <a:pPr lvl="0" algn="ctr" defTabSz="977900">
              <a:lnSpc>
                <a:spcPct val="90000"/>
              </a:lnSpc>
              <a:spcBef>
                <a:spcPct val="0"/>
              </a:spcBef>
              <a:spcAft>
                <a:spcPct val="35000"/>
              </a:spcAft>
            </a:pPr>
            <a:endParaRPr lang="en-US" sz="2200" kern="1200" dirty="0">
              <a:solidFill>
                <a:srgbClr val="E6418D"/>
              </a:solidFill>
            </a:endParaRPr>
          </a:p>
        </p:txBody>
      </p:sp>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28190" y="5791200"/>
            <a:ext cx="3048000" cy="847725"/>
          </a:xfrm>
          <a:prstGeom prst="rect">
            <a:avLst/>
          </a:prstGeom>
        </p:spPr>
      </p:pic>
    </p:spTree>
    <p:extLst>
      <p:ext uri="{BB962C8B-B14F-4D97-AF65-F5344CB8AC3E}">
        <p14:creationId xmlns:p14="http://schemas.microsoft.com/office/powerpoint/2010/main" val="168747971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childTnLst>
                          </p:cTn>
                        </p:par>
                        <p:par>
                          <p:cTn id="15" fill="hold">
                            <p:stCondLst>
                              <p:cond delay="500"/>
                            </p:stCondLst>
                            <p:childTnLst>
                              <p:par>
                                <p:cTn id="16" presetID="10" presetClass="entr" presetSubtype="0"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15"/>
          <p:cNvSpPr/>
          <p:nvPr/>
        </p:nvSpPr>
        <p:spPr>
          <a:xfrm>
            <a:off x="0" y="1371600"/>
            <a:ext cx="9144000" cy="3124200"/>
          </a:xfrm>
          <a:prstGeom prst="rect">
            <a:avLst/>
          </a:prstGeom>
          <a:gradFill flip="none" rotWithShape="1">
            <a:gsLst>
              <a:gs pos="0">
                <a:srgbClr val="F9B200"/>
              </a:gs>
              <a:gs pos="100000">
                <a:srgbClr val="FDFFB8">
                  <a:alpha val="24000"/>
                </a:srgbClr>
              </a:gs>
            </a:gsLst>
            <a:lin ang="16200000" scaled="0"/>
            <a:tileRect/>
          </a:gradFill>
          <a:effectLst/>
        </p:spPr>
        <p:txBody>
          <a:bodyPr wrap="square" anchor="ctr">
            <a:noAutofit/>
          </a:bodyPr>
          <a:lstStyle/>
          <a:p>
            <a:endParaRPr lang="es-ES" sz="1600" dirty="0">
              <a:latin typeface="Times New Roman"/>
              <a:cs typeface="Times New Roman"/>
            </a:endParaRPr>
          </a:p>
        </p:txBody>
      </p:sp>
      <p:sp>
        <p:nvSpPr>
          <p:cNvPr id="5" name="Título 1"/>
          <p:cNvSpPr txBox="1">
            <a:spLocks/>
          </p:cNvSpPr>
          <p:nvPr/>
        </p:nvSpPr>
        <p:spPr>
          <a:xfrm>
            <a:off x="0" y="457200"/>
            <a:ext cx="4897120" cy="432000"/>
          </a:xfrm>
          <a:prstGeom prst="rect">
            <a:avLst/>
          </a:prstGeom>
          <a:solidFill>
            <a:srgbClr val="1D398D"/>
          </a:solidFill>
        </p:spPr>
        <p:txBody>
          <a:bodyPr vert="horz" lIns="360000" tIns="0" rIns="91440" bIns="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s-ES" sz="2000" b="1" dirty="0" smtClean="0">
                <a:solidFill>
                  <a:schemeClr val="bg1"/>
                </a:solidFill>
                <a:latin typeface="Arial"/>
                <a:cs typeface="Arial"/>
              </a:rPr>
              <a:t>DEFINING THE VISION</a:t>
            </a:r>
            <a:endParaRPr lang="es-ES" sz="2000" b="1" dirty="0">
              <a:solidFill>
                <a:schemeClr val="bg1"/>
              </a:solidFill>
              <a:latin typeface="Arial"/>
              <a:cs typeface="Arial"/>
            </a:endParaRPr>
          </a:p>
        </p:txBody>
      </p:sp>
      <p:sp>
        <p:nvSpPr>
          <p:cNvPr id="6" name="Rectangle 5"/>
          <p:cNvSpPr/>
          <p:nvPr/>
        </p:nvSpPr>
        <p:spPr>
          <a:xfrm>
            <a:off x="304800" y="1371600"/>
            <a:ext cx="6553200" cy="461665"/>
          </a:xfrm>
          <a:prstGeom prst="rect">
            <a:avLst/>
          </a:prstGeom>
        </p:spPr>
        <p:txBody>
          <a:bodyPr wrap="square">
            <a:spAutoFit/>
          </a:bodyPr>
          <a:lstStyle/>
          <a:p>
            <a:r>
              <a:rPr lang="en-US" sz="2400" b="1" dirty="0" smtClean="0">
                <a:latin typeface="Arial" panose="020B0604020202020204" pitchFamily="34" charset="0"/>
                <a:cs typeface="Arial" panose="020B0604020202020204" pitchFamily="34" charset="0"/>
              </a:rPr>
              <a:t>THE IMPORTANCE OF VISION: </a:t>
            </a:r>
            <a:endParaRPr lang="en-US" sz="2400" b="1" dirty="0">
              <a:latin typeface="Arial" panose="020B0604020202020204" pitchFamily="34" charset="0"/>
              <a:cs typeface="Arial" panose="020B0604020202020204" pitchFamily="34" charset="0"/>
            </a:endParaRPr>
          </a:p>
        </p:txBody>
      </p:sp>
      <p:sp>
        <p:nvSpPr>
          <p:cNvPr id="8" name="TextBox 7"/>
          <p:cNvSpPr txBox="1"/>
          <p:nvPr/>
        </p:nvSpPr>
        <p:spPr>
          <a:xfrm>
            <a:off x="409324" y="1981200"/>
            <a:ext cx="8277476" cy="2246769"/>
          </a:xfrm>
          <a:prstGeom prst="rect">
            <a:avLst/>
          </a:prstGeom>
          <a:noFill/>
        </p:spPr>
        <p:txBody>
          <a:bodyPr wrap="square" rtlCol="0">
            <a:spAutoFit/>
          </a:bodyPr>
          <a:lstStyle/>
          <a:p>
            <a:pPr marL="457200" indent="-457200">
              <a:buAutoNum type="arabicPeriod"/>
            </a:pPr>
            <a:r>
              <a:rPr lang="en-US" sz="2000" dirty="0" smtClean="0">
                <a:latin typeface="Arial" panose="020B0604020202020204" pitchFamily="34" charset="0"/>
                <a:cs typeface="Arial" panose="020B0604020202020204" pitchFamily="34" charset="0"/>
              </a:rPr>
              <a:t>It helps you to </a:t>
            </a:r>
            <a:r>
              <a:rPr lang="en-US" sz="2000" b="1" dirty="0" smtClean="0">
                <a:latin typeface="Arial" panose="020B0604020202020204" pitchFamily="34" charset="0"/>
                <a:cs typeface="Arial" panose="020B0604020202020204" pitchFamily="34" charset="0"/>
              </a:rPr>
              <a:t>REFOCUS</a:t>
            </a:r>
            <a:r>
              <a:rPr lang="en-US" sz="2000" dirty="0" smtClean="0">
                <a:latin typeface="Arial" panose="020B0604020202020204" pitchFamily="34" charset="0"/>
                <a:cs typeface="Arial" panose="020B0604020202020204" pitchFamily="34" charset="0"/>
              </a:rPr>
              <a:t> on the work when circumstances pressure you to give up. </a:t>
            </a:r>
          </a:p>
          <a:p>
            <a:pPr marL="457200" indent="-457200">
              <a:buAutoNum type="arabicPeriod"/>
            </a:pPr>
            <a:endParaRPr lang="en-US" sz="2000" dirty="0" smtClean="0">
              <a:latin typeface="Arial" panose="020B0604020202020204" pitchFamily="34" charset="0"/>
              <a:cs typeface="Arial" panose="020B0604020202020204" pitchFamily="34" charset="0"/>
            </a:endParaRPr>
          </a:p>
          <a:p>
            <a:pPr marL="457200" indent="-457200">
              <a:buAutoNum type="arabicPeriod"/>
            </a:pPr>
            <a:r>
              <a:rPr lang="en-US" sz="2000" dirty="0" smtClean="0">
                <a:latin typeface="Arial" panose="020B0604020202020204" pitchFamily="34" charset="0"/>
                <a:cs typeface="Arial" panose="020B0604020202020204" pitchFamily="34" charset="0"/>
              </a:rPr>
              <a:t>It </a:t>
            </a:r>
            <a:r>
              <a:rPr lang="en-US" sz="2000" b="1" dirty="0" smtClean="0">
                <a:latin typeface="Arial" panose="020B0604020202020204" pitchFamily="34" charset="0"/>
                <a:cs typeface="Arial" panose="020B0604020202020204" pitchFamily="34" charset="0"/>
              </a:rPr>
              <a:t>PREVENTS</a:t>
            </a:r>
            <a:r>
              <a:rPr lang="en-US" sz="2000" dirty="0" smtClean="0">
                <a:latin typeface="Arial" panose="020B0604020202020204" pitchFamily="34" charset="0"/>
                <a:cs typeface="Arial" panose="020B0604020202020204" pitchFamily="34" charset="0"/>
              </a:rPr>
              <a:t> others from determining what you should do in your context. </a:t>
            </a:r>
          </a:p>
          <a:p>
            <a:pPr marL="457200" indent="-457200">
              <a:buAutoNum type="arabicPeriod"/>
            </a:pPr>
            <a:endParaRPr lang="en-US" sz="2000" dirty="0" smtClean="0">
              <a:latin typeface="Arial" panose="020B0604020202020204" pitchFamily="34" charset="0"/>
              <a:cs typeface="Arial" panose="020B0604020202020204" pitchFamily="34" charset="0"/>
            </a:endParaRPr>
          </a:p>
          <a:p>
            <a:pPr marL="457200" indent="-457200">
              <a:buAutoNum type="arabicPeriod"/>
            </a:pPr>
            <a:r>
              <a:rPr lang="en-US" sz="2000" i="1" dirty="0" smtClean="0">
                <a:latin typeface="Arial" panose="020B0604020202020204" pitchFamily="34" charset="0"/>
                <a:cs typeface="Arial" panose="020B0604020202020204" pitchFamily="34" charset="0"/>
              </a:rPr>
              <a:t>“Where there is no vision, the people go astray...” </a:t>
            </a:r>
            <a:r>
              <a:rPr lang="en-US" sz="2000" dirty="0" smtClean="0">
                <a:latin typeface="Arial" panose="020B0604020202020204" pitchFamily="34" charset="0"/>
                <a:cs typeface="Arial" panose="020B0604020202020204" pitchFamily="34" charset="0"/>
              </a:rPr>
              <a:t>(Proverbs 29:18)</a:t>
            </a:r>
            <a:endParaRPr lang="en-US" sz="2000" dirty="0">
              <a:latin typeface="Arial" panose="020B0604020202020204" pitchFamily="34" charset="0"/>
              <a:cs typeface="Arial" panose="020B0604020202020204" pitchFamily="34" charset="0"/>
            </a:endParaRPr>
          </a:p>
        </p:txBody>
      </p:sp>
      <p:sp>
        <p:nvSpPr>
          <p:cNvPr id="9" name="Freeform 8"/>
          <p:cNvSpPr/>
          <p:nvPr/>
        </p:nvSpPr>
        <p:spPr>
          <a:xfrm rot="16200000">
            <a:off x="5807870" y="4452143"/>
            <a:ext cx="788988" cy="1127125"/>
          </a:xfrm>
          <a:custGeom>
            <a:avLst/>
            <a:gdLst>
              <a:gd name="connsiteX0" fmla="*/ 0 w 1127124"/>
              <a:gd name="connsiteY0" fmla="*/ 0 h 788987"/>
              <a:gd name="connsiteX1" fmla="*/ 732631 w 1127124"/>
              <a:gd name="connsiteY1" fmla="*/ 0 h 788987"/>
              <a:gd name="connsiteX2" fmla="*/ 1127124 w 1127124"/>
              <a:gd name="connsiteY2" fmla="*/ 394494 h 788987"/>
              <a:gd name="connsiteX3" fmla="*/ 732631 w 1127124"/>
              <a:gd name="connsiteY3" fmla="*/ 788987 h 788987"/>
              <a:gd name="connsiteX4" fmla="*/ 0 w 1127124"/>
              <a:gd name="connsiteY4" fmla="*/ 788987 h 788987"/>
              <a:gd name="connsiteX5" fmla="*/ 394494 w 1127124"/>
              <a:gd name="connsiteY5" fmla="*/ 394494 h 788987"/>
              <a:gd name="connsiteX6" fmla="*/ 0 w 1127124"/>
              <a:gd name="connsiteY6" fmla="*/ 0 h 788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7124" h="788987">
                <a:moveTo>
                  <a:pt x="1127123" y="0"/>
                </a:moveTo>
                <a:lnTo>
                  <a:pt x="1127123" y="512842"/>
                </a:lnTo>
                <a:lnTo>
                  <a:pt x="563561" y="788987"/>
                </a:lnTo>
                <a:lnTo>
                  <a:pt x="1" y="512842"/>
                </a:lnTo>
                <a:lnTo>
                  <a:pt x="1" y="0"/>
                </a:lnTo>
                <a:lnTo>
                  <a:pt x="563561" y="276146"/>
                </a:lnTo>
                <a:lnTo>
                  <a:pt x="1127123" y="0"/>
                </a:lnTo>
                <a:close/>
              </a:path>
            </a:pathLst>
          </a:custGeom>
          <a:solidFill>
            <a:srgbClr val="003F8A"/>
          </a:solidFill>
          <a:ln>
            <a:solidFill>
              <a:srgbClr val="003F8A"/>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3971" tIns="408465" rIns="13970" bIns="408463" numCol="1" spcCol="1270" anchor="ctr" anchorCtr="0">
            <a:noAutofit/>
          </a:bodyPr>
          <a:lstStyle/>
          <a:p>
            <a:pPr lvl="0" algn="ctr" defTabSz="977900">
              <a:lnSpc>
                <a:spcPct val="90000"/>
              </a:lnSpc>
              <a:spcBef>
                <a:spcPct val="0"/>
              </a:spcBef>
              <a:spcAft>
                <a:spcPct val="35000"/>
              </a:spcAft>
            </a:pPr>
            <a:endParaRPr lang="en-US" sz="2200" kern="1200" dirty="0"/>
          </a:p>
        </p:txBody>
      </p:sp>
      <p:sp>
        <p:nvSpPr>
          <p:cNvPr id="10" name="Freeform 9"/>
          <p:cNvSpPr/>
          <p:nvPr/>
        </p:nvSpPr>
        <p:spPr>
          <a:xfrm rot="16200000">
            <a:off x="6722269" y="4452143"/>
            <a:ext cx="788988" cy="1127125"/>
          </a:xfrm>
          <a:custGeom>
            <a:avLst/>
            <a:gdLst>
              <a:gd name="connsiteX0" fmla="*/ 0 w 1127124"/>
              <a:gd name="connsiteY0" fmla="*/ 0 h 788987"/>
              <a:gd name="connsiteX1" fmla="*/ 732631 w 1127124"/>
              <a:gd name="connsiteY1" fmla="*/ 0 h 788987"/>
              <a:gd name="connsiteX2" fmla="*/ 1127124 w 1127124"/>
              <a:gd name="connsiteY2" fmla="*/ 394494 h 788987"/>
              <a:gd name="connsiteX3" fmla="*/ 732631 w 1127124"/>
              <a:gd name="connsiteY3" fmla="*/ 788987 h 788987"/>
              <a:gd name="connsiteX4" fmla="*/ 0 w 1127124"/>
              <a:gd name="connsiteY4" fmla="*/ 788987 h 788987"/>
              <a:gd name="connsiteX5" fmla="*/ 394494 w 1127124"/>
              <a:gd name="connsiteY5" fmla="*/ 394494 h 788987"/>
              <a:gd name="connsiteX6" fmla="*/ 0 w 1127124"/>
              <a:gd name="connsiteY6" fmla="*/ 0 h 788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7124" h="788987">
                <a:moveTo>
                  <a:pt x="1127123" y="0"/>
                </a:moveTo>
                <a:lnTo>
                  <a:pt x="1127123" y="512842"/>
                </a:lnTo>
                <a:lnTo>
                  <a:pt x="563561" y="788987"/>
                </a:lnTo>
                <a:lnTo>
                  <a:pt x="1" y="512842"/>
                </a:lnTo>
                <a:lnTo>
                  <a:pt x="1" y="0"/>
                </a:lnTo>
                <a:lnTo>
                  <a:pt x="563561" y="276146"/>
                </a:lnTo>
                <a:lnTo>
                  <a:pt x="1127123" y="0"/>
                </a:lnTo>
                <a:close/>
              </a:path>
            </a:pathLst>
          </a:custGeom>
          <a:solidFill>
            <a:srgbClr val="003F8A"/>
          </a:solidFill>
          <a:ln>
            <a:solidFill>
              <a:srgbClr val="003F8A"/>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3971" tIns="408465" rIns="13970" bIns="408463" numCol="1" spcCol="1270" anchor="ctr" anchorCtr="0">
            <a:noAutofit/>
          </a:bodyPr>
          <a:lstStyle/>
          <a:p>
            <a:pPr lvl="0" algn="ctr" defTabSz="977900">
              <a:lnSpc>
                <a:spcPct val="90000"/>
              </a:lnSpc>
              <a:spcBef>
                <a:spcPct val="0"/>
              </a:spcBef>
              <a:spcAft>
                <a:spcPct val="35000"/>
              </a:spcAft>
            </a:pPr>
            <a:endParaRPr lang="en-US" sz="2200" kern="1200" dirty="0"/>
          </a:p>
        </p:txBody>
      </p:sp>
      <p:sp>
        <p:nvSpPr>
          <p:cNvPr id="11" name="Freeform 10"/>
          <p:cNvSpPr/>
          <p:nvPr/>
        </p:nvSpPr>
        <p:spPr>
          <a:xfrm rot="16200000">
            <a:off x="7652543" y="4452143"/>
            <a:ext cx="788988" cy="1127125"/>
          </a:xfrm>
          <a:custGeom>
            <a:avLst/>
            <a:gdLst>
              <a:gd name="connsiteX0" fmla="*/ 0 w 1127124"/>
              <a:gd name="connsiteY0" fmla="*/ 0 h 788987"/>
              <a:gd name="connsiteX1" fmla="*/ 732631 w 1127124"/>
              <a:gd name="connsiteY1" fmla="*/ 0 h 788987"/>
              <a:gd name="connsiteX2" fmla="*/ 1127124 w 1127124"/>
              <a:gd name="connsiteY2" fmla="*/ 394494 h 788987"/>
              <a:gd name="connsiteX3" fmla="*/ 732631 w 1127124"/>
              <a:gd name="connsiteY3" fmla="*/ 788987 h 788987"/>
              <a:gd name="connsiteX4" fmla="*/ 0 w 1127124"/>
              <a:gd name="connsiteY4" fmla="*/ 788987 h 788987"/>
              <a:gd name="connsiteX5" fmla="*/ 394494 w 1127124"/>
              <a:gd name="connsiteY5" fmla="*/ 394494 h 788987"/>
              <a:gd name="connsiteX6" fmla="*/ 0 w 1127124"/>
              <a:gd name="connsiteY6" fmla="*/ 0 h 788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7124" h="788987">
                <a:moveTo>
                  <a:pt x="1127123" y="0"/>
                </a:moveTo>
                <a:lnTo>
                  <a:pt x="1127123" y="512842"/>
                </a:lnTo>
                <a:lnTo>
                  <a:pt x="563561" y="788987"/>
                </a:lnTo>
                <a:lnTo>
                  <a:pt x="1" y="512842"/>
                </a:lnTo>
                <a:lnTo>
                  <a:pt x="1" y="0"/>
                </a:lnTo>
                <a:lnTo>
                  <a:pt x="563561" y="276146"/>
                </a:lnTo>
                <a:lnTo>
                  <a:pt x="1127123" y="0"/>
                </a:lnTo>
                <a:close/>
              </a:path>
            </a:pathLst>
          </a:custGeom>
          <a:solidFill>
            <a:srgbClr val="003F8A"/>
          </a:solidFill>
          <a:ln>
            <a:solidFill>
              <a:srgbClr val="003F8A"/>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3971" tIns="408465" rIns="13970" bIns="408463" numCol="1" spcCol="1270" anchor="ctr" anchorCtr="0">
            <a:noAutofit/>
          </a:bodyPr>
          <a:lstStyle/>
          <a:p>
            <a:pPr lvl="0" algn="ctr" defTabSz="977900">
              <a:lnSpc>
                <a:spcPct val="90000"/>
              </a:lnSpc>
              <a:spcBef>
                <a:spcPct val="0"/>
              </a:spcBef>
              <a:spcAft>
                <a:spcPct val="35000"/>
              </a:spcAft>
            </a:pPr>
            <a:endParaRPr lang="en-US" sz="2200" kern="1200" dirty="0"/>
          </a:p>
        </p:txBody>
      </p:sp>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28190" y="5791200"/>
            <a:ext cx="3048000" cy="847725"/>
          </a:xfrm>
          <a:prstGeom prst="rect">
            <a:avLst/>
          </a:prstGeom>
        </p:spPr>
      </p:pic>
      <p:sp>
        <p:nvSpPr>
          <p:cNvPr id="13" name="Rectángulo 16"/>
          <p:cNvSpPr/>
          <p:nvPr/>
        </p:nvSpPr>
        <p:spPr>
          <a:xfrm>
            <a:off x="0" y="6725920"/>
            <a:ext cx="9144000" cy="144000"/>
          </a:xfrm>
          <a:prstGeom prst="rect">
            <a:avLst/>
          </a:prstGeom>
          <a:solidFill>
            <a:srgbClr val="1D398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379930324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childTnLst>
                    </p:cTn>
                  </p:par>
                  <p:par>
                    <p:cTn id="12" fill="hold">
                      <p:stCondLst>
                        <p:cond delay="indefinite"/>
                      </p:stCondLst>
                      <p:childTnLst>
                        <p:par>
                          <p:cTn id="13" fill="hold">
                            <p:stCondLst>
                              <p:cond delay="0"/>
                            </p:stCondLst>
                            <p:childTnLst>
                              <p:par>
                                <p:cTn id="14" presetID="53" presetClass="entr" presetSubtype="16" fill="hold" grpId="0" nodeType="click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p:cTn id="16" dur="500" fill="hold"/>
                                        <p:tgtEl>
                                          <p:spTgt spid="8"/>
                                        </p:tgtEl>
                                        <p:attrNameLst>
                                          <p:attrName>ppt_w</p:attrName>
                                        </p:attrNameLst>
                                      </p:cBhvr>
                                      <p:tavLst>
                                        <p:tav tm="0">
                                          <p:val>
                                            <p:fltVal val="0"/>
                                          </p:val>
                                        </p:tav>
                                        <p:tav tm="100000">
                                          <p:val>
                                            <p:strVal val="#ppt_w"/>
                                          </p:val>
                                        </p:tav>
                                      </p:tavLst>
                                    </p:anim>
                                    <p:anim calcmode="lin" valueType="num">
                                      <p:cBhvr>
                                        <p:cTn id="17" dur="500" fill="hold"/>
                                        <p:tgtEl>
                                          <p:spTgt spid="8"/>
                                        </p:tgtEl>
                                        <p:attrNameLst>
                                          <p:attrName>ppt_h</p:attrName>
                                        </p:attrNameLst>
                                      </p:cBhvr>
                                      <p:tavLst>
                                        <p:tav tm="0">
                                          <p:val>
                                            <p:fltVal val="0"/>
                                          </p:val>
                                        </p:tav>
                                        <p:tav tm="100000">
                                          <p:val>
                                            <p:strVal val="#ppt_h"/>
                                          </p:val>
                                        </p:tav>
                                      </p:tavLst>
                                    </p:anim>
                                    <p:animEffect transition="in" filter="fade">
                                      <p:cBhvr>
                                        <p:cTn id="18"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5" grpId="0" animBg="1"/>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txBox="1">
            <a:spLocks/>
          </p:cNvSpPr>
          <p:nvPr/>
        </p:nvSpPr>
        <p:spPr>
          <a:xfrm>
            <a:off x="0" y="457200"/>
            <a:ext cx="4897120" cy="432000"/>
          </a:xfrm>
          <a:prstGeom prst="rect">
            <a:avLst/>
          </a:prstGeom>
          <a:solidFill>
            <a:srgbClr val="1D398D"/>
          </a:solidFill>
        </p:spPr>
        <p:txBody>
          <a:bodyPr vert="horz" lIns="360000" tIns="0" rIns="91440" bIns="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s-ES" sz="2000" b="1" dirty="0" smtClean="0">
                <a:solidFill>
                  <a:schemeClr val="bg1"/>
                </a:solidFill>
                <a:latin typeface="Arial"/>
                <a:cs typeface="Arial"/>
              </a:rPr>
              <a:t>DEFINING THE VISION</a:t>
            </a:r>
            <a:endParaRPr lang="es-ES" sz="2000" b="1" dirty="0">
              <a:solidFill>
                <a:schemeClr val="bg1"/>
              </a:solidFill>
              <a:latin typeface="Arial"/>
              <a:cs typeface="Arial"/>
            </a:endParaRPr>
          </a:p>
        </p:txBody>
      </p:sp>
      <p:sp>
        <p:nvSpPr>
          <p:cNvPr id="5" name="Rectangle 4"/>
          <p:cNvSpPr/>
          <p:nvPr/>
        </p:nvSpPr>
        <p:spPr>
          <a:xfrm>
            <a:off x="304800" y="1371600"/>
            <a:ext cx="6553200" cy="461665"/>
          </a:xfrm>
          <a:prstGeom prst="rect">
            <a:avLst/>
          </a:prstGeom>
        </p:spPr>
        <p:txBody>
          <a:bodyPr wrap="square">
            <a:spAutoFit/>
          </a:bodyPr>
          <a:lstStyle/>
          <a:p>
            <a:r>
              <a:rPr lang="en-US" sz="2400" b="1" dirty="0" smtClean="0">
                <a:latin typeface="Arial" panose="020B0604020202020204" pitchFamily="34" charset="0"/>
                <a:cs typeface="Arial" panose="020B0604020202020204" pitchFamily="34" charset="0"/>
              </a:rPr>
              <a:t>THE DEVELOPMENT OF THE VISION: </a:t>
            </a:r>
            <a:endParaRPr lang="en-US" sz="2400" b="1" dirty="0">
              <a:latin typeface="Arial" panose="020B0604020202020204" pitchFamily="34" charset="0"/>
              <a:cs typeface="Arial" panose="020B0604020202020204" pitchFamily="34" charset="0"/>
            </a:endParaRPr>
          </a:p>
        </p:txBody>
      </p:sp>
      <p:sp>
        <p:nvSpPr>
          <p:cNvPr id="6" name="Rectángulo 15"/>
          <p:cNvSpPr/>
          <p:nvPr/>
        </p:nvSpPr>
        <p:spPr>
          <a:xfrm>
            <a:off x="1" y="1912429"/>
            <a:ext cx="7848600" cy="3650171"/>
          </a:xfrm>
          <a:prstGeom prst="rect">
            <a:avLst/>
          </a:prstGeom>
          <a:gradFill flip="none" rotWithShape="1">
            <a:gsLst>
              <a:gs pos="0">
                <a:srgbClr val="E2001A"/>
              </a:gs>
              <a:gs pos="100000">
                <a:srgbClr val="FDFFB8">
                  <a:alpha val="24000"/>
                </a:srgbClr>
              </a:gs>
            </a:gsLst>
            <a:path path="circle">
              <a:fillToRect r="100000" b="100000"/>
            </a:path>
            <a:tileRect l="-100000" t="-100000"/>
          </a:gradFill>
          <a:effectLst/>
        </p:spPr>
        <p:txBody>
          <a:bodyPr wrap="square" anchor="ctr">
            <a:noAutofit/>
          </a:bodyPr>
          <a:lstStyle/>
          <a:p>
            <a:endParaRPr lang="es-ES" sz="1600" dirty="0">
              <a:latin typeface="Times New Roman"/>
              <a:cs typeface="Times New Roman"/>
            </a:endParaRPr>
          </a:p>
        </p:txBody>
      </p:sp>
      <p:sp>
        <p:nvSpPr>
          <p:cNvPr id="7" name="TextBox 6"/>
          <p:cNvSpPr txBox="1"/>
          <p:nvPr/>
        </p:nvSpPr>
        <p:spPr>
          <a:xfrm>
            <a:off x="390089" y="2057400"/>
            <a:ext cx="8277476" cy="3170099"/>
          </a:xfrm>
          <a:prstGeom prst="rect">
            <a:avLst/>
          </a:prstGeom>
          <a:noFill/>
        </p:spPr>
        <p:txBody>
          <a:bodyPr wrap="square" rtlCol="0">
            <a:spAutoFit/>
          </a:bodyPr>
          <a:lstStyle/>
          <a:p>
            <a:r>
              <a:rPr lang="en-US" sz="2000" dirty="0" smtClean="0">
                <a:latin typeface="Arial" panose="020B0604020202020204" pitchFamily="34" charset="0"/>
                <a:cs typeface="Arial" panose="020B0604020202020204" pitchFamily="34" charset="0"/>
              </a:rPr>
              <a:t>1. </a:t>
            </a:r>
            <a:r>
              <a:rPr lang="en-US" sz="2000" b="1" dirty="0" smtClean="0">
                <a:latin typeface="Arial" panose="020B0604020202020204" pitchFamily="34" charset="0"/>
                <a:cs typeface="Arial" panose="020B0604020202020204" pitchFamily="34" charset="0"/>
              </a:rPr>
              <a:t>WRITE</a:t>
            </a:r>
            <a:r>
              <a:rPr lang="en-US" sz="2000" dirty="0" smtClean="0">
                <a:latin typeface="Arial" panose="020B0604020202020204" pitchFamily="34" charset="0"/>
                <a:cs typeface="Arial" panose="020B0604020202020204" pitchFamily="34" charset="0"/>
              </a:rPr>
              <a:t> out the vision.</a:t>
            </a:r>
          </a:p>
          <a:p>
            <a:pPr marL="457200" indent="-457200">
              <a:buAutoNum type="arabicPeriod"/>
            </a:pPr>
            <a:endParaRPr lang="en-US" sz="2000" dirty="0" smtClean="0">
              <a:latin typeface="Arial" panose="020B0604020202020204" pitchFamily="34" charset="0"/>
              <a:cs typeface="Arial" panose="020B0604020202020204" pitchFamily="34" charset="0"/>
            </a:endParaRPr>
          </a:p>
          <a:p>
            <a:r>
              <a:rPr lang="en-US" sz="2000" dirty="0" smtClean="0">
                <a:latin typeface="Arial" panose="020B0604020202020204" pitchFamily="34" charset="0"/>
                <a:cs typeface="Arial" panose="020B0604020202020204" pitchFamily="34" charset="0"/>
              </a:rPr>
              <a:t>2. </a:t>
            </a:r>
            <a:r>
              <a:rPr lang="en-US" sz="2000" b="1" dirty="0" smtClean="0">
                <a:latin typeface="Arial" panose="020B0604020202020204" pitchFamily="34" charset="0"/>
                <a:cs typeface="Arial" panose="020B0604020202020204" pitchFamily="34" charset="0"/>
              </a:rPr>
              <a:t>THINK BIG</a:t>
            </a:r>
            <a:r>
              <a:rPr lang="en-US" sz="2000" dirty="0" smtClean="0">
                <a:latin typeface="Arial" panose="020B0604020202020204" pitchFamily="34" charset="0"/>
                <a:cs typeface="Arial" panose="020B0604020202020204" pitchFamily="34" charset="0"/>
              </a:rPr>
              <a:t>! The driving force is a vision that is clear, biblical,       achievable, and challenging. </a:t>
            </a:r>
          </a:p>
          <a:p>
            <a:pPr marL="457200" indent="-457200">
              <a:buAutoNum type="arabicPeriod"/>
            </a:pPr>
            <a:endParaRPr lang="en-US" sz="2000" dirty="0" smtClean="0">
              <a:latin typeface="Arial" panose="020B0604020202020204" pitchFamily="34" charset="0"/>
              <a:cs typeface="Arial" panose="020B0604020202020204" pitchFamily="34" charset="0"/>
            </a:endParaRPr>
          </a:p>
          <a:p>
            <a:r>
              <a:rPr lang="en-US" sz="2000" dirty="0" smtClean="0">
                <a:latin typeface="Arial" panose="020B0604020202020204" pitchFamily="34" charset="0"/>
                <a:cs typeface="Arial" panose="020B0604020202020204" pitchFamily="34" charset="0"/>
              </a:rPr>
              <a:t>3. Be </a:t>
            </a:r>
            <a:r>
              <a:rPr lang="en-US" sz="2000" b="1" dirty="0" smtClean="0">
                <a:latin typeface="Arial" panose="020B0604020202020204" pitchFamily="34" charset="0"/>
                <a:cs typeface="Arial" panose="020B0604020202020204" pitchFamily="34" charset="0"/>
              </a:rPr>
              <a:t>CREATIVE</a:t>
            </a:r>
            <a:r>
              <a:rPr lang="en-US" sz="2000" dirty="0" smtClean="0">
                <a:latin typeface="Arial" panose="020B0604020202020204" pitchFamily="34" charset="0"/>
                <a:cs typeface="Arial" panose="020B0604020202020204" pitchFamily="34" charset="0"/>
              </a:rPr>
              <a:t>. Feel free to think in new or different ways. </a:t>
            </a:r>
          </a:p>
          <a:p>
            <a:pPr marL="457200" indent="-457200">
              <a:buAutoNum type="arabicPeriod"/>
            </a:pPr>
            <a:endParaRPr lang="en-US" sz="2000" dirty="0" smtClean="0">
              <a:latin typeface="Arial" panose="020B0604020202020204" pitchFamily="34" charset="0"/>
              <a:cs typeface="Arial" panose="020B0604020202020204" pitchFamily="34" charset="0"/>
            </a:endParaRPr>
          </a:p>
          <a:p>
            <a:r>
              <a:rPr lang="en-US" sz="2000" dirty="0" smtClean="0">
                <a:latin typeface="Arial" panose="020B0604020202020204" pitchFamily="34" charset="0"/>
                <a:cs typeface="Arial" panose="020B0604020202020204" pitchFamily="34" charset="0"/>
              </a:rPr>
              <a:t>4. </a:t>
            </a:r>
            <a:r>
              <a:rPr lang="en-US" sz="2000" b="1" dirty="0" smtClean="0">
                <a:latin typeface="Arial" panose="020B0604020202020204" pitchFamily="34" charset="0"/>
                <a:cs typeface="Arial" panose="020B0604020202020204" pitchFamily="34" charset="0"/>
              </a:rPr>
              <a:t>ASSESS</a:t>
            </a:r>
            <a:r>
              <a:rPr lang="en-US" sz="2000" dirty="0" smtClean="0">
                <a:latin typeface="Arial" panose="020B0604020202020204" pitchFamily="34" charset="0"/>
                <a:cs typeface="Arial" panose="020B0604020202020204" pitchFamily="34" charset="0"/>
              </a:rPr>
              <a:t> the vision.</a:t>
            </a:r>
          </a:p>
          <a:p>
            <a:pPr marL="457200" indent="-457200">
              <a:buAutoNum type="arabicPeriod"/>
            </a:pPr>
            <a:endParaRPr lang="en-US" sz="2000" dirty="0" smtClean="0">
              <a:latin typeface="Arial" panose="020B0604020202020204" pitchFamily="34" charset="0"/>
              <a:cs typeface="Arial" panose="020B0604020202020204" pitchFamily="34" charset="0"/>
            </a:endParaRPr>
          </a:p>
          <a:p>
            <a:r>
              <a:rPr lang="en-US" sz="2000" dirty="0" smtClean="0">
                <a:latin typeface="Arial" panose="020B0604020202020204" pitchFamily="34" charset="0"/>
                <a:cs typeface="Arial" panose="020B0604020202020204" pitchFamily="34" charset="0"/>
              </a:rPr>
              <a:t>5. Share the vision with </a:t>
            </a:r>
            <a:r>
              <a:rPr lang="en-US" sz="2000" b="1" dirty="0" smtClean="0">
                <a:latin typeface="Arial" panose="020B0604020202020204" pitchFamily="34" charset="0"/>
                <a:cs typeface="Arial" panose="020B0604020202020204" pitchFamily="34" charset="0"/>
              </a:rPr>
              <a:t>CLARITY</a:t>
            </a:r>
            <a:r>
              <a:rPr lang="en-US" sz="2000" dirty="0" smtClean="0">
                <a:latin typeface="Arial" panose="020B0604020202020204" pitchFamily="34" charset="0"/>
                <a:cs typeface="Arial" panose="020B0604020202020204" pitchFamily="34" charset="0"/>
              </a:rPr>
              <a:t> and </a:t>
            </a:r>
            <a:r>
              <a:rPr lang="en-US" sz="2000" b="1" dirty="0" smtClean="0">
                <a:latin typeface="Arial" panose="020B0604020202020204" pitchFamily="34" charset="0"/>
                <a:cs typeface="Arial" panose="020B0604020202020204" pitchFamily="34" charset="0"/>
              </a:rPr>
              <a:t>CONVICTION</a:t>
            </a:r>
            <a:r>
              <a:rPr lang="en-US" sz="2000" dirty="0" smtClean="0">
                <a:latin typeface="Arial" panose="020B0604020202020204" pitchFamily="34" charset="0"/>
                <a:cs typeface="Arial" panose="020B0604020202020204" pitchFamily="34" charset="0"/>
              </a:rPr>
              <a:t>.</a:t>
            </a: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28190" y="5791200"/>
            <a:ext cx="3048000" cy="847725"/>
          </a:xfrm>
          <a:prstGeom prst="rect">
            <a:avLst/>
          </a:prstGeom>
        </p:spPr>
      </p:pic>
      <p:sp>
        <p:nvSpPr>
          <p:cNvPr id="9" name="Rectángulo 16"/>
          <p:cNvSpPr/>
          <p:nvPr/>
        </p:nvSpPr>
        <p:spPr>
          <a:xfrm>
            <a:off x="0" y="6725920"/>
            <a:ext cx="9144000" cy="144000"/>
          </a:xfrm>
          <a:prstGeom prst="rect">
            <a:avLst/>
          </a:prstGeom>
          <a:solidFill>
            <a:srgbClr val="1D398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0" name="Freeform 9"/>
          <p:cNvSpPr/>
          <p:nvPr/>
        </p:nvSpPr>
        <p:spPr>
          <a:xfrm>
            <a:off x="8001000" y="1615749"/>
            <a:ext cx="754307" cy="1062629"/>
          </a:xfrm>
          <a:custGeom>
            <a:avLst/>
            <a:gdLst>
              <a:gd name="connsiteX0" fmla="*/ 0 w 1127124"/>
              <a:gd name="connsiteY0" fmla="*/ 0 h 788987"/>
              <a:gd name="connsiteX1" fmla="*/ 732631 w 1127124"/>
              <a:gd name="connsiteY1" fmla="*/ 0 h 788987"/>
              <a:gd name="connsiteX2" fmla="*/ 1127124 w 1127124"/>
              <a:gd name="connsiteY2" fmla="*/ 394494 h 788987"/>
              <a:gd name="connsiteX3" fmla="*/ 732631 w 1127124"/>
              <a:gd name="connsiteY3" fmla="*/ 788987 h 788987"/>
              <a:gd name="connsiteX4" fmla="*/ 0 w 1127124"/>
              <a:gd name="connsiteY4" fmla="*/ 788987 h 788987"/>
              <a:gd name="connsiteX5" fmla="*/ 394494 w 1127124"/>
              <a:gd name="connsiteY5" fmla="*/ 394494 h 788987"/>
              <a:gd name="connsiteX6" fmla="*/ 0 w 1127124"/>
              <a:gd name="connsiteY6" fmla="*/ 0 h 788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7124" h="788987">
                <a:moveTo>
                  <a:pt x="1127123" y="0"/>
                </a:moveTo>
                <a:lnTo>
                  <a:pt x="1127123" y="512842"/>
                </a:lnTo>
                <a:lnTo>
                  <a:pt x="563561" y="788987"/>
                </a:lnTo>
                <a:lnTo>
                  <a:pt x="1" y="512842"/>
                </a:lnTo>
                <a:lnTo>
                  <a:pt x="1" y="0"/>
                </a:lnTo>
                <a:lnTo>
                  <a:pt x="563561" y="276146"/>
                </a:lnTo>
                <a:lnTo>
                  <a:pt x="1127123" y="0"/>
                </a:lnTo>
                <a:close/>
              </a:path>
            </a:pathLst>
          </a:custGeom>
          <a:solidFill>
            <a:srgbClr val="003F8A"/>
          </a:solidFill>
          <a:ln>
            <a:solidFill>
              <a:srgbClr val="003F8A"/>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3971" tIns="408465" rIns="13970" bIns="408463" numCol="1" spcCol="1270" anchor="ctr" anchorCtr="0">
            <a:noAutofit/>
          </a:bodyPr>
          <a:lstStyle/>
          <a:p>
            <a:pPr lvl="0" algn="ctr" defTabSz="977900">
              <a:lnSpc>
                <a:spcPct val="90000"/>
              </a:lnSpc>
              <a:spcBef>
                <a:spcPct val="0"/>
              </a:spcBef>
              <a:spcAft>
                <a:spcPct val="35000"/>
              </a:spcAft>
            </a:pPr>
            <a:endParaRPr lang="en-US" sz="2200" kern="1200" dirty="0">
              <a:solidFill>
                <a:srgbClr val="E6418D"/>
              </a:solidFill>
            </a:endParaRPr>
          </a:p>
        </p:txBody>
      </p:sp>
      <p:sp>
        <p:nvSpPr>
          <p:cNvPr id="11" name="Freeform 10"/>
          <p:cNvSpPr/>
          <p:nvPr/>
        </p:nvSpPr>
        <p:spPr>
          <a:xfrm>
            <a:off x="8001000" y="2538311"/>
            <a:ext cx="754307" cy="1062629"/>
          </a:xfrm>
          <a:custGeom>
            <a:avLst/>
            <a:gdLst>
              <a:gd name="connsiteX0" fmla="*/ 0 w 1127124"/>
              <a:gd name="connsiteY0" fmla="*/ 0 h 788987"/>
              <a:gd name="connsiteX1" fmla="*/ 732631 w 1127124"/>
              <a:gd name="connsiteY1" fmla="*/ 0 h 788987"/>
              <a:gd name="connsiteX2" fmla="*/ 1127124 w 1127124"/>
              <a:gd name="connsiteY2" fmla="*/ 394494 h 788987"/>
              <a:gd name="connsiteX3" fmla="*/ 732631 w 1127124"/>
              <a:gd name="connsiteY3" fmla="*/ 788987 h 788987"/>
              <a:gd name="connsiteX4" fmla="*/ 0 w 1127124"/>
              <a:gd name="connsiteY4" fmla="*/ 788987 h 788987"/>
              <a:gd name="connsiteX5" fmla="*/ 394494 w 1127124"/>
              <a:gd name="connsiteY5" fmla="*/ 394494 h 788987"/>
              <a:gd name="connsiteX6" fmla="*/ 0 w 1127124"/>
              <a:gd name="connsiteY6" fmla="*/ 0 h 788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7124" h="788987">
                <a:moveTo>
                  <a:pt x="1127123" y="0"/>
                </a:moveTo>
                <a:lnTo>
                  <a:pt x="1127123" y="512842"/>
                </a:lnTo>
                <a:lnTo>
                  <a:pt x="563561" y="788987"/>
                </a:lnTo>
                <a:lnTo>
                  <a:pt x="1" y="512842"/>
                </a:lnTo>
                <a:lnTo>
                  <a:pt x="1" y="0"/>
                </a:lnTo>
                <a:lnTo>
                  <a:pt x="563561" y="276146"/>
                </a:lnTo>
                <a:lnTo>
                  <a:pt x="1127123" y="0"/>
                </a:lnTo>
                <a:close/>
              </a:path>
            </a:pathLst>
          </a:custGeom>
          <a:solidFill>
            <a:srgbClr val="003F8A"/>
          </a:solidFill>
          <a:ln>
            <a:solidFill>
              <a:srgbClr val="003F8A"/>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3971" tIns="408465" rIns="13970" bIns="408463" numCol="1" spcCol="1270" anchor="ctr" anchorCtr="0">
            <a:noAutofit/>
          </a:bodyPr>
          <a:lstStyle/>
          <a:p>
            <a:pPr lvl="0" algn="ctr" defTabSz="977900">
              <a:lnSpc>
                <a:spcPct val="90000"/>
              </a:lnSpc>
              <a:spcBef>
                <a:spcPct val="0"/>
              </a:spcBef>
              <a:spcAft>
                <a:spcPct val="35000"/>
              </a:spcAft>
            </a:pPr>
            <a:endParaRPr lang="en-US" sz="2200" kern="1200" dirty="0"/>
          </a:p>
        </p:txBody>
      </p:sp>
      <p:sp>
        <p:nvSpPr>
          <p:cNvPr id="12" name="Freeform 11"/>
          <p:cNvSpPr/>
          <p:nvPr/>
        </p:nvSpPr>
        <p:spPr>
          <a:xfrm>
            <a:off x="8001000" y="3460874"/>
            <a:ext cx="754307" cy="1062629"/>
          </a:xfrm>
          <a:custGeom>
            <a:avLst/>
            <a:gdLst>
              <a:gd name="connsiteX0" fmla="*/ 0 w 1127124"/>
              <a:gd name="connsiteY0" fmla="*/ 0 h 788987"/>
              <a:gd name="connsiteX1" fmla="*/ 732631 w 1127124"/>
              <a:gd name="connsiteY1" fmla="*/ 0 h 788987"/>
              <a:gd name="connsiteX2" fmla="*/ 1127124 w 1127124"/>
              <a:gd name="connsiteY2" fmla="*/ 394494 h 788987"/>
              <a:gd name="connsiteX3" fmla="*/ 732631 w 1127124"/>
              <a:gd name="connsiteY3" fmla="*/ 788987 h 788987"/>
              <a:gd name="connsiteX4" fmla="*/ 0 w 1127124"/>
              <a:gd name="connsiteY4" fmla="*/ 788987 h 788987"/>
              <a:gd name="connsiteX5" fmla="*/ 394494 w 1127124"/>
              <a:gd name="connsiteY5" fmla="*/ 394494 h 788987"/>
              <a:gd name="connsiteX6" fmla="*/ 0 w 1127124"/>
              <a:gd name="connsiteY6" fmla="*/ 0 h 788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7124" h="788987">
                <a:moveTo>
                  <a:pt x="1127123" y="0"/>
                </a:moveTo>
                <a:lnTo>
                  <a:pt x="1127123" y="512842"/>
                </a:lnTo>
                <a:lnTo>
                  <a:pt x="563561" y="788987"/>
                </a:lnTo>
                <a:lnTo>
                  <a:pt x="1" y="512842"/>
                </a:lnTo>
                <a:lnTo>
                  <a:pt x="1" y="0"/>
                </a:lnTo>
                <a:lnTo>
                  <a:pt x="563561" y="276146"/>
                </a:lnTo>
                <a:lnTo>
                  <a:pt x="1127123" y="0"/>
                </a:lnTo>
                <a:close/>
              </a:path>
            </a:pathLst>
          </a:custGeom>
          <a:solidFill>
            <a:srgbClr val="003F8A"/>
          </a:solidFill>
          <a:ln>
            <a:solidFill>
              <a:srgbClr val="003F8A"/>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3971" tIns="408465" rIns="13970" bIns="408463" numCol="1" spcCol="1270" anchor="ctr" anchorCtr="0">
            <a:noAutofit/>
          </a:bodyPr>
          <a:lstStyle/>
          <a:p>
            <a:pPr lvl="0" algn="ctr" defTabSz="977900">
              <a:lnSpc>
                <a:spcPct val="90000"/>
              </a:lnSpc>
              <a:spcBef>
                <a:spcPct val="0"/>
              </a:spcBef>
              <a:spcAft>
                <a:spcPct val="35000"/>
              </a:spcAft>
            </a:pPr>
            <a:endParaRPr lang="en-US" sz="2200" kern="1200" dirty="0"/>
          </a:p>
        </p:txBody>
      </p:sp>
      <p:sp>
        <p:nvSpPr>
          <p:cNvPr id="13" name="Freeform 12"/>
          <p:cNvSpPr/>
          <p:nvPr/>
        </p:nvSpPr>
        <p:spPr>
          <a:xfrm>
            <a:off x="8001000" y="4383437"/>
            <a:ext cx="754307" cy="1062629"/>
          </a:xfrm>
          <a:custGeom>
            <a:avLst/>
            <a:gdLst>
              <a:gd name="connsiteX0" fmla="*/ 0 w 1127124"/>
              <a:gd name="connsiteY0" fmla="*/ 0 h 788987"/>
              <a:gd name="connsiteX1" fmla="*/ 732631 w 1127124"/>
              <a:gd name="connsiteY1" fmla="*/ 0 h 788987"/>
              <a:gd name="connsiteX2" fmla="*/ 1127124 w 1127124"/>
              <a:gd name="connsiteY2" fmla="*/ 394494 h 788987"/>
              <a:gd name="connsiteX3" fmla="*/ 732631 w 1127124"/>
              <a:gd name="connsiteY3" fmla="*/ 788987 h 788987"/>
              <a:gd name="connsiteX4" fmla="*/ 0 w 1127124"/>
              <a:gd name="connsiteY4" fmla="*/ 788987 h 788987"/>
              <a:gd name="connsiteX5" fmla="*/ 394494 w 1127124"/>
              <a:gd name="connsiteY5" fmla="*/ 394494 h 788987"/>
              <a:gd name="connsiteX6" fmla="*/ 0 w 1127124"/>
              <a:gd name="connsiteY6" fmla="*/ 0 h 788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7124" h="788987">
                <a:moveTo>
                  <a:pt x="1127123" y="0"/>
                </a:moveTo>
                <a:lnTo>
                  <a:pt x="1127123" y="512842"/>
                </a:lnTo>
                <a:lnTo>
                  <a:pt x="563561" y="788987"/>
                </a:lnTo>
                <a:lnTo>
                  <a:pt x="1" y="512842"/>
                </a:lnTo>
                <a:lnTo>
                  <a:pt x="1" y="0"/>
                </a:lnTo>
                <a:lnTo>
                  <a:pt x="563561" y="276146"/>
                </a:lnTo>
                <a:lnTo>
                  <a:pt x="1127123" y="0"/>
                </a:lnTo>
                <a:close/>
              </a:path>
            </a:pathLst>
          </a:custGeom>
          <a:solidFill>
            <a:srgbClr val="003F8A"/>
          </a:solidFill>
          <a:ln>
            <a:solidFill>
              <a:srgbClr val="003F8A"/>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3971" tIns="408465" rIns="13970" bIns="408463" numCol="1" spcCol="1270" anchor="ctr" anchorCtr="0">
            <a:noAutofit/>
          </a:bodyPr>
          <a:lstStyle/>
          <a:p>
            <a:pPr lvl="0" algn="ctr" defTabSz="977900">
              <a:lnSpc>
                <a:spcPct val="90000"/>
              </a:lnSpc>
              <a:spcBef>
                <a:spcPct val="0"/>
              </a:spcBef>
              <a:spcAft>
                <a:spcPct val="35000"/>
              </a:spcAft>
            </a:pPr>
            <a:endParaRPr lang="en-US" sz="2200" kern="1200" dirty="0"/>
          </a:p>
        </p:txBody>
      </p:sp>
      <p:sp>
        <p:nvSpPr>
          <p:cNvPr id="14" name="Freeform 13"/>
          <p:cNvSpPr/>
          <p:nvPr/>
        </p:nvSpPr>
        <p:spPr>
          <a:xfrm>
            <a:off x="8001000" y="685800"/>
            <a:ext cx="754307" cy="1062629"/>
          </a:xfrm>
          <a:custGeom>
            <a:avLst/>
            <a:gdLst>
              <a:gd name="connsiteX0" fmla="*/ 0 w 1127124"/>
              <a:gd name="connsiteY0" fmla="*/ 0 h 788987"/>
              <a:gd name="connsiteX1" fmla="*/ 732631 w 1127124"/>
              <a:gd name="connsiteY1" fmla="*/ 0 h 788987"/>
              <a:gd name="connsiteX2" fmla="*/ 1127124 w 1127124"/>
              <a:gd name="connsiteY2" fmla="*/ 394494 h 788987"/>
              <a:gd name="connsiteX3" fmla="*/ 732631 w 1127124"/>
              <a:gd name="connsiteY3" fmla="*/ 788987 h 788987"/>
              <a:gd name="connsiteX4" fmla="*/ 0 w 1127124"/>
              <a:gd name="connsiteY4" fmla="*/ 788987 h 788987"/>
              <a:gd name="connsiteX5" fmla="*/ 394494 w 1127124"/>
              <a:gd name="connsiteY5" fmla="*/ 394494 h 788987"/>
              <a:gd name="connsiteX6" fmla="*/ 0 w 1127124"/>
              <a:gd name="connsiteY6" fmla="*/ 0 h 788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7124" h="788987">
                <a:moveTo>
                  <a:pt x="1127123" y="0"/>
                </a:moveTo>
                <a:lnTo>
                  <a:pt x="1127123" y="512842"/>
                </a:lnTo>
                <a:lnTo>
                  <a:pt x="563561" y="788987"/>
                </a:lnTo>
                <a:lnTo>
                  <a:pt x="1" y="512842"/>
                </a:lnTo>
                <a:lnTo>
                  <a:pt x="1" y="0"/>
                </a:lnTo>
                <a:lnTo>
                  <a:pt x="563561" y="276146"/>
                </a:lnTo>
                <a:lnTo>
                  <a:pt x="1127123" y="0"/>
                </a:lnTo>
                <a:close/>
              </a:path>
            </a:pathLst>
          </a:custGeom>
          <a:solidFill>
            <a:srgbClr val="003F8A"/>
          </a:solidFill>
          <a:ln>
            <a:solidFill>
              <a:srgbClr val="003F8A"/>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3971" tIns="408465" rIns="13970" bIns="408463" numCol="1" spcCol="1270" anchor="ctr" anchorCtr="0">
            <a:noAutofit/>
          </a:bodyPr>
          <a:lstStyle/>
          <a:p>
            <a:pPr lvl="0" algn="ctr" defTabSz="977900">
              <a:lnSpc>
                <a:spcPct val="90000"/>
              </a:lnSpc>
              <a:spcBef>
                <a:spcPct val="0"/>
              </a:spcBef>
              <a:spcAft>
                <a:spcPct val="35000"/>
              </a:spcAft>
            </a:pPr>
            <a:endParaRPr lang="en-US" sz="2200" kern="1200" dirty="0">
              <a:solidFill>
                <a:srgbClr val="E6418D"/>
              </a:solidFill>
            </a:endParaRPr>
          </a:p>
        </p:txBody>
      </p:sp>
    </p:spTree>
    <p:extLst>
      <p:ext uri="{BB962C8B-B14F-4D97-AF65-F5344CB8AC3E}">
        <p14:creationId xmlns:p14="http://schemas.microsoft.com/office/powerpoint/2010/main" val="365399545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38202" y="4928920"/>
            <a:ext cx="3047998" cy="1869000"/>
          </a:xfrm>
          <a:prstGeom prst="rect">
            <a:avLst/>
          </a:prstGeom>
        </p:spPr>
      </p:pic>
      <p:grpSp>
        <p:nvGrpSpPr>
          <p:cNvPr id="10" name="Group 9"/>
          <p:cNvGrpSpPr/>
          <p:nvPr/>
        </p:nvGrpSpPr>
        <p:grpSpPr>
          <a:xfrm>
            <a:off x="762000" y="1752600"/>
            <a:ext cx="6705600" cy="3276600"/>
            <a:chOff x="762000" y="2057400"/>
            <a:chExt cx="6705600" cy="3276600"/>
          </a:xfrm>
        </p:grpSpPr>
        <p:sp>
          <p:nvSpPr>
            <p:cNvPr id="6" name="Rectangle 5"/>
            <p:cNvSpPr/>
            <p:nvPr/>
          </p:nvSpPr>
          <p:spPr>
            <a:xfrm>
              <a:off x="762000" y="2057400"/>
              <a:ext cx="6705600" cy="381000"/>
            </a:xfrm>
            <a:prstGeom prst="rect">
              <a:avLst/>
            </a:prstGeom>
            <a:solidFill>
              <a:srgbClr val="009036"/>
            </a:solidFill>
            <a:ln w="38100">
              <a:solidFill>
                <a:srgbClr val="003F8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62000" y="2438400"/>
              <a:ext cx="6705600" cy="381000"/>
            </a:xfrm>
            <a:prstGeom prst="rect">
              <a:avLst/>
            </a:prstGeom>
            <a:solidFill>
              <a:schemeClr val="bg1"/>
            </a:solidFill>
            <a:ln w="38100">
              <a:solidFill>
                <a:srgbClr val="003F8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762000" y="2819400"/>
              <a:ext cx="6705600" cy="2514600"/>
            </a:xfrm>
            <a:prstGeom prst="rect">
              <a:avLst/>
            </a:prstGeom>
            <a:solidFill>
              <a:schemeClr val="bg1"/>
            </a:solidFill>
            <a:ln w="38100">
              <a:solidFill>
                <a:srgbClr val="003F8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 name="Título 1"/>
          <p:cNvSpPr txBox="1">
            <a:spLocks/>
          </p:cNvSpPr>
          <p:nvPr/>
        </p:nvSpPr>
        <p:spPr>
          <a:xfrm>
            <a:off x="0" y="457200"/>
            <a:ext cx="4897120" cy="432000"/>
          </a:xfrm>
          <a:prstGeom prst="rect">
            <a:avLst/>
          </a:prstGeom>
          <a:solidFill>
            <a:srgbClr val="1D398D"/>
          </a:solidFill>
        </p:spPr>
        <p:txBody>
          <a:bodyPr vert="horz" lIns="360000" tIns="0" rIns="91440" bIns="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s-ES" sz="2000" b="1" dirty="0" smtClean="0">
                <a:solidFill>
                  <a:schemeClr val="bg1"/>
                </a:solidFill>
                <a:latin typeface="Arial"/>
                <a:cs typeface="Arial"/>
              </a:rPr>
              <a:t>DEFINING THE VISION</a:t>
            </a:r>
            <a:endParaRPr lang="es-ES" sz="2000" b="1" dirty="0">
              <a:solidFill>
                <a:schemeClr val="bg1"/>
              </a:solidFill>
              <a:latin typeface="Arial"/>
              <a:cs typeface="Arial"/>
            </a:endParaRPr>
          </a:p>
        </p:txBody>
      </p:sp>
      <p:sp>
        <p:nvSpPr>
          <p:cNvPr id="5" name="Rectangle 4"/>
          <p:cNvSpPr/>
          <p:nvPr/>
        </p:nvSpPr>
        <p:spPr>
          <a:xfrm>
            <a:off x="304800" y="1143000"/>
            <a:ext cx="8534400" cy="461665"/>
          </a:xfrm>
          <a:prstGeom prst="rect">
            <a:avLst/>
          </a:prstGeom>
        </p:spPr>
        <p:txBody>
          <a:bodyPr wrap="square">
            <a:spAutoFit/>
          </a:bodyPr>
          <a:lstStyle/>
          <a:p>
            <a:r>
              <a:rPr lang="en-US" sz="2400" b="1" dirty="0" smtClean="0">
                <a:latin typeface="Arial" panose="020B0604020202020204" pitchFamily="34" charset="0"/>
                <a:cs typeface="Arial" panose="020B0604020202020204" pitchFamily="34" charset="0"/>
              </a:rPr>
              <a:t>THE DIFFERENCE BETWEEN VISION AND MISSION:</a:t>
            </a:r>
            <a:endParaRPr lang="en-US" sz="2400" b="1" dirty="0">
              <a:latin typeface="Arial" panose="020B0604020202020204" pitchFamily="34" charset="0"/>
              <a:cs typeface="Arial" panose="020B0604020202020204" pitchFamily="34" charset="0"/>
            </a:endParaRPr>
          </a:p>
        </p:txBody>
      </p:sp>
      <p:sp>
        <p:nvSpPr>
          <p:cNvPr id="7" name="TextBox 6"/>
          <p:cNvSpPr txBox="1"/>
          <p:nvPr/>
        </p:nvSpPr>
        <p:spPr>
          <a:xfrm>
            <a:off x="1371600" y="1733490"/>
            <a:ext cx="2514600" cy="400110"/>
          </a:xfrm>
          <a:prstGeom prst="rect">
            <a:avLst/>
          </a:prstGeom>
          <a:noFill/>
        </p:spPr>
        <p:txBody>
          <a:bodyPr wrap="square" rtlCol="0">
            <a:spAutoFit/>
          </a:bodyPr>
          <a:lstStyle/>
          <a:p>
            <a:r>
              <a:rPr lang="en-US" sz="2000" dirty="0" smtClean="0">
                <a:solidFill>
                  <a:schemeClr val="bg1"/>
                </a:solidFill>
                <a:latin typeface="Arial" pitchFamily="34" charset="0"/>
                <a:cs typeface="Arial" pitchFamily="34" charset="0"/>
              </a:rPr>
              <a:t>Vision Statement</a:t>
            </a:r>
            <a:endParaRPr lang="en-US" sz="2000" dirty="0">
              <a:solidFill>
                <a:schemeClr val="bg1"/>
              </a:solidFill>
              <a:latin typeface="Arial" pitchFamily="34" charset="0"/>
              <a:cs typeface="Arial" pitchFamily="34" charset="0"/>
            </a:endParaRPr>
          </a:p>
        </p:txBody>
      </p:sp>
      <p:cxnSp>
        <p:nvCxnSpPr>
          <p:cNvPr id="9" name="Straight Connector 8"/>
          <p:cNvCxnSpPr>
            <a:stCxn id="6" idx="0"/>
            <a:endCxn id="6" idx="2"/>
          </p:cNvCxnSpPr>
          <p:nvPr/>
        </p:nvCxnSpPr>
        <p:spPr>
          <a:xfrm>
            <a:off x="4114800" y="1752600"/>
            <a:ext cx="0" cy="381000"/>
          </a:xfrm>
          <a:prstGeom prst="line">
            <a:avLst/>
          </a:prstGeom>
          <a:ln w="38100">
            <a:solidFill>
              <a:srgbClr val="003F8A"/>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4724400" y="1733490"/>
            <a:ext cx="2514600" cy="400110"/>
          </a:xfrm>
          <a:prstGeom prst="rect">
            <a:avLst/>
          </a:prstGeom>
          <a:noFill/>
        </p:spPr>
        <p:txBody>
          <a:bodyPr wrap="square" rtlCol="0">
            <a:spAutoFit/>
          </a:bodyPr>
          <a:lstStyle/>
          <a:p>
            <a:r>
              <a:rPr lang="en-US" sz="2000" dirty="0" smtClean="0">
                <a:solidFill>
                  <a:schemeClr val="bg1"/>
                </a:solidFill>
                <a:latin typeface="Arial" pitchFamily="34" charset="0"/>
                <a:cs typeface="Arial" pitchFamily="34" charset="0"/>
              </a:rPr>
              <a:t>Mission Statement</a:t>
            </a:r>
            <a:endParaRPr lang="en-US" sz="2000" dirty="0">
              <a:solidFill>
                <a:schemeClr val="bg1"/>
              </a:solidFill>
              <a:latin typeface="Arial" pitchFamily="34" charset="0"/>
              <a:cs typeface="Arial" pitchFamily="34" charset="0"/>
            </a:endParaRPr>
          </a:p>
        </p:txBody>
      </p:sp>
      <p:sp>
        <p:nvSpPr>
          <p:cNvPr id="13" name="TextBox 12"/>
          <p:cNvSpPr txBox="1"/>
          <p:nvPr/>
        </p:nvSpPr>
        <p:spPr>
          <a:xfrm>
            <a:off x="3581400" y="2133600"/>
            <a:ext cx="1447800" cy="400110"/>
          </a:xfrm>
          <a:prstGeom prst="rect">
            <a:avLst/>
          </a:prstGeom>
          <a:noFill/>
        </p:spPr>
        <p:txBody>
          <a:bodyPr wrap="square" rtlCol="0">
            <a:spAutoFit/>
          </a:bodyPr>
          <a:lstStyle/>
          <a:p>
            <a:r>
              <a:rPr lang="en-US" sz="2000" dirty="0" smtClean="0">
                <a:latin typeface="Arial" pitchFamily="34" charset="0"/>
                <a:cs typeface="Arial" pitchFamily="34" charset="0"/>
              </a:rPr>
              <a:t>Definition</a:t>
            </a:r>
            <a:endParaRPr lang="en-US" dirty="0">
              <a:latin typeface="Arial" pitchFamily="34" charset="0"/>
              <a:cs typeface="Arial" pitchFamily="34" charset="0"/>
            </a:endParaRPr>
          </a:p>
        </p:txBody>
      </p:sp>
      <p:cxnSp>
        <p:nvCxnSpPr>
          <p:cNvPr id="15" name="Straight Connector 14"/>
          <p:cNvCxnSpPr>
            <a:endCxn id="14" idx="2"/>
          </p:cNvCxnSpPr>
          <p:nvPr/>
        </p:nvCxnSpPr>
        <p:spPr>
          <a:xfrm>
            <a:off x="4114800" y="2514599"/>
            <a:ext cx="0" cy="2514601"/>
          </a:xfrm>
          <a:prstGeom prst="line">
            <a:avLst/>
          </a:prstGeom>
          <a:ln w="38100">
            <a:solidFill>
              <a:srgbClr val="003F8A"/>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914400" y="2590800"/>
            <a:ext cx="3048000" cy="2246769"/>
          </a:xfrm>
          <a:prstGeom prst="rect">
            <a:avLst/>
          </a:prstGeom>
          <a:noFill/>
        </p:spPr>
        <p:txBody>
          <a:bodyPr wrap="square" rtlCol="0">
            <a:spAutoFit/>
          </a:bodyPr>
          <a:lstStyle/>
          <a:p>
            <a:pPr marL="285750" indent="-285750">
              <a:buFont typeface="Courier New" pitchFamily="49" charset="0"/>
              <a:buChar char="o"/>
            </a:pPr>
            <a:r>
              <a:rPr lang="en-US" sz="2000" dirty="0" smtClean="0">
                <a:latin typeface="Arial" pitchFamily="34" charset="0"/>
                <a:cs typeface="Arial" pitchFamily="34" charset="0"/>
              </a:rPr>
              <a:t>Describes the ideal state of the church or organization when accomplishing its purpose.</a:t>
            </a:r>
          </a:p>
          <a:p>
            <a:pPr marL="285750" indent="-285750">
              <a:buFont typeface="Courier New" pitchFamily="49" charset="0"/>
              <a:buChar char="o"/>
            </a:pPr>
            <a:endParaRPr lang="en-US" sz="2000" dirty="0">
              <a:latin typeface="Arial" pitchFamily="34" charset="0"/>
              <a:cs typeface="Arial" pitchFamily="34" charset="0"/>
            </a:endParaRPr>
          </a:p>
          <a:p>
            <a:pPr marL="285750" indent="-285750">
              <a:buFont typeface="Courier New" pitchFamily="49" charset="0"/>
              <a:buChar char="o"/>
            </a:pPr>
            <a:r>
              <a:rPr lang="en-US" sz="2000" dirty="0" smtClean="0">
                <a:latin typeface="Arial" pitchFamily="34" charset="0"/>
                <a:cs typeface="Arial" pitchFamily="34" charset="0"/>
              </a:rPr>
              <a:t>Keyword: What?</a:t>
            </a:r>
            <a:endParaRPr lang="en-US" sz="2000" dirty="0">
              <a:latin typeface="Arial" pitchFamily="34" charset="0"/>
              <a:cs typeface="Arial" pitchFamily="34" charset="0"/>
            </a:endParaRPr>
          </a:p>
        </p:txBody>
      </p:sp>
      <p:sp>
        <p:nvSpPr>
          <p:cNvPr id="18" name="TextBox 17"/>
          <p:cNvSpPr txBox="1"/>
          <p:nvPr/>
        </p:nvSpPr>
        <p:spPr>
          <a:xfrm>
            <a:off x="4305300" y="2633008"/>
            <a:ext cx="3048000" cy="1938992"/>
          </a:xfrm>
          <a:prstGeom prst="rect">
            <a:avLst/>
          </a:prstGeom>
          <a:noFill/>
        </p:spPr>
        <p:txBody>
          <a:bodyPr wrap="square" rtlCol="0">
            <a:spAutoFit/>
          </a:bodyPr>
          <a:lstStyle/>
          <a:p>
            <a:pPr marL="285750" indent="-285750">
              <a:buFont typeface="Courier New" pitchFamily="49" charset="0"/>
              <a:buChar char="o"/>
            </a:pPr>
            <a:r>
              <a:rPr lang="en-US" sz="2000" dirty="0" smtClean="0">
                <a:latin typeface="Arial" pitchFamily="34" charset="0"/>
                <a:cs typeface="Arial" pitchFamily="34" charset="0"/>
              </a:rPr>
              <a:t>Tells how your church or organization achieves its vision.</a:t>
            </a:r>
          </a:p>
          <a:p>
            <a:endParaRPr lang="en-US" sz="2000" dirty="0">
              <a:latin typeface="Arial" pitchFamily="34" charset="0"/>
              <a:cs typeface="Arial" pitchFamily="34" charset="0"/>
            </a:endParaRPr>
          </a:p>
          <a:p>
            <a:pPr marL="285750" indent="-285750">
              <a:buFont typeface="Courier New" pitchFamily="49" charset="0"/>
              <a:buChar char="o"/>
            </a:pPr>
            <a:r>
              <a:rPr lang="en-US" sz="2000" dirty="0">
                <a:latin typeface="Arial" pitchFamily="34" charset="0"/>
                <a:cs typeface="Arial" pitchFamily="34" charset="0"/>
              </a:rPr>
              <a:t>Keyword: </a:t>
            </a:r>
            <a:r>
              <a:rPr lang="en-US" sz="2000" dirty="0" smtClean="0">
                <a:latin typeface="Arial" pitchFamily="34" charset="0"/>
                <a:cs typeface="Arial" pitchFamily="34" charset="0"/>
              </a:rPr>
              <a:t>How?</a:t>
            </a:r>
            <a:endParaRPr lang="en-US" sz="2000" dirty="0">
              <a:latin typeface="Arial" pitchFamily="34" charset="0"/>
              <a:cs typeface="Arial" pitchFamily="34" charset="0"/>
            </a:endParaRPr>
          </a:p>
          <a:p>
            <a:endParaRPr lang="en-US" sz="2000" dirty="0">
              <a:latin typeface="Arial" pitchFamily="34" charset="0"/>
              <a:cs typeface="Arial" pitchFamily="34" charset="0"/>
            </a:endParaRPr>
          </a:p>
        </p:txBody>
      </p:sp>
      <p:pic>
        <p:nvPicPr>
          <p:cNvPr id="19" name="Picture 1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28190" y="5791200"/>
            <a:ext cx="3048000" cy="847725"/>
          </a:xfrm>
          <a:prstGeom prst="rect">
            <a:avLst/>
          </a:prstGeom>
        </p:spPr>
      </p:pic>
      <p:sp>
        <p:nvSpPr>
          <p:cNvPr id="20" name="Rectángulo 16"/>
          <p:cNvSpPr/>
          <p:nvPr/>
        </p:nvSpPr>
        <p:spPr>
          <a:xfrm>
            <a:off x="0" y="6725920"/>
            <a:ext cx="9144000" cy="144000"/>
          </a:xfrm>
          <a:prstGeom prst="rect">
            <a:avLst/>
          </a:prstGeom>
          <a:solidFill>
            <a:srgbClr val="1D398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253188246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fade">
                                      <p:cBhvr>
                                        <p:cTn id="12" dur="1000"/>
                                        <p:tgtEl>
                                          <p:spTgt spid="24"/>
                                        </p:tgtEl>
                                      </p:cBhvr>
                                    </p:animEffect>
                                    <p:anim calcmode="lin" valueType="num">
                                      <p:cBhvr>
                                        <p:cTn id="13" dur="1000" fill="hold"/>
                                        <p:tgtEl>
                                          <p:spTgt spid="24"/>
                                        </p:tgtEl>
                                        <p:attrNameLst>
                                          <p:attrName>ppt_x</p:attrName>
                                        </p:attrNameLst>
                                      </p:cBhvr>
                                      <p:tavLst>
                                        <p:tav tm="0">
                                          <p:val>
                                            <p:strVal val="#ppt_x"/>
                                          </p:val>
                                        </p:tav>
                                        <p:tav tm="100000">
                                          <p:val>
                                            <p:strVal val="#ppt_x"/>
                                          </p:val>
                                        </p:tav>
                                      </p:tavLst>
                                    </p:anim>
                                    <p:anim calcmode="lin" valueType="num">
                                      <p:cBhvr>
                                        <p:cTn id="14"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txBox="1">
            <a:spLocks/>
          </p:cNvSpPr>
          <p:nvPr/>
        </p:nvSpPr>
        <p:spPr>
          <a:xfrm>
            <a:off x="0" y="457200"/>
            <a:ext cx="4897120" cy="432000"/>
          </a:xfrm>
          <a:prstGeom prst="rect">
            <a:avLst/>
          </a:prstGeom>
          <a:solidFill>
            <a:srgbClr val="1D398D"/>
          </a:solidFill>
        </p:spPr>
        <p:txBody>
          <a:bodyPr vert="horz" lIns="360000" tIns="0" rIns="91440" bIns="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s-ES" sz="2000" b="1" dirty="0" smtClean="0">
                <a:solidFill>
                  <a:schemeClr val="bg1"/>
                </a:solidFill>
                <a:latin typeface="Arial"/>
                <a:cs typeface="Arial"/>
              </a:rPr>
              <a:t>CLARIFYING THE VALUES</a:t>
            </a:r>
            <a:endParaRPr lang="es-ES" sz="2000" b="1" dirty="0">
              <a:solidFill>
                <a:schemeClr val="bg1"/>
              </a:solidFill>
              <a:latin typeface="Arial"/>
              <a:cs typeface="Arial"/>
            </a:endParaRPr>
          </a:p>
        </p:txBody>
      </p:sp>
      <p:sp>
        <p:nvSpPr>
          <p:cNvPr id="5" name="Rectangle 4"/>
          <p:cNvSpPr/>
          <p:nvPr/>
        </p:nvSpPr>
        <p:spPr>
          <a:xfrm>
            <a:off x="304800" y="1143000"/>
            <a:ext cx="8534400" cy="461665"/>
          </a:xfrm>
          <a:prstGeom prst="rect">
            <a:avLst/>
          </a:prstGeom>
        </p:spPr>
        <p:txBody>
          <a:bodyPr wrap="square">
            <a:spAutoFit/>
          </a:bodyPr>
          <a:lstStyle/>
          <a:p>
            <a:r>
              <a:rPr lang="en-US" sz="2400" b="1" dirty="0" smtClean="0">
                <a:latin typeface="Arial" panose="020B0604020202020204" pitchFamily="34" charset="0"/>
                <a:cs typeface="Arial" panose="020B0604020202020204" pitchFamily="34" charset="0"/>
              </a:rPr>
              <a:t>DEFINITIONS:</a:t>
            </a:r>
            <a:endParaRPr lang="en-US" sz="2400" b="1" dirty="0">
              <a:latin typeface="Arial" panose="020B0604020202020204" pitchFamily="34" charset="0"/>
              <a:cs typeface="Arial" panose="020B0604020202020204" pitchFamily="34" charset="0"/>
            </a:endParaRPr>
          </a:p>
        </p:txBody>
      </p:sp>
      <p:graphicFrame>
        <p:nvGraphicFramePr>
          <p:cNvPr id="6" name="Diagram 5"/>
          <p:cNvGraphicFramePr/>
          <p:nvPr>
            <p:extLst>
              <p:ext uri="{D42A27DB-BD31-4B8C-83A1-F6EECF244321}">
                <p14:modId xmlns:p14="http://schemas.microsoft.com/office/powerpoint/2010/main" val="2121218064"/>
              </p:ext>
            </p:extLst>
          </p:nvPr>
        </p:nvGraphicFramePr>
        <p:xfrm>
          <a:off x="381000" y="1651000"/>
          <a:ext cx="85344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7" name="Picture 6"/>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828190" y="5867400"/>
            <a:ext cx="3048000" cy="847725"/>
          </a:xfrm>
          <a:prstGeom prst="rect">
            <a:avLst/>
          </a:prstGeom>
        </p:spPr>
      </p:pic>
      <p:sp>
        <p:nvSpPr>
          <p:cNvPr id="8" name="Rectángulo 16"/>
          <p:cNvSpPr/>
          <p:nvPr/>
        </p:nvSpPr>
        <p:spPr>
          <a:xfrm>
            <a:off x="0" y="6725920"/>
            <a:ext cx="9144000" cy="144000"/>
          </a:xfrm>
          <a:prstGeom prst="rect">
            <a:avLst/>
          </a:prstGeom>
          <a:solidFill>
            <a:srgbClr val="1D398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26774897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arn(inVertical)">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Graphic spid="6" grpId="0">
        <p:bldAsOne/>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txBox="1">
            <a:spLocks/>
          </p:cNvSpPr>
          <p:nvPr/>
        </p:nvSpPr>
        <p:spPr>
          <a:xfrm>
            <a:off x="0" y="457200"/>
            <a:ext cx="4897120" cy="432000"/>
          </a:xfrm>
          <a:prstGeom prst="rect">
            <a:avLst/>
          </a:prstGeom>
          <a:solidFill>
            <a:srgbClr val="1D398D"/>
          </a:solidFill>
        </p:spPr>
        <p:txBody>
          <a:bodyPr vert="horz" lIns="360000" tIns="0" rIns="91440" bIns="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s-ES" sz="2000" b="1" dirty="0" smtClean="0">
                <a:solidFill>
                  <a:schemeClr val="bg1"/>
                </a:solidFill>
                <a:latin typeface="Arial"/>
                <a:cs typeface="Arial"/>
              </a:rPr>
              <a:t>CLARIFYING THE VALUES</a:t>
            </a:r>
            <a:endParaRPr lang="es-ES" sz="2000" b="1" dirty="0">
              <a:solidFill>
                <a:schemeClr val="bg1"/>
              </a:solidFill>
              <a:latin typeface="Arial"/>
              <a:cs typeface="Arial"/>
            </a:endParaRPr>
          </a:p>
        </p:txBody>
      </p:sp>
      <p:sp>
        <p:nvSpPr>
          <p:cNvPr id="5" name="TextBox 4"/>
          <p:cNvSpPr txBox="1"/>
          <p:nvPr/>
        </p:nvSpPr>
        <p:spPr>
          <a:xfrm>
            <a:off x="457200" y="1752600"/>
            <a:ext cx="8382000" cy="1323439"/>
          </a:xfrm>
          <a:prstGeom prst="rect">
            <a:avLst/>
          </a:prstGeom>
          <a:noFill/>
        </p:spPr>
        <p:txBody>
          <a:bodyPr wrap="square" rtlCol="0">
            <a:spAutoFit/>
          </a:bodyPr>
          <a:lstStyle/>
          <a:p>
            <a:pPr marL="285750" indent="-285750">
              <a:buFont typeface="Courier New" panose="02070309020205020404" pitchFamily="49" charset="0"/>
              <a:buChar char="o"/>
            </a:pPr>
            <a:r>
              <a:rPr lang="en-US" sz="2000" dirty="0" smtClean="0">
                <a:latin typeface="Arial" panose="020B0604020202020204" pitchFamily="34" charset="0"/>
                <a:cs typeface="Arial" panose="020B0604020202020204" pitchFamily="34" charset="0"/>
              </a:rPr>
              <a:t>Biblical values are non-negotiable principles that define the identity and determine the lifestyle of a Christian. </a:t>
            </a:r>
          </a:p>
          <a:p>
            <a:pPr marL="285750" indent="-285750">
              <a:buFont typeface="Courier New" panose="02070309020205020404" pitchFamily="49" charset="0"/>
              <a:buChar char="o"/>
            </a:pPr>
            <a:r>
              <a:rPr lang="en-US" sz="2000" dirty="0" smtClean="0">
                <a:latin typeface="Arial" panose="020B0604020202020204" pitchFamily="34" charset="0"/>
                <a:cs typeface="Arial" panose="020B0604020202020204" pitchFamily="34" charset="0"/>
              </a:rPr>
              <a:t>Core </a:t>
            </a:r>
            <a:r>
              <a:rPr lang="en-US" sz="2000" dirty="0">
                <a:latin typeface="Arial" panose="020B0604020202020204" pitchFamily="34" charset="0"/>
                <a:cs typeface="Arial" panose="020B0604020202020204" pitchFamily="34" charset="0"/>
              </a:rPr>
              <a:t>organizational values will be determined by the purposes of the new church and will take the context into account. </a:t>
            </a:r>
          </a:p>
        </p:txBody>
      </p:sp>
      <p:sp>
        <p:nvSpPr>
          <p:cNvPr id="6" name="Rectangle 5"/>
          <p:cNvSpPr/>
          <p:nvPr/>
        </p:nvSpPr>
        <p:spPr>
          <a:xfrm>
            <a:off x="152400" y="1143000"/>
            <a:ext cx="8991600" cy="461665"/>
          </a:xfrm>
          <a:prstGeom prst="rect">
            <a:avLst/>
          </a:prstGeom>
        </p:spPr>
        <p:txBody>
          <a:bodyPr wrap="square">
            <a:spAutoFit/>
          </a:bodyPr>
          <a:lstStyle/>
          <a:p>
            <a:r>
              <a:rPr lang="en-US" sz="2400" b="1" dirty="0" smtClean="0">
                <a:latin typeface="Arial" panose="020B0604020202020204" pitchFamily="34" charset="0"/>
                <a:cs typeface="Arial" panose="020B0604020202020204" pitchFamily="34" charset="0"/>
              </a:rPr>
              <a:t>BIBLICAL VALUES AND CORE ORGANIZATIONAL VALUES: </a:t>
            </a:r>
            <a:endParaRPr lang="en-US" sz="2400" b="1" dirty="0">
              <a:latin typeface="Arial" panose="020B0604020202020204" pitchFamily="34" charset="0"/>
              <a:cs typeface="Arial" panose="020B0604020202020204" pitchFamily="34" charset="0"/>
            </a:endParaRPr>
          </a:p>
        </p:txBody>
      </p:sp>
      <p:sp>
        <p:nvSpPr>
          <p:cNvPr id="8" name="Rectangle 7"/>
          <p:cNvSpPr/>
          <p:nvPr/>
        </p:nvSpPr>
        <p:spPr>
          <a:xfrm>
            <a:off x="0" y="3593068"/>
            <a:ext cx="9144000" cy="400110"/>
          </a:xfrm>
          <a:prstGeom prst="rect">
            <a:avLst/>
          </a:prstGeom>
        </p:spPr>
        <p:txBody>
          <a:bodyPr wrap="square">
            <a:spAutoFit/>
          </a:bodyPr>
          <a:lstStyle/>
          <a:p>
            <a:pPr algn="ctr"/>
            <a:r>
              <a:rPr lang="en-US" sz="2000" b="1" dirty="0" smtClean="0">
                <a:latin typeface="Arial" panose="020B0604020202020204" pitchFamily="34" charset="0"/>
                <a:cs typeface="Arial" panose="020B0604020202020204" pitchFamily="34" charset="0"/>
              </a:rPr>
              <a:t>EXAMPLE OF MULTIPLICATION NETWORK MINISTRIES’ CORE VALUES: </a:t>
            </a:r>
          </a:p>
        </p:txBody>
      </p:sp>
      <p:sp>
        <p:nvSpPr>
          <p:cNvPr id="9" name="TextBox 8"/>
          <p:cNvSpPr txBox="1"/>
          <p:nvPr/>
        </p:nvSpPr>
        <p:spPr>
          <a:xfrm>
            <a:off x="2430805" y="4718808"/>
            <a:ext cx="5486400" cy="938719"/>
          </a:xfrm>
          <a:prstGeom prst="rect">
            <a:avLst/>
          </a:prstGeom>
          <a:noFill/>
        </p:spPr>
        <p:txBody>
          <a:bodyPr wrap="square" rtlCol="0">
            <a:spAutoFit/>
          </a:bodyPr>
          <a:lstStyle/>
          <a:p>
            <a:r>
              <a:rPr lang="en-US" sz="5500" b="1" dirty="0" smtClean="0">
                <a:solidFill>
                  <a:srgbClr val="003F8A"/>
                </a:solidFill>
                <a:latin typeface="Arial" panose="020B0604020202020204" pitchFamily="34" charset="0"/>
                <a:cs typeface="Arial" panose="020B0604020202020204" pitchFamily="34" charset="0"/>
              </a:rPr>
              <a:t>CORE VALUES</a:t>
            </a:r>
            <a:endParaRPr lang="en-US" sz="5500" b="1" dirty="0">
              <a:solidFill>
                <a:srgbClr val="003F8A"/>
              </a:solidFill>
              <a:latin typeface="Arial" panose="020B0604020202020204" pitchFamily="34" charset="0"/>
              <a:cs typeface="Arial" panose="020B0604020202020204" pitchFamily="34" charset="0"/>
            </a:endParaRPr>
          </a:p>
        </p:txBody>
      </p:sp>
      <p:sp>
        <p:nvSpPr>
          <p:cNvPr id="12" name="TextBox 11"/>
          <p:cNvSpPr txBox="1"/>
          <p:nvPr/>
        </p:nvSpPr>
        <p:spPr>
          <a:xfrm>
            <a:off x="3962400" y="4275740"/>
            <a:ext cx="5638800" cy="584775"/>
          </a:xfrm>
          <a:prstGeom prst="rect">
            <a:avLst/>
          </a:prstGeom>
          <a:noFill/>
        </p:spPr>
        <p:txBody>
          <a:bodyPr wrap="square" rtlCol="0">
            <a:spAutoFit/>
          </a:bodyPr>
          <a:lstStyle/>
          <a:p>
            <a:r>
              <a:rPr lang="en-US" sz="3200" dirty="0" smtClean="0">
                <a:solidFill>
                  <a:srgbClr val="F9B200"/>
                </a:solidFill>
                <a:latin typeface="Arial" panose="020B0604020202020204" pitchFamily="34" charset="0"/>
                <a:cs typeface="Arial" panose="020B0604020202020204" pitchFamily="34" charset="0"/>
              </a:rPr>
              <a:t>CHRISTIAN INTEGRITY</a:t>
            </a:r>
            <a:endParaRPr lang="en-US" sz="3200" dirty="0">
              <a:solidFill>
                <a:srgbClr val="F9B200"/>
              </a:solidFill>
              <a:latin typeface="Arial" panose="020B0604020202020204" pitchFamily="34" charset="0"/>
              <a:cs typeface="Arial" panose="020B0604020202020204" pitchFamily="34" charset="0"/>
            </a:endParaRPr>
          </a:p>
        </p:txBody>
      </p:sp>
      <p:sp>
        <p:nvSpPr>
          <p:cNvPr id="13" name="TextBox 12"/>
          <p:cNvSpPr txBox="1"/>
          <p:nvPr/>
        </p:nvSpPr>
        <p:spPr>
          <a:xfrm>
            <a:off x="2798316" y="5770602"/>
            <a:ext cx="3886200" cy="553998"/>
          </a:xfrm>
          <a:prstGeom prst="rect">
            <a:avLst/>
          </a:prstGeom>
          <a:noFill/>
        </p:spPr>
        <p:txBody>
          <a:bodyPr wrap="square" rtlCol="0">
            <a:spAutoFit/>
          </a:bodyPr>
          <a:lstStyle/>
          <a:p>
            <a:r>
              <a:rPr lang="en-US" sz="3000" dirty="0" smtClean="0">
                <a:solidFill>
                  <a:srgbClr val="009036"/>
                </a:solidFill>
                <a:latin typeface="Arial" panose="020B0604020202020204" pitchFamily="34" charset="0"/>
                <a:cs typeface="Arial" panose="020B0604020202020204" pitchFamily="34" charset="0"/>
              </a:rPr>
              <a:t>TEAM LEADERSHIP</a:t>
            </a:r>
            <a:endParaRPr lang="en-US" sz="3000" dirty="0">
              <a:solidFill>
                <a:srgbClr val="009036"/>
              </a:solidFill>
              <a:latin typeface="Arial" panose="020B0604020202020204" pitchFamily="34" charset="0"/>
              <a:cs typeface="Arial" panose="020B0604020202020204" pitchFamily="34" charset="0"/>
            </a:endParaRPr>
          </a:p>
        </p:txBody>
      </p:sp>
      <p:sp>
        <p:nvSpPr>
          <p:cNvPr id="14" name="TextBox 13"/>
          <p:cNvSpPr txBox="1"/>
          <p:nvPr/>
        </p:nvSpPr>
        <p:spPr>
          <a:xfrm>
            <a:off x="7086600" y="5662136"/>
            <a:ext cx="1905000" cy="738664"/>
          </a:xfrm>
          <a:prstGeom prst="rect">
            <a:avLst/>
          </a:prstGeom>
          <a:noFill/>
        </p:spPr>
        <p:txBody>
          <a:bodyPr wrap="square" rtlCol="0">
            <a:spAutoFit/>
          </a:bodyPr>
          <a:lstStyle/>
          <a:p>
            <a:r>
              <a:rPr lang="en-US" sz="1400" dirty="0" smtClean="0">
                <a:solidFill>
                  <a:srgbClr val="E2001A"/>
                </a:solidFill>
                <a:latin typeface="Arial" panose="020B0604020202020204" pitchFamily="34" charset="0"/>
                <a:cs typeface="Arial" panose="020B0604020202020204" pitchFamily="34" charset="0"/>
              </a:rPr>
              <a:t>EXCELLENCE</a:t>
            </a:r>
          </a:p>
          <a:p>
            <a:r>
              <a:rPr lang="en-US" sz="1400" dirty="0" smtClean="0">
                <a:solidFill>
                  <a:srgbClr val="E2001A"/>
                </a:solidFill>
                <a:latin typeface="Arial" panose="020B0604020202020204" pitchFamily="34" charset="0"/>
                <a:cs typeface="Arial" panose="020B0604020202020204" pitchFamily="34" charset="0"/>
              </a:rPr>
              <a:t>IN MATERIALS </a:t>
            </a:r>
          </a:p>
          <a:p>
            <a:r>
              <a:rPr lang="en-US" sz="1400" dirty="0" smtClean="0">
                <a:solidFill>
                  <a:srgbClr val="E2001A"/>
                </a:solidFill>
                <a:latin typeface="Arial" panose="020B0604020202020204" pitchFamily="34" charset="0"/>
                <a:cs typeface="Arial" panose="020B0604020202020204" pitchFamily="34" charset="0"/>
              </a:rPr>
              <a:t>AND TRAINING</a:t>
            </a:r>
            <a:endParaRPr lang="en-US" sz="1400" dirty="0">
              <a:solidFill>
                <a:srgbClr val="E2001A"/>
              </a:solidFill>
              <a:latin typeface="Arial" panose="020B0604020202020204" pitchFamily="34" charset="0"/>
              <a:cs typeface="Arial" panose="020B0604020202020204" pitchFamily="34" charset="0"/>
            </a:endParaRPr>
          </a:p>
        </p:txBody>
      </p:sp>
      <p:sp>
        <p:nvSpPr>
          <p:cNvPr id="15" name="TextBox 14"/>
          <p:cNvSpPr txBox="1"/>
          <p:nvPr/>
        </p:nvSpPr>
        <p:spPr>
          <a:xfrm>
            <a:off x="-182929" y="4792160"/>
            <a:ext cx="2667000" cy="1246495"/>
          </a:xfrm>
          <a:prstGeom prst="rect">
            <a:avLst/>
          </a:prstGeom>
          <a:noFill/>
        </p:spPr>
        <p:txBody>
          <a:bodyPr wrap="square" rtlCol="0">
            <a:spAutoFit/>
          </a:bodyPr>
          <a:lstStyle/>
          <a:p>
            <a:pPr algn="r"/>
            <a:r>
              <a:rPr lang="en-US" sz="2500" dirty="0" smtClean="0">
                <a:solidFill>
                  <a:srgbClr val="E6418D"/>
                </a:solidFill>
              </a:rPr>
              <a:t>REPRODUCIBILITY</a:t>
            </a:r>
          </a:p>
          <a:p>
            <a:pPr algn="r"/>
            <a:r>
              <a:rPr lang="en-US" sz="2500" dirty="0" smtClean="0">
                <a:solidFill>
                  <a:srgbClr val="E6418D"/>
                </a:solidFill>
              </a:rPr>
              <a:t>AND EASY </a:t>
            </a:r>
          </a:p>
          <a:p>
            <a:pPr algn="r"/>
            <a:r>
              <a:rPr lang="en-US" sz="2500" dirty="0" smtClean="0">
                <a:solidFill>
                  <a:srgbClr val="E6418D"/>
                </a:solidFill>
              </a:rPr>
              <a:t>ACCESS</a:t>
            </a:r>
            <a:endParaRPr lang="en-US" sz="2500" dirty="0">
              <a:solidFill>
                <a:srgbClr val="E6418D"/>
              </a:solidFill>
            </a:endParaRPr>
          </a:p>
        </p:txBody>
      </p:sp>
      <p:sp>
        <p:nvSpPr>
          <p:cNvPr id="16" name="TextBox 15"/>
          <p:cNvSpPr txBox="1"/>
          <p:nvPr/>
        </p:nvSpPr>
        <p:spPr>
          <a:xfrm>
            <a:off x="2133600" y="4140368"/>
            <a:ext cx="2362200" cy="584775"/>
          </a:xfrm>
          <a:prstGeom prst="rect">
            <a:avLst/>
          </a:prstGeom>
          <a:noFill/>
        </p:spPr>
        <p:txBody>
          <a:bodyPr wrap="square" rtlCol="0">
            <a:spAutoFit/>
          </a:bodyPr>
          <a:lstStyle/>
          <a:p>
            <a:r>
              <a:rPr lang="en-US" sz="1600" dirty="0" smtClean="0">
                <a:solidFill>
                  <a:srgbClr val="E2001A"/>
                </a:solidFill>
                <a:latin typeface="Arial" panose="020B0604020202020204" pitchFamily="34" charset="0"/>
                <a:cs typeface="Arial" panose="020B0604020202020204" pitchFamily="34" charset="0"/>
              </a:rPr>
              <a:t>RESPONSIBLE STEWARDSHIP</a:t>
            </a:r>
            <a:endParaRPr lang="en-US" sz="1600" dirty="0">
              <a:solidFill>
                <a:srgbClr val="E2001A"/>
              </a:solidFill>
              <a:latin typeface="Arial" panose="020B0604020202020204" pitchFamily="34" charset="0"/>
              <a:cs typeface="Arial" panose="020B0604020202020204" pitchFamily="34" charset="0"/>
            </a:endParaRPr>
          </a:p>
        </p:txBody>
      </p:sp>
      <p:sp>
        <p:nvSpPr>
          <p:cNvPr id="19" name="Rectángulo 16"/>
          <p:cNvSpPr/>
          <p:nvPr/>
        </p:nvSpPr>
        <p:spPr>
          <a:xfrm>
            <a:off x="0" y="6725920"/>
            <a:ext cx="9144000" cy="144000"/>
          </a:xfrm>
          <a:prstGeom prst="rect">
            <a:avLst/>
          </a:prstGeom>
          <a:solidFill>
            <a:srgbClr val="1D398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0" name="Rectángulo 16"/>
          <p:cNvSpPr/>
          <p:nvPr/>
        </p:nvSpPr>
        <p:spPr>
          <a:xfrm>
            <a:off x="0" y="3459481"/>
            <a:ext cx="9144000" cy="45719"/>
          </a:xfrm>
          <a:prstGeom prst="rect">
            <a:avLst/>
          </a:prstGeom>
          <a:solidFill>
            <a:srgbClr val="1D398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289009890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down)">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9"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2341</TotalTime>
  <Words>2686</Words>
  <Application>Microsoft Macintosh PowerPoint</Application>
  <PresentationFormat>On-screen Show (4:3)</PresentationFormat>
  <Paragraphs>469</Paragraphs>
  <Slides>39</Slides>
  <Notes>39</Notes>
  <HiddenSlides>0</HiddenSlides>
  <MMClips>0</MMClips>
  <ScaleCrop>false</ScaleCrop>
  <HeadingPairs>
    <vt:vector size="4" baseType="variant">
      <vt:variant>
        <vt:lpstr>Theme</vt:lpstr>
      </vt:variant>
      <vt:variant>
        <vt:i4>1</vt:i4>
      </vt:variant>
      <vt:variant>
        <vt:lpstr>Slide Titles</vt:lpstr>
      </vt:variant>
      <vt:variant>
        <vt:i4>39</vt:i4>
      </vt:variant>
    </vt:vector>
  </HeadingPairs>
  <TitlesOfParts>
    <vt:vector size="40"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Carla L</cp:lastModifiedBy>
  <cp:revision>234</cp:revision>
  <dcterms:created xsi:type="dcterms:W3CDTF">2015-09-08T15:13:53Z</dcterms:created>
  <dcterms:modified xsi:type="dcterms:W3CDTF">2016-02-11T15:38:57Z</dcterms:modified>
</cp:coreProperties>
</file>